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7" r:id="rId3"/>
    <p:sldId id="328" r:id="rId4"/>
    <p:sldId id="308" r:id="rId5"/>
    <p:sldId id="268" r:id="rId6"/>
    <p:sldId id="260" r:id="rId7"/>
    <p:sldId id="280" r:id="rId8"/>
    <p:sldId id="329" r:id="rId9"/>
    <p:sldId id="332" r:id="rId10"/>
    <p:sldId id="330" r:id="rId11"/>
    <p:sldId id="331" r:id="rId12"/>
    <p:sldId id="282" r:id="rId13"/>
    <p:sldId id="264" r:id="rId14"/>
    <p:sldId id="265" r:id="rId15"/>
    <p:sldId id="286" r:id="rId16"/>
    <p:sldId id="287" r:id="rId17"/>
    <p:sldId id="283" r:id="rId18"/>
    <p:sldId id="314" r:id="rId19"/>
    <p:sldId id="285" r:id="rId20"/>
    <p:sldId id="284" r:id="rId21"/>
    <p:sldId id="288" r:id="rId22"/>
    <p:sldId id="289" r:id="rId23"/>
    <p:sldId id="320" r:id="rId24"/>
    <p:sldId id="266" r:id="rId25"/>
    <p:sldId id="269" r:id="rId26"/>
    <p:sldId id="305" r:id="rId27"/>
    <p:sldId id="317" r:id="rId28"/>
    <p:sldId id="270" r:id="rId29"/>
    <p:sldId id="321" r:id="rId30"/>
    <p:sldId id="319" r:id="rId31"/>
    <p:sldId id="272" r:id="rId32"/>
    <p:sldId id="323" r:id="rId33"/>
    <p:sldId id="273" r:id="rId34"/>
    <p:sldId id="274" r:id="rId35"/>
    <p:sldId id="275" r:id="rId36"/>
    <p:sldId id="310" r:id="rId37"/>
    <p:sldId id="311" r:id="rId38"/>
    <p:sldId id="290" r:id="rId39"/>
    <p:sldId id="324" r:id="rId40"/>
    <p:sldId id="325" r:id="rId41"/>
    <p:sldId id="326" r:id="rId42"/>
    <p:sldId id="312" r:id="rId43"/>
    <p:sldId id="313" r:id="rId44"/>
    <p:sldId id="304" r:id="rId45"/>
    <p:sldId id="327" r:id="rId46"/>
    <p:sldId id="33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90163-F64B-4FF8-9AF8-6725417C6252}" type="datetimeFigureOut">
              <a:rPr lang="en-US" smtClean="0"/>
              <a:t>6/25/2018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CB6411-A377-46A8-B5D7-ED8C2428342E}" type="slidenum">
              <a:rPr lang="en-US" smtClean="0"/>
              <a:t>‹#›</a:t>
            </a:fld>
            <a:endParaRPr lang="en-US"/>
          </a:p>
        </p:txBody>
      </p:sp>
    </p:spTree>
    <p:extLst>
      <p:ext uri="{BB962C8B-B14F-4D97-AF65-F5344CB8AC3E}">
        <p14:creationId xmlns:p14="http://schemas.microsoft.com/office/powerpoint/2010/main" val="3968283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CB6411-A377-46A8-B5D7-ED8C2428342E}" type="slidenum">
              <a:rPr lang="en-US" smtClean="0"/>
              <a:t>41</a:t>
            </a:fld>
            <a:endParaRPr lang="en-US"/>
          </a:p>
        </p:txBody>
      </p:sp>
    </p:spTree>
    <p:extLst>
      <p:ext uri="{BB962C8B-B14F-4D97-AF65-F5344CB8AC3E}">
        <p14:creationId xmlns:p14="http://schemas.microsoft.com/office/powerpoint/2010/main" val="3660723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C59898-166B-40B9-8EF0-5DD836B532E0}"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C59898-166B-40B9-8EF0-5DD836B532E0}"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C59898-166B-40B9-8EF0-5DD836B532E0}"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C59898-166B-40B9-8EF0-5DD836B532E0}" type="datetimeFigureOut">
              <a:rPr lang="en-US" smtClean="0"/>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C59898-166B-40B9-8EF0-5DD836B532E0}" type="datetimeFigureOut">
              <a:rPr lang="en-US" smtClean="0"/>
              <a:t>6/25/2018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C59898-166B-40B9-8EF0-5DD836B532E0}" type="datetimeFigureOut">
              <a:rPr lang="en-US" smtClean="0"/>
              <a:t>6/25/2018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59898-166B-40B9-8EF0-5DD836B532E0}" type="datetimeFigureOut">
              <a:rPr lang="en-US" smtClean="0"/>
              <a:t>6/25/2018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C59898-166B-40B9-8EF0-5DD836B532E0}" type="datetimeFigureOut">
              <a:rPr lang="en-US" smtClean="0"/>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D7E28-753C-43AE-82E9-F519E48BE6C6}"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2CC59898-166B-40B9-8EF0-5DD836B532E0}" type="datetimeFigureOut">
              <a:rPr lang="en-US" smtClean="0"/>
              <a:t>6/25/2018</a:t>
            </a:fld>
            <a:endParaRPr lang="en-US"/>
          </a:p>
        </p:txBody>
      </p:sp>
      <p:sp>
        <p:nvSpPr>
          <p:cNvPr id="9" name="Slide Number Placeholder 8"/>
          <p:cNvSpPr>
            <a:spLocks noGrp="1"/>
          </p:cNvSpPr>
          <p:nvPr>
            <p:ph type="sldNum" sz="quarter" idx="11"/>
          </p:nvPr>
        </p:nvSpPr>
        <p:spPr/>
        <p:txBody>
          <a:bodyPr/>
          <a:lstStyle/>
          <a:p>
            <a:fld id="{4E5D7E28-753C-43AE-82E9-F519E48BE6C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C59898-166B-40B9-8EF0-5DD836B532E0}"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C59898-166B-40B9-8EF0-5DD836B532E0}"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D7E28-753C-43AE-82E9-F519E48BE6C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E5D7E28-753C-43AE-82E9-F519E48BE6C6}"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CC59898-166B-40B9-8EF0-5DD836B532E0}" type="datetimeFigureOut">
              <a:rPr lang="en-US" smtClean="0"/>
              <a:t>6/25/2018</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udoc.echr.coe.int/eng#%7B%22appno%22:[%2246454/11%22]%7D" TargetMode="External"/><Relationship Id="rId2" Type="http://schemas.openxmlformats.org/officeDocument/2006/relationships/hyperlink" Target="https://hudoc.echr.coe.int/eng#%7B%22appno%22:[%2233234/12%22]%7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hudoc.echr.coe.int/sites/eng/Pages/search.aspx#{&quot;appno&quot;:[&quot;27052/95&quo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sz="3200" b="1" dirty="0"/>
              <a:t>Human Rights and Access  to Justice in the EU, </a:t>
            </a:r>
            <a:br>
              <a:rPr lang="lt-LT" sz="3200" b="1" dirty="0"/>
            </a:br>
            <a:r>
              <a:rPr lang="en-US" sz="3200" b="1" dirty="0"/>
              <a:t>Bucharest, Romania  </a:t>
            </a:r>
            <a:r>
              <a:rPr lang="lt-LT" sz="3200" b="1" dirty="0"/>
              <a:t>2</a:t>
            </a:r>
            <a:r>
              <a:rPr lang="en-US" sz="3200" b="1" dirty="0"/>
              <a:t>6</a:t>
            </a:r>
            <a:r>
              <a:rPr lang="lt-LT" sz="3200" b="1" dirty="0"/>
              <a:t>-2</a:t>
            </a:r>
            <a:r>
              <a:rPr lang="en-US" sz="3200" b="1" dirty="0"/>
              <a:t>7</a:t>
            </a:r>
            <a:r>
              <a:rPr lang="lt-LT" sz="3200" b="1" dirty="0"/>
              <a:t> </a:t>
            </a:r>
            <a:r>
              <a:rPr lang="en-US" sz="3200" b="1" dirty="0"/>
              <a:t>June </a:t>
            </a:r>
            <a:r>
              <a:rPr lang="lt-LT" sz="3200" b="1" dirty="0"/>
              <a:t>201</a:t>
            </a:r>
            <a:r>
              <a:rPr lang="en-US" sz="3200" b="1" dirty="0"/>
              <a:t>8</a:t>
            </a:r>
            <a:br>
              <a:rPr lang="lt-LT" sz="3200" b="1" dirty="0"/>
            </a:br>
            <a:r>
              <a:rPr lang="lt-LT" sz="3200" b="1" dirty="0"/>
              <a:t>European Judicial Training Network </a:t>
            </a:r>
            <a:endParaRPr lang="en-US" sz="3200" b="1" dirty="0"/>
          </a:p>
        </p:txBody>
      </p:sp>
      <p:sp>
        <p:nvSpPr>
          <p:cNvPr id="3" name="Subtitle 2"/>
          <p:cNvSpPr>
            <a:spLocks noGrp="1"/>
          </p:cNvSpPr>
          <p:nvPr>
            <p:ph type="subTitle" idx="1"/>
          </p:nvPr>
        </p:nvSpPr>
        <p:spPr/>
        <p:txBody>
          <a:bodyPr>
            <a:normAutofit fontScale="77500" lnSpcReduction="20000"/>
          </a:bodyPr>
          <a:lstStyle/>
          <a:p>
            <a:r>
              <a:rPr lang="en-US" b="1" dirty="0">
                <a:solidFill>
                  <a:srgbClr val="7030A0"/>
                </a:solidFill>
              </a:rPr>
              <a:t>P</a:t>
            </a:r>
            <a:r>
              <a:rPr lang="lt-LT" b="1" dirty="0" err="1">
                <a:solidFill>
                  <a:srgbClr val="7030A0"/>
                </a:solidFill>
              </a:rPr>
              <a:t>rof</a:t>
            </a:r>
            <a:r>
              <a:rPr lang="lt-LT" b="1" dirty="0">
                <a:solidFill>
                  <a:srgbClr val="7030A0"/>
                </a:solidFill>
              </a:rPr>
              <a:t>. </a:t>
            </a:r>
            <a:r>
              <a:rPr lang="en-US" b="1" dirty="0">
                <a:solidFill>
                  <a:srgbClr val="7030A0"/>
                </a:solidFill>
              </a:rPr>
              <a:t>Dr. </a:t>
            </a:r>
            <a:r>
              <a:rPr lang="lt-LT" b="1" dirty="0">
                <a:solidFill>
                  <a:srgbClr val="7030A0"/>
                </a:solidFill>
              </a:rPr>
              <a:t>Danutė Jočienė </a:t>
            </a:r>
          </a:p>
          <a:p>
            <a:r>
              <a:rPr lang="lt-LT" b="1" dirty="0">
                <a:solidFill>
                  <a:srgbClr val="7030A0"/>
                </a:solidFill>
              </a:rPr>
              <a:t>Justice of the Constitutional Court of Lithuania</a:t>
            </a:r>
          </a:p>
          <a:p>
            <a:r>
              <a:rPr lang="lt-LT" b="1" dirty="0">
                <a:solidFill>
                  <a:srgbClr val="7030A0"/>
                </a:solidFill>
              </a:rPr>
              <a:t>Former Judge of the European Convention on Human Rights (2004-2013)</a:t>
            </a:r>
          </a:p>
          <a:p>
            <a:r>
              <a:rPr lang="lt-LT" b="1" dirty="0">
                <a:solidFill>
                  <a:srgbClr val="7030A0"/>
                </a:solidFill>
              </a:rPr>
              <a:t>danute.jociene@lrkt.lt</a:t>
            </a:r>
            <a:endParaRPr lang="en-US" b="1" dirty="0">
              <a:solidFill>
                <a:srgbClr val="7030A0"/>
              </a:solidFill>
            </a:endParaRPr>
          </a:p>
        </p:txBody>
      </p:sp>
    </p:spTree>
    <p:extLst>
      <p:ext uri="{BB962C8B-B14F-4D97-AF65-F5344CB8AC3E}">
        <p14:creationId xmlns:p14="http://schemas.microsoft.com/office/powerpoint/2010/main" val="3853661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lt-LT" sz="2400" b="1" dirty="0"/>
              <a:t>Art. 6 </a:t>
            </a:r>
            <a:r>
              <a:rPr lang="en-US" sz="2400" b="1" dirty="0"/>
              <a:t>para 1 </a:t>
            </a:r>
            <a:r>
              <a:rPr lang="lt-LT" sz="2400" b="1" dirty="0" err="1"/>
              <a:t>of</a:t>
            </a:r>
            <a:r>
              <a:rPr lang="lt-LT" sz="2400" b="1" dirty="0"/>
              <a:t> the European Convention on Human Rights (the Convention or the ECHR</a:t>
            </a:r>
            <a:r>
              <a:rPr lang="en-US" sz="2400" b="1" dirty="0"/>
              <a:t>) – </a:t>
            </a:r>
            <a:r>
              <a:rPr lang="en-US" sz="2400" b="1" dirty="0">
                <a:solidFill>
                  <a:srgbClr val="FF0000"/>
                </a:solidFill>
              </a:rPr>
              <a:t>The</a:t>
            </a:r>
            <a:r>
              <a:rPr lang="en-US" sz="2400" b="1" dirty="0"/>
              <a:t> </a:t>
            </a:r>
            <a:r>
              <a:rPr lang="en-US" sz="2400" b="1" dirty="0">
                <a:solidFill>
                  <a:srgbClr val="FF0000"/>
                </a:solidFill>
              </a:rPr>
              <a:t>right to a court (access) and to a </a:t>
            </a:r>
            <a:r>
              <a:rPr lang="en-US" sz="2400" b="1" i="1" dirty="0">
                <a:solidFill>
                  <a:srgbClr val="FF0000"/>
                </a:solidFill>
              </a:rPr>
              <a:t>fair</a:t>
            </a:r>
            <a:r>
              <a:rPr lang="en-US" sz="2400" b="1" dirty="0">
                <a:solidFill>
                  <a:srgbClr val="FF0000"/>
                </a:solidFill>
              </a:rPr>
              <a:t> trial:</a:t>
            </a:r>
          </a:p>
        </p:txBody>
      </p:sp>
      <p:sp>
        <p:nvSpPr>
          <p:cNvPr id="3" name="Content Placeholder 2"/>
          <p:cNvSpPr>
            <a:spLocks noGrp="1"/>
          </p:cNvSpPr>
          <p:nvPr>
            <p:ph idx="1"/>
          </p:nvPr>
        </p:nvSpPr>
        <p:spPr/>
        <p:txBody>
          <a:bodyPr>
            <a:normAutofit/>
          </a:bodyPr>
          <a:lstStyle/>
          <a:p>
            <a:pPr algn="just"/>
            <a:r>
              <a:rPr lang="en-US" sz="2800" b="1" dirty="0"/>
              <a:t>1. In the determination of </a:t>
            </a:r>
            <a:r>
              <a:rPr lang="en-US" sz="2800" b="1" i="1" dirty="0">
                <a:solidFill>
                  <a:srgbClr val="FF0000"/>
                </a:solidFill>
              </a:rPr>
              <a:t>his civil rights and obligations </a:t>
            </a:r>
            <a:r>
              <a:rPr lang="en-US" sz="2800" b="1" dirty="0">
                <a:solidFill>
                  <a:srgbClr val="FF0000"/>
                </a:solidFill>
              </a:rPr>
              <a:t>or of </a:t>
            </a:r>
            <a:r>
              <a:rPr lang="en-US" sz="2800" b="1" i="1" dirty="0">
                <a:solidFill>
                  <a:srgbClr val="FF0000"/>
                </a:solidFill>
              </a:rPr>
              <a:t>any criminal charge</a:t>
            </a:r>
            <a:r>
              <a:rPr lang="en-US" sz="2800" b="1" i="1" dirty="0"/>
              <a:t> </a:t>
            </a:r>
            <a:r>
              <a:rPr lang="en-US" sz="2800" b="1" dirty="0"/>
              <a:t>against him, </a:t>
            </a:r>
          </a:p>
          <a:p>
            <a:pPr algn="just"/>
            <a:r>
              <a:rPr lang="en-US" sz="2800" b="1" dirty="0">
                <a:solidFill>
                  <a:srgbClr val="0070C0"/>
                </a:solidFill>
              </a:rPr>
              <a:t>everyone</a:t>
            </a:r>
            <a:r>
              <a:rPr lang="en-US" sz="2800" b="1" dirty="0"/>
              <a:t> is entitled </a:t>
            </a:r>
            <a:r>
              <a:rPr lang="en-US" sz="2800" b="1" dirty="0">
                <a:solidFill>
                  <a:srgbClr val="7030A0"/>
                </a:solidFill>
              </a:rPr>
              <a:t>to a fair and public hearing </a:t>
            </a:r>
            <a:r>
              <a:rPr lang="en-US" sz="2800" b="1" dirty="0">
                <a:solidFill>
                  <a:srgbClr val="00B0F0"/>
                </a:solidFill>
              </a:rPr>
              <a:t>within a reasonable time </a:t>
            </a:r>
          </a:p>
          <a:p>
            <a:pPr algn="just"/>
            <a:r>
              <a:rPr lang="en-US" sz="2800" b="1" dirty="0"/>
              <a:t>by </a:t>
            </a:r>
            <a:r>
              <a:rPr lang="en-US" sz="2800" b="1" dirty="0">
                <a:solidFill>
                  <a:srgbClr val="C00000"/>
                </a:solidFill>
              </a:rPr>
              <a:t>an independent and impartial tribunal established by law. </a:t>
            </a:r>
          </a:p>
          <a:p>
            <a:pPr algn="just"/>
            <a:r>
              <a:rPr lang="en-US" sz="2400" b="1" dirty="0"/>
              <a:t>Judgment shall be pronounced publicly but the press and public may be excluded from all or part of the trial in the interests of morals, public order or national security […]</a:t>
            </a:r>
          </a:p>
          <a:p>
            <a:pPr algn="just"/>
            <a:endParaRPr lang="lt-LT" b="1" dirty="0"/>
          </a:p>
          <a:p>
            <a:pPr algn="just"/>
            <a:endParaRPr lang="en-US" b="1" dirty="0"/>
          </a:p>
        </p:txBody>
      </p:sp>
    </p:spTree>
    <p:extLst>
      <p:ext uri="{BB962C8B-B14F-4D97-AF65-F5344CB8AC3E}">
        <p14:creationId xmlns:p14="http://schemas.microsoft.com/office/powerpoint/2010/main" val="342402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A8850D-99B4-45E2-9BDF-C9F72A54C916}"/>
              </a:ext>
            </a:extLst>
          </p:cNvPr>
          <p:cNvSpPr>
            <a:spLocks noGrp="1"/>
          </p:cNvSpPr>
          <p:nvPr>
            <p:ph type="title"/>
          </p:nvPr>
        </p:nvSpPr>
        <p:spPr/>
        <p:txBody>
          <a:bodyPr/>
          <a:lstStyle/>
          <a:p>
            <a:r>
              <a:rPr lang="en-US" sz="3200" b="1" dirty="0"/>
              <a:t>Art. 6 para 2, 3 of the ECHR/criminal cases:</a:t>
            </a:r>
            <a:endParaRPr lang="lt-LT" sz="3200" b="1" dirty="0"/>
          </a:p>
        </p:txBody>
      </p:sp>
      <p:sp>
        <p:nvSpPr>
          <p:cNvPr id="3" name="Turinio vietos rezervavimo ženklas 2">
            <a:extLst>
              <a:ext uri="{FF2B5EF4-FFF2-40B4-BE49-F238E27FC236}">
                <a16:creationId xmlns:a16="http://schemas.microsoft.com/office/drawing/2014/main" id="{8C618000-6931-463E-8764-5422B03C86F1}"/>
              </a:ext>
            </a:extLst>
          </p:cNvPr>
          <p:cNvSpPr>
            <a:spLocks noGrp="1"/>
          </p:cNvSpPr>
          <p:nvPr>
            <p:ph idx="1"/>
          </p:nvPr>
        </p:nvSpPr>
        <p:spPr/>
        <p:txBody>
          <a:bodyPr>
            <a:normAutofit fontScale="92500"/>
          </a:bodyPr>
          <a:lstStyle/>
          <a:p>
            <a:pPr algn="just"/>
            <a:r>
              <a:rPr lang="en-US" sz="2000" b="1" dirty="0"/>
              <a:t>2. Everyone charged with a criminal offence shall be presumed innocent until proved guilty according to law. </a:t>
            </a:r>
          </a:p>
          <a:p>
            <a:pPr algn="just"/>
            <a:r>
              <a:rPr lang="en-US" sz="2000" b="1" dirty="0"/>
              <a:t>3. </a:t>
            </a:r>
            <a:r>
              <a:rPr lang="en-US" sz="2000" b="1" dirty="0">
                <a:solidFill>
                  <a:srgbClr val="FF0000"/>
                </a:solidFill>
              </a:rPr>
              <a:t>Everyone charged with a criminal offence has the following minimum rights: </a:t>
            </a:r>
          </a:p>
          <a:p>
            <a:pPr algn="just"/>
            <a:r>
              <a:rPr lang="en-US" sz="2000" b="1" dirty="0"/>
              <a:t>(a) to be informed promptly, in a language which he understands and in detail, of the nature and cause of the accusation against him; </a:t>
            </a:r>
          </a:p>
          <a:p>
            <a:pPr algn="just"/>
            <a:r>
              <a:rPr lang="en-US" sz="2000" b="1" dirty="0"/>
              <a:t>(b) </a:t>
            </a:r>
            <a:r>
              <a:rPr lang="en-US" sz="2000" b="1" i="1" dirty="0">
                <a:solidFill>
                  <a:srgbClr val="0070C0"/>
                </a:solidFill>
              </a:rPr>
              <a:t>to have adequate time and facilities for the preparation of his </a:t>
            </a:r>
            <a:r>
              <a:rPr lang="en-US" sz="2000" b="1" i="1" dirty="0" err="1">
                <a:solidFill>
                  <a:srgbClr val="0070C0"/>
                </a:solidFill>
              </a:rPr>
              <a:t>defence</a:t>
            </a:r>
            <a:r>
              <a:rPr lang="en-US" sz="2000" b="1" i="1" dirty="0">
                <a:solidFill>
                  <a:srgbClr val="0070C0"/>
                </a:solidFill>
              </a:rPr>
              <a:t>; </a:t>
            </a:r>
          </a:p>
          <a:p>
            <a:pPr algn="just"/>
            <a:r>
              <a:rPr lang="en-US" sz="2000" b="1" dirty="0"/>
              <a:t>(c) to defend himself in person or through legal assistance of his own choosing […]; </a:t>
            </a:r>
          </a:p>
          <a:p>
            <a:pPr algn="just"/>
            <a:r>
              <a:rPr lang="en-US" sz="2000" b="1" dirty="0"/>
              <a:t>(d) </a:t>
            </a:r>
            <a:r>
              <a:rPr lang="en-US" sz="2000" b="1" i="1" dirty="0">
                <a:solidFill>
                  <a:srgbClr val="0070C0"/>
                </a:solidFill>
              </a:rPr>
              <a:t>to examine or have examined witnesses against him and to obtain the attendance and examination of witnesses on his behalf under the same conditions as witnesses against him; </a:t>
            </a:r>
          </a:p>
          <a:p>
            <a:pPr algn="just"/>
            <a:r>
              <a:rPr lang="en-US" sz="2000" b="1" dirty="0"/>
              <a:t>(e) to have the free assistance of an interpreter if he cannot speak the language.	</a:t>
            </a:r>
            <a:r>
              <a:rPr lang="lt-LT" sz="2000" b="1" dirty="0"/>
              <a:t> </a:t>
            </a:r>
          </a:p>
          <a:p>
            <a:pPr algn="just"/>
            <a:endParaRPr lang="lt-LT" sz="2000" b="1" dirty="0"/>
          </a:p>
          <a:p>
            <a:endParaRPr lang="lt-LT" dirty="0"/>
          </a:p>
        </p:txBody>
      </p:sp>
    </p:spTree>
    <p:extLst>
      <p:ext uri="{BB962C8B-B14F-4D97-AF65-F5344CB8AC3E}">
        <p14:creationId xmlns:p14="http://schemas.microsoft.com/office/powerpoint/2010/main" val="281407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Art. 6 – very important  Article: </a:t>
            </a:r>
          </a:p>
        </p:txBody>
      </p:sp>
      <p:sp>
        <p:nvSpPr>
          <p:cNvPr id="3" name="Content Placeholder 2"/>
          <p:cNvSpPr>
            <a:spLocks noGrp="1"/>
          </p:cNvSpPr>
          <p:nvPr>
            <p:ph idx="1"/>
          </p:nvPr>
        </p:nvSpPr>
        <p:spPr/>
        <p:txBody>
          <a:bodyPr>
            <a:normAutofit/>
          </a:bodyPr>
          <a:lstStyle/>
          <a:p>
            <a:pPr algn="just"/>
            <a:r>
              <a:rPr lang="en-US" sz="2400" b="1" dirty="0"/>
              <a:t>Case law of the European Court of Human Rights (ECtHR):</a:t>
            </a:r>
          </a:p>
          <a:p>
            <a:pPr algn="just"/>
            <a:r>
              <a:rPr lang="en-US" sz="2800" b="1" u="sng" dirty="0">
                <a:solidFill>
                  <a:srgbClr val="FF0000"/>
                </a:solidFill>
              </a:rPr>
              <a:t>no justification for interpreting Article 6 § 1 restrictively</a:t>
            </a:r>
            <a:r>
              <a:rPr lang="lt-LT" sz="2800" b="1" dirty="0">
                <a:solidFill>
                  <a:srgbClr val="FF0000"/>
                </a:solidFill>
              </a:rPr>
              <a:t> </a:t>
            </a:r>
            <a:r>
              <a:rPr lang="lt-LT" sz="2400" b="1" dirty="0"/>
              <a:t>(</a:t>
            </a:r>
            <a:r>
              <a:rPr lang="lt-LT" sz="2400" b="1" i="1" dirty="0"/>
              <a:t>Perez v. France </a:t>
            </a:r>
            <a:r>
              <a:rPr lang="lt-LT" sz="2400" b="1" dirty="0"/>
              <a:t>case [GC], No. 47287/99, 2004 02 12)</a:t>
            </a:r>
            <a:r>
              <a:rPr lang="lt-LT" sz="2800" b="1" dirty="0"/>
              <a:t>;</a:t>
            </a:r>
          </a:p>
          <a:p>
            <a:pPr algn="just"/>
            <a:r>
              <a:rPr lang="lt-LT" sz="2800" b="1" dirty="0">
                <a:solidFill>
                  <a:srgbClr val="FF0000"/>
                </a:solidFill>
              </a:rPr>
              <a:t>very often invoked by the applicants before the EC</a:t>
            </a:r>
            <a:r>
              <a:rPr lang="en-US" sz="2800" b="1" dirty="0">
                <a:solidFill>
                  <a:srgbClr val="FF0000"/>
                </a:solidFill>
              </a:rPr>
              <a:t>t</a:t>
            </a:r>
            <a:r>
              <a:rPr lang="lt-LT" sz="2800" b="1" dirty="0">
                <a:solidFill>
                  <a:srgbClr val="FF0000"/>
                </a:solidFill>
              </a:rPr>
              <a:t>H</a:t>
            </a:r>
            <a:r>
              <a:rPr lang="en-US" sz="2800" b="1" dirty="0">
                <a:solidFill>
                  <a:srgbClr val="FF0000"/>
                </a:solidFill>
              </a:rPr>
              <a:t>R</a:t>
            </a:r>
            <a:r>
              <a:rPr lang="lt-LT" sz="2800" b="1" dirty="0">
                <a:solidFill>
                  <a:srgbClr val="FF0000"/>
                </a:solidFill>
              </a:rPr>
              <a:t> from different </a:t>
            </a:r>
            <a:r>
              <a:rPr lang="en-US" sz="2800" b="1" dirty="0">
                <a:solidFill>
                  <a:srgbClr val="FF0000"/>
                </a:solidFill>
              </a:rPr>
              <a:t>perspectives</a:t>
            </a:r>
            <a:r>
              <a:rPr lang="lt-LT" sz="2800" b="1" dirty="0">
                <a:solidFill>
                  <a:srgbClr val="FF0000"/>
                </a:solidFill>
              </a:rPr>
              <a:t> </a:t>
            </a:r>
            <a:r>
              <a:rPr lang="lt-LT" sz="2800" b="1" dirty="0"/>
              <a:t>(</a:t>
            </a:r>
            <a:r>
              <a:rPr lang="lt-LT" sz="2800" b="1" i="1" dirty="0"/>
              <a:t>i.e.</a:t>
            </a:r>
            <a:r>
              <a:rPr lang="lt-LT" sz="2800" b="1" dirty="0"/>
              <a:t>, </a:t>
            </a:r>
            <a:r>
              <a:rPr lang="lt-LT" sz="2800" b="1" i="1" dirty="0"/>
              <a:t>fair</a:t>
            </a:r>
            <a:r>
              <a:rPr lang="lt-LT" sz="2800" b="1" dirty="0"/>
              <a:t> trial requirement, access to a court; defence rights, equality of arms, admission</a:t>
            </a:r>
            <a:r>
              <a:rPr lang="en-US" sz="2800" b="1" dirty="0"/>
              <a:t>/contestation </a:t>
            </a:r>
            <a:r>
              <a:rPr lang="lt-LT" sz="2800" b="1" dirty="0"/>
              <a:t>of</a:t>
            </a:r>
            <a:r>
              <a:rPr lang="en-US" sz="2800" b="1" dirty="0"/>
              <a:t> an admitted </a:t>
            </a:r>
            <a:r>
              <a:rPr lang="lt-LT" sz="2800" b="1" dirty="0"/>
              <a:t>evidence, etc.). </a:t>
            </a:r>
          </a:p>
          <a:p>
            <a:endParaRPr lang="en-US" dirty="0"/>
          </a:p>
        </p:txBody>
      </p:sp>
    </p:spTree>
    <p:extLst>
      <p:ext uri="{BB962C8B-B14F-4D97-AF65-F5344CB8AC3E}">
        <p14:creationId xmlns:p14="http://schemas.microsoft.com/office/powerpoint/2010/main" val="241905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2800" b="1" dirty="0"/>
              <a:t>Subsidiarity and the Role of the ECt</a:t>
            </a:r>
            <a:r>
              <a:rPr lang="en-US" sz="2800" b="1" dirty="0"/>
              <a:t>HR</a:t>
            </a:r>
            <a:r>
              <a:rPr lang="lt-LT" sz="2800" b="1" dirty="0"/>
              <a:t>:</a:t>
            </a:r>
            <a:endParaRPr lang="en-US" sz="2800" dirty="0"/>
          </a:p>
        </p:txBody>
      </p:sp>
      <p:sp>
        <p:nvSpPr>
          <p:cNvPr id="3" name="Content Placeholder 2"/>
          <p:cNvSpPr>
            <a:spLocks noGrp="1"/>
          </p:cNvSpPr>
          <p:nvPr>
            <p:ph idx="1"/>
          </p:nvPr>
        </p:nvSpPr>
        <p:spPr/>
        <p:txBody>
          <a:bodyPr>
            <a:normAutofit/>
          </a:bodyPr>
          <a:lstStyle/>
          <a:p>
            <a:pPr lvl="0" algn="just"/>
            <a:r>
              <a:rPr lang="en-US" sz="3200" b="1" i="1" dirty="0">
                <a:solidFill>
                  <a:srgbClr val="0070C0"/>
                </a:solidFill>
              </a:rPr>
              <a:t>It is not </a:t>
            </a:r>
            <a:r>
              <a:rPr lang="lt-LT" sz="3200" b="1" i="1" dirty="0">
                <a:solidFill>
                  <a:srgbClr val="0070C0"/>
                </a:solidFill>
              </a:rPr>
              <a:t>the </a:t>
            </a:r>
            <a:r>
              <a:rPr lang="en-US" sz="3200" b="1" i="1" dirty="0">
                <a:solidFill>
                  <a:srgbClr val="0070C0"/>
                </a:solidFill>
              </a:rPr>
              <a:t>European </a:t>
            </a:r>
            <a:r>
              <a:rPr lang="lt-LT" sz="3200" b="1" i="1" dirty="0">
                <a:solidFill>
                  <a:srgbClr val="0070C0"/>
                </a:solidFill>
              </a:rPr>
              <a:t>Court‘s </a:t>
            </a:r>
            <a:r>
              <a:rPr lang="en-US" sz="3200" b="1" i="1" dirty="0">
                <a:solidFill>
                  <a:srgbClr val="0070C0"/>
                </a:solidFill>
              </a:rPr>
              <a:t>function to deal with errors of fact or law allegedly committed by national courts </a:t>
            </a:r>
            <a:r>
              <a:rPr lang="en-US" sz="3200" b="1" i="1" dirty="0"/>
              <a:t>or to substitute their own assessment unless they may have infringed the rights and freedoms protected by the Convention </a:t>
            </a:r>
            <a:r>
              <a:rPr lang="en-US" sz="2400" b="1" dirty="0"/>
              <a:t>(</a:t>
            </a:r>
            <a:r>
              <a:rPr lang="en-US" sz="2400" b="1" i="1" dirty="0" err="1"/>
              <a:t>García</a:t>
            </a:r>
            <a:r>
              <a:rPr lang="en-US" sz="2400" b="1" i="1" dirty="0"/>
              <a:t> Ruiz v. Spain</a:t>
            </a:r>
            <a:r>
              <a:rPr lang="en-US" sz="2400" b="1" dirty="0"/>
              <a:t> [GC], no. 30544/96, §§ 28-29, ECHR 1999-I). </a:t>
            </a:r>
          </a:p>
          <a:p>
            <a:pPr lvl="0" algn="just"/>
            <a:r>
              <a:rPr lang="en-US" sz="2800" b="1" dirty="0">
                <a:solidFill>
                  <a:srgbClr val="FF0000"/>
                </a:solidFill>
              </a:rPr>
              <a:t>Art. 19 of the ECHR</a:t>
            </a:r>
            <a:r>
              <a:rPr lang="lt-LT" sz="2800" b="1" dirty="0">
                <a:solidFill>
                  <a:srgbClr val="FF0000"/>
                </a:solidFill>
              </a:rPr>
              <a:t> </a:t>
            </a:r>
            <a:r>
              <a:rPr lang="lt-LT" sz="2800" b="1" dirty="0"/>
              <a:t>– </a:t>
            </a:r>
            <a:r>
              <a:rPr lang="en-US" sz="2800" b="1" dirty="0"/>
              <a:t>the unique Role of the Court.</a:t>
            </a:r>
          </a:p>
          <a:p>
            <a:endParaRPr lang="en-US" sz="2400" dirty="0"/>
          </a:p>
        </p:txBody>
      </p:sp>
    </p:spTree>
    <p:extLst>
      <p:ext uri="{BB962C8B-B14F-4D97-AF65-F5344CB8AC3E}">
        <p14:creationId xmlns:p14="http://schemas.microsoft.com/office/powerpoint/2010/main" val="1092317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dirty="0"/>
              <a:t>The Role of the Court:</a:t>
            </a:r>
            <a:endParaRPr lang="en-US" sz="3200" dirty="0"/>
          </a:p>
        </p:txBody>
      </p:sp>
      <p:sp>
        <p:nvSpPr>
          <p:cNvPr id="3" name="Content Placeholder 2"/>
          <p:cNvSpPr>
            <a:spLocks noGrp="1"/>
          </p:cNvSpPr>
          <p:nvPr>
            <p:ph idx="1"/>
          </p:nvPr>
        </p:nvSpPr>
        <p:spPr/>
        <p:txBody>
          <a:bodyPr>
            <a:normAutofit/>
          </a:bodyPr>
          <a:lstStyle/>
          <a:p>
            <a:pPr lvl="0" algn="just">
              <a:lnSpc>
                <a:spcPct val="80000"/>
              </a:lnSpc>
              <a:spcBef>
                <a:spcPts val="500"/>
              </a:spcBef>
            </a:pPr>
            <a:r>
              <a:rPr lang="en-US" sz="2800" b="1" dirty="0">
                <a:solidFill>
                  <a:srgbClr val="FF0000"/>
                </a:solidFill>
              </a:rPr>
              <a:t>The ECtHR is not an appellate court</a:t>
            </a:r>
            <a:r>
              <a:rPr lang="lt-LT" sz="2800" b="1" dirty="0"/>
              <a:t>; </a:t>
            </a:r>
          </a:p>
          <a:p>
            <a:pPr lvl="0" algn="just">
              <a:lnSpc>
                <a:spcPct val="80000"/>
              </a:lnSpc>
              <a:spcBef>
                <a:spcPts val="500"/>
              </a:spcBef>
            </a:pPr>
            <a:r>
              <a:rPr lang="lt-LT" sz="2800" b="1" dirty="0"/>
              <a:t>Art</a:t>
            </a:r>
            <a:r>
              <a:rPr lang="en-US" sz="2800" b="1" dirty="0"/>
              <a:t>. </a:t>
            </a:r>
            <a:r>
              <a:rPr lang="lt-LT" sz="2800" b="1" dirty="0"/>
              <a:t>6 does not allow the </a:t>
            </a:r>
            <a:r>
              <a:rPr lang="en-US" sz="2800" b="1" dirty="0"/>
              <a:t>ECtHR</a:t>
            </a:r>
            <a:r>
              <a:rPr lang="lt-LT" sz="2800" b="1" dirty="0"/>
              <a:t> to act as a court of fourth instance; it </a:t>
            </a:r>
            <a:r>
              <a:rPr lang="en-US" sz="2800" b="1" dirty="0"/>
              <a:t>cannot replace national courts </a:t>
            </a:r>
          </a:p>
          <a:p>
            <a:pPr lvl="0" algn="just">
              <a:lnSpc>
                <a:spcPct val="80000"/>
              </a:lnSpc>
              <a:spcBef>
                <a:spcPts val="500"/>
              </a:spcBef>
            </a:pPr>
            <a:r>
              <a:rPr lang="lt-LT" sz="2400" b="1" i="1" dirty="0"/>
              <a:t>(</a:t>
            </a:r>
            <a:r>
              <a:rPr lang="lt-LT" sz="2400" b="1" i="1" dirty="0">
                <a:solidFill>
                  <a:srgbClr val="7030A0"/>
                </a:solidFill>
              </a:rPr>
              <a:t>Bykov v. Russia</a:t>
            </a:r>
            <a:r>
              <a:rPr lang="lt-LT" sz="2400" b="1" dirty="0">
                <a:solidFill>
                  <a:srgbClr val="7030A0"/>
                </a:solidFill>
              </a:rPr>
              <a:t> </a:t>
            </a:r>
            <a:r>
              <a:rPr lang="lt-LT" sz="2400" b="1" dirty="0"/>
              <a:t>[GC], 10/03/ 2009, § 88); </a:t>
            </a:r>
          </a:p>
          <a:p>
            <a:pPr lvl="0" algn="just">
              <a:lnSpc>
                <a:spcPct val="80000"/>
              </a:lnSpc>
              <a:spcBef>
                <a:spcPts val="500"/>
              </a:spcBef>
            </a:pPr>
            <a:r>
              <a:rPr lang="lt-LT" sz="3200" b="1" u="sng" dirty="0" err="1">
                <a:solidFill>
                  <a:srgbClr val="FF0000"/>
                </a:solidFill>
              </a:rPr>
              <a:t>Article</a:t>
            </a:r>
            <a:r>
              <a:rPr lang="lt-LT" sz="3200" b="1" u="sng" dirty="0">
                <a:solidFill>
                  <a:srgbClr val="FF0000"/>
                </a:solidFill>
              </a:rPr>
              <a:t> 6 establishes a very strong presumption of facts as found by domestic courts</a:t>
            </a:r>
            <a:r>
              <a:rPr lang="lt-LT" sz="3200" b="1" dirty="0"/>
              <a:t> unless the domestic proceedings breached the essence of the Art. 6</a:t>
            </a:r>
            <a:r>
              <a:rPr lang="en-US" sz="3200" b="1" dirty="0"/>
              <a:t> of the European Convention on Human Rights</a:t>
            </a:r>
            <a:r>
              <a:rPr lang="lt-LT" sz="3200" b="1" dirty="0"/>
              <a:t>.  </a:t>
            </a:r>
          </a:p>
        </p:txBody>
      </p:sp>
    </p:spTree>
    <p:extLst>
      <p:ext uri="{BB962C8B-B14F-4D97-AF65-F5344CB8AC3E}">
        <p14:creationId xmlns:p14="http://schemas.microsoft.com/office/powerpoint/2010/main" val="1418097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Article 6/ Evidence:</a:t>
            </a:r>
            <a:endParaRPr lang="en-US" dirty="0"/>
          </a:p>
        </p:txBody>
      </p:sp>
      <p:sp>
        <p:nvSpPr>
          <p:cNvPr id="3" name="Content Placeholder 2"/>
          <p:cNvSpPr>
            <a:spLocks noGrp="1"/>
          </p:cNvSpPr>
          <p:nvPr>
            <p:ph idx="1"/>
          </p:nvPr>
        </p:nvSpPr>
        <p:spPr/>
        <p:txBody>
          <a:bodyPr>
            <a:normAutofit/>
          </a:bodyPr>
          <a:lstStyle/>
          <a:p>
            <a:pPr algn="just"/>
            <a:r>
              <a:rPr lang="lt-LT" sz="2800" b="1" dirty="0">
                <a:solidFill>
                  <a:srgbClr val="FF0000"/>
                </a:solidFill>
              </a:rPr>
              <a:t>Article 6 of the Convention </a:t>
            </a:r>
            <a:r>
              <a:rPr lang="en-US" sz="2800" b="1" dirty="0">
                <a:solidFill>
                  <a:srgbClr val="FF0000"/>
                </a:solidFill>
              </a:rPr>
              <a:t>does not lay down any rules on the admissibility of evidence as such, </a:t>
            </a:r>
            <a:r>
              <a:rPr lang="en-US" sz="2800" b="1" u="sng" dirty="0">
                <a:solidFill>
                  <a:srgbClr val="FF0000"/>
                </a:solidFill>
              </a:rPr>
              <a:t>which is primarily a matter for regulation under national law </a:t>
            </a:r>
            <a:endParaRPr lang="lt-LT" sz="2800" b="1" u="sng" dirty="0">
              <a:solidFill>
                <a:srgbClr val="FF0000"/>
              </a:solidFill>
            </a:endParaRPr>
          </a:p>
          <a:p>
            <a:pPr marL="114300" indent="0" algn="just">
              <a:buNone/>
            </a:pPr>
            <a:r>
              <a:rPr lang="lt-LT" sz="2000" b="1" dirty="0"/>
              <a:t>    </a:t>
            </a:r>
            <a:r>
              <a:rPr lang="en-US" sz="2000" b="1" dirty="0"/>
              <a:t>(</a:t>
            </a:r>
            <a:r>
              <a:rPr lang="en-US" sz="2000" b="1" i="1" dirty="0" err="1">
                <a:solidFill>
                  <a:srgbClr val="7030A0"/>
                </a:solidFill>
              </a:rPr>
              <a:t>Jalloh</a:t>
            </a:r>
            <a:r>
              <a:rPr lang="en-US" sz="2000" b="1" i="1" dirty="0">
                <a:solidFill>
                  <a:srgbClr val="7030A0"/>
                </a:solidFill>
              </a:rPr>
              <a:t> v. Germany </a:t>
            </a:r>
            <a:r>
              <a:rPr lang="en-US" sz="2000" b="1" dirty="0"/>
              <a:t>[GC], no. 54810/00, §§ 94-96, ECHR 2006‑IX)</a:t>
            </a:r>
            <a:r>
              <a:rPr lang="lt-LT" sz="2000" b="1" dirty="0"/>
              <a:t>;</a:t>
            </a:r>
          </a:p>
          <a:p>
            <a:pPr algn="just"/>
            <a:r>
              <a:rPr lang="en-US" sz="2800" b="1" dirty="0"/>
              <a:t>The </a:t>
            </a:r>
            <a:r>
              <a:rPr lang="lt-LT" sz="2800" b="1" dirty="0"/>
              <a:t>R</a:t>
            </a:r>
            <a:r>
              <a:rPr lang="en-US" sz="2800" b="1" dirty="0"/>
              <a:t>ole of the ECtHR is </a:t>
            </a:r>
            <a:r>
              <a:rPr lang="en-US" sz="2800" b="1" u="sng" dirty="0"/>
              <a:t>to decide </a:t>
            </a:r>
            <a:r>
              <a:rPr lang="en-US" sz="2800" b="1" u="sng" dirty="0">
                <a:solidFill>
                  <a:srgbClr val="0070C0"/>
                </a:solidFill>
              </a:rPr>
              <a:t>whether the proceedings as a whole, including the way in which the evidence was obtained, were </a:t>
            </a:r>
            <a:r>
              <a:rPr lang="en-US" sz="2800" b="1" i="1" u="sng" dirty="0">
                <a:solidFill>
                  <a:srgbClr val="0070C0"/>
                </a:solidFill>
              </a:rPr>
              <a:t>fair </a:t>
            </a:r>
            <a:r>
              <a:rPr lang="en-US" sz="2800" b="1" i="1" u="sng" dirty="0"/>
              <a:t>(assessment of an</a:t>
            </a:r>
            <a:r>
              <a:rPr lang="en-US" sz="2800" b="1" i="1" dirty="0"/>
              <a:t> </a:t>
            </a:r>
            <a:r>
              <a:rPr lang="en-US" sz="2800" b="1" dirty="0"/>
              <a:t>overall </a:t>
            </a:r>
            <a:r>
              <a:rPr lang="en-US" sz="2800" b="1" i="1" dirty="0"/>
              <a:t>fairness</a:t>
            </a:r>
            <a:r>
              <a:rPr lang="en-US" sz="2800" b="1" dirty="0"/>
              <a:t> of the  proceedings).</a:t>
            </a:r>
            <a:r>
              <a:rPr lang="lt-LT" sz="2800" b="1" dirty="0"/>
              <a:t> </a:t>
            </a:r>
          </a:p>
          <a:p>
            <a:pPr algn="just"/>
            <a:endParaRPr lang="lt-LT" sz="2400" b="1" dirty="0"/>
          </a:p>
          <a:p>
            <a:endParaRPr lang="en-US" dirty="0"/>
          </a:p>
        </p:txBody>
      </p:sp>
    </p:spTree>
    <p:extLst>
      <p:ext uri="{BB962C8B-B14F-4D97-AF65-F5344CB8AC3E}">
        <p14:creationId xmlns:p14="http://schemas.microsoft.com/office/powerpoint/2010/main" val="942456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A573A0D-9A60-453D-91A1-15D1606E925A}"/>
              </a:ext>
            </a:extLst>
          </p:cNvPr>
          <p:cNvSpPr>
            <a:spLocks noGrp="1"/>
          </p:cNvSpPr>
          <p:nvPr>
            <p:ph type="title"/>
          </p:nvPr>
        </p:nvSpPr>
        <p:spPr/>
        <p:txBody>
          <a:bodyPr/>
          <a:lstStyle/>
          <a:p>
            <a:pPr algn="just"/>
            <a:r>
              <a:rPr lang="en-US" sz="3200" b="1" dirty="0"/>
              <a:t>Some </a:t>
            </a:r>
            <a:r>
              <a:rPr lang="lt-LT" sz="3200" b="1" dirty="0"/>
              <a:t>„NEW“ </a:t>
            </a:r>
            <a:r>
              <a:rPr lang="en-US" sz="3200" b="1" dirty="0"/>
              <a:t>tendencies in the case law of the ECtHR:</a:t>
            </a:r>
            <a:endParaRPr lang="lt-LT" sz="3200" b="1" dirty="0"/>
          </a:p>
        </p:txBody>
      </p:sp>
      <p:sp>
        <p:nvSpPr>
          <p:cNvPr id="3" name="Turinio vietos rezervavimo ženklas 2">
            <a:extLst>
              <a:ext uri="{FF2B5EF4-FFF2-40B4-BE49-F238E27FC236}">
                <a16:creationId xmlns:a16="http://schemas.microsoft.com/office/drawing/2014/main" id="{F1179B55-5370-4F56-BC88-67631AE19EF9}"/>
              </a:ext>
            </a:extLst>
          </p:cNvPr>
          <p:cNvSpPr>
            <a:spLocks noGrp="1"/>
          </p:cNvSpPr>
          <p:nvPr>
            <p:ph idx="1"/>
          </p:nvPr>
        </p:nvSpPr>
        <p:spPr/>
        <p:txBody>
          <a:bodyPr>
            <a:normAutofit/>
          </a:bodyPr>
          <a:lstStyle/>
          <a:p>
            <a:pPr algn="just"/>
            <a:r>
              <a:rPr lang="en-US" sz="2400" b="1" i="1" dirty="0" err="1">
                <a:solidFill>
                  <a:srgbClr val="FF0000"/>
                </a:solidFill>
              </a:rPr>
              <a:t>Regner</a:t>
            </a:r>
            <a:r>
              <a:rPr lang="en-US" sz="2400" b="1" i="1" dirty="0">
                <a:solidFill>
                  <a:srgbClr val="FF0000"/>
                </a:solidFill>
              </a:rPr>
              <a:t> v. Czech Repu</a:t>
            </a:r>
            <a:r>
              <a:rPr lang="en-US" sz="2400" b="1" dirty="0">
                <a:solidFill>
                  <a:srgbClr val="FF0000"/>
                </a:solidFill>
              </a:rPr>
              <a:t>blic</a:t>
            </a:r>
            <a:r>
              <a:rPr lang="en-US" sz="2400" b="1" dirty="0"/>
              <a:t> [GC], No. 35289/11, 19/09/2017; </a:t>
            </a:r>
          </a:p>
          <a:p>
            <a:pPr algn="just"/>
            <a:r>
              <a:rPr lang="en-US" sz="2400" b="1" dirty="0"/>
              <a:t>Article 6-1: Fair hearing/Adversarial trial/Equality of arms - </a:t>
            </a:r>
          </a:p>
          <a:p>
            <a:pPr algn="just"/>
            <a:r>
              <a:rPr lang="en-US" b="1" u="sng" dirty="0">
                <a:solidFill>
                  <a:srgbClr val="FF0000"/>
                </a:solidFill>
              </a:rPr>
              <a:t>Lack of access to</a:t>
            </a:r>
            <a:r>
              <a:rPr lang="en-US" b="1" dirty="0">
                <a:solidFill>
                  <a:srgbClr val="FF0000"/>
                </a:solidFill>
              </a:rPr>
              <a:t> classified information constituting </a:t>
            </a:r>
            <a:r>
              <a:rPr lang="en-US" b="1" u="sng" dirty="0">
                <a:solidFill>
                  <a:srgbClr val="FF0000"/>
                </a:solidFill>
              </a:rPr>
              <a:t>decisive evidence</a:t>
            </a:r>
            <a:r>
              <a:rPr lang="en-US" b="1" dirty="0">
                <a:solidFill>
                  <a:srgbClr val="FF0000"/>
                </a:solidFill>
              </a:rPr>
              <a:t> in judicial-review proceedings</a:t>
            </a:r>
            <a:r>
              <a:rPr lang="en-US" b="1" dirty="0"/>
              <a:t>: </a:t>
            </a:r>
          </a:p>
          <a:p>
            <a:pPr algn="just"/>
            <a:r>
              <a:rPr lang="en-US" b="1" dirty="0"/>
              <a:t>Article 6 applicable; </a:t>
            </a:r>
            <a:r>
              <a:rPr lang="en-US" b="1" u="sng" dirty="0">
                <a:solidFill>
                  <a:srgbClr val="0070C0"/>
                </a:solidFill>
              </a:rPr>
              <a:t>no violation</a:t>
            </a:r>
            <a:r>
              <a:rPr lang="en-US" b="1" dirty="0">
                <a:solidFill>
                  <a:srgbClr val="0070C0"/>
                </a:solidFill>
              </a:rPr>
              <a:t>.</a:t>
            </a:r>
          </a:p>
          <a:p>
            <a:pPr algn="just"/>
            <a:r>
              <a:rPr lang="en-US" b="1" dirty="0">
                <a:solidFill>
                  <a:srgbClr val="0070C0"/>
                </a:solidFill>
              </a:rPr>
              <a:t>Establishing of facts – “secret prisons” cases v. Lithuania </a:t>
            </a:r>
            <a:r>
              <a:rPr lang="lt-LT" b="1" dirty="0"/>
              <a:t>(</a:t>
            </a:r>
            <a:r>
              <a:rPr lang="lt-LT" b="1" i="1" dirty="0"/>
              <a:t>Abu </a:t>
            </a:r>
            <a:r>
              <a:rPr lang="lt-LT" b="1" i="1" dirty="0" err="1"/>
              <a:t>Zubaydah</a:t>
            </a:r>
            <a:r>
              <a:rPr lang="lt-LT" b="1" i="1" dirty="0"/>
              <a:t> v. Lithuania</a:t>
            </a:r>
            <a:r>
              <a:rPr lang="lt-LT" b="1" dirty="0"/>
              <a:t>, </a:t>
            </a:r>
            <a:r>
              <a:rPr lang="lt-LT" b="1" dirty="0" err="1"/>
              <a:t>no</a:t>
            </a:r>
            <a:r>
              <a:rPr lang="lt-LT" b="1" dirty="0"/>
              <a:t>. 46454/11, 31/05/2018)</a:t>
            </a:r>
            <a:r>
              <a:rPr lang="lt-LT" b="1" dirty="0">
                <a:solidFill>
                  <a:srgbClr val="FF0000"/>
                </a:solidFill>
              </a:rPr>
              <a:t> </a:t>
            </a:r>
            <a:r>
              <a:rPr lang="en-US" b="1" dirty="0">
                <a:solidFill>
                  <a:srgbClr val="0070C0"/>
                </a:solidFill>
              </a:rPr>
              <a:t>and Romania</a:t>
            </a:r>
            <a:r>
              <a:rPr lang="lt-LT" b="1" dirty="0">
                <a:solidFill>
                  <a:srgbClr val="0070C0"/>
                </a:solidFill>
              </a:rPr>
              <a:t> </a:t>
            </a:r>
            <a:r>
              <a:rPr lang="lt-LT" b="1" dirty="0"/>
              <a:t>(</a:t>
            </a:r>
            <a:r>
              <a:rPr lang="lt-LT" b="1" i="1" dirty="0"/>
              <a:t>Al </a:t>
            </a:r>
            <a:r>
              <a:rPr lang="lt-LT" b="1" i="1" dirty="0" err="1"/>
              <a:t>Nashiri</a:t>
            </a:r>
            <a:r>
              <a:rPr lang="lt-LT" b="1" i="1" dirty="0"/>
              <a:t> v. </a:t>
            </a:r>
            <a:r>
              <a:rPr lang="lt-LT" b="1" i="1" dirty="0" err="1"/>
              <a:t>Romania</a:t>
            </a:r>
            <a:r>
              <a:rPr lang="lt-LT" b="1" dirty="0"/>
              <a:t>, </a:t>
            </a:r>
            <a:r>
              <a:rPr lang="lt-LT" b="1" dirty="0" err="1"/>
              <a:t>No</a:t>
            </a:r>
            <a:r>
              <a:rPr lang="lt-LT" b="1" dirty="0"/>
              <a:t>. 33234/12; 31/05/2018)</a:t>
            </a:r>
            <a:r>
              <a:rPr lang="en-US" b="1" dirty="0"/>
              <a:t>:</a:t>
            </a:r>
          </a:p>
          <a:p>
            <a:pPr algn="just"/>
            <a:r>
              <a:rPr lang="en-US" b="1" dirty="0">
                <a:solidFill>
                  <a:srgbClr val="FF0000"/>
                </a:solidFill>
              </a:rPr>
              <a:t>ECtHR – was “establishing” facts</a:t>
            </a:r>
            <a:r>
              <a:rPr lang="lt-LT" b="1" dirty="0">
                <a:solidFill>
                  <a:srgbClr val="FF0000"/>
                </a:solidFill>
              </a:rPr>
              <a:t> </a:t>
            </a:r>
            <a:r>
              <a:rPr lang="lt-LT" b="1" dirty="0" err="1">
                <a:solidFill>
                  <a:srgbClr val="FF0000"/>
                </a:solidFill>
              </a:rPr>
              <a:t>concerning</a:t>
            </a:r>
            <a:r>
              <a:rPr lang="lt-LT" b="1" dirty="0">
                <a:solidFill>
                  <a:srgbClr val="FF0000"/>
                </a:solidFill>
              </a:rPr>
              <a:t> </a:t>
            </a:r>
            <a:r>
              <a:rPr lang="lt-LT" b="1" dirty="0" err="1">
                <a:solidFill>
                  <a:srgbClr val="FF0000"/>
                </a:solidFill>
              </a:rPr>
              <a:t>the</a:t>
            </a:r>
            <a:r>
              <a:rPr lang="lt-LT" b="1" dirty="0">
                <a:solidFill>
                  <a:srgbClr val="FF0000"/>
                </a:solidFill>
              </a:rPr>
              <a:t> </a:t>
            </a:r>
            <a:r>
              <a:rPr lang="lt-LT" b="1" dirty="0" err="1">
                <a:solidFill>
                  <a:srgbClr val="FF0000"/>
                </a:solidFill>
              </a:rPr>
              <a:t>presence</a:t>
            </a:r>
            <a:r>
              <a:rPr lang="lt-LT" b="1" dirty="0">
                <a:solidFill>
                  <a:srgbClr val="FF0000"/>
                </a:solidFill>
              </a:rPr>
              <a:t> </a:t>
            </a:r>
            <a:r>
              <a:rPr lang="lt-LT" b="1" dirty="0" err="1">
                <a:solidFill>
                  <a:srgbClr val="FF0000"/>
                </a:solidFill>
              </a:rPr>
              <a:t>of</a:t>
            </a:r>
            <a:r>
              <a:rPr lang="lt-LT" b="1" dirty="0">
                <a:solidFill>
                  <a:srgbClr val="FF0000"/>
                </a:solidFill>
              </a:rPr>
              <a:t> </a:t>
            </a:r>
            <a:r>
              <a:rPr lang="lt-LT" b="1" dirty="0" err="1">
                <a:solidFill>
                  <a:srgbClr val="FF0000"/>
                </a:solidFill>
              </a:rPr>
              <a:t>secret</a:t>
            </a:r>
            <a:r>
              <a:rPr lang="lt-LT" b="1" dirty="0">
                <a:solidFill>
                  <a:srgbClr val="FF0000"/>
                </a:solidFill>
              </a:rPr>
              <a:t> </a:t>
            </a:r>
            <a:r>
              <a:rPr lang="lt-LT" b="1" dirty="0" err="1">
                <a:solidFill>
                  <a:srgbClr val="FF0000"/>
                </a:solidFill>
              </a:rPr>
              <a:t>prisons</a:t>
            </a:r>
            <a:r>
              <a:rPr lang="lt-LT" b="1" dirty="0">
                <a:solidFill>
                  <a:srgbClr val="FF0000"/>
                </a:solidFill>
              </a:rPr>
              <a:t> </a:t>
            </a:r>
            <a:r>
              <a:rPr lang="lt-LT" b="1" dirty="0" err="1">
                <a:solidFill>
                  <a:srgbClr val="FF0000"/>
                </a:solidFill>
              </a:rPr>
              <a:t>in</a:t>
            </a:r>
            <a:r>
              <a:rPr lang="lt-LT" b="1" dirty="0">
                <a:solidFill>
                  <a:srgbClr val="FF0000"/>
                </a:solidFill>
              </a:rPr>
              <a:t> </a:t>
            </a:r>
            <a:r>
              <a:rPr lang="lt-LT" b="1" dirty="0" err="1">
                <a:solidFill>
                  <a:srgbClr val="FF0000"/>
                </a:solidFill>
              </a:rPr>
              <a:t>the</a:t>
            </a:r>
            <a:r>
              <a:rPr lang="lt-LT" b="1" dirty="0">
                <a:solidFill>
                  <a:srgbClr val="FF0000"/>
                </a:solidFill>
              </a:rPr>
              <a:t> </a:t>
            </a:r>
            <a:r>
              <a:rPr lang="lt-LT" b="1" dirty="0" err="1">
                <a:solidFill>
                  <a:srgbClr val="FF0000"/>
                </a:solidFill>
              </a:rPr>
              <a:t>two</a:t>
            </a:r>
            <a:r>
              <a:rPr lang="lt-LT" b="1" dirty="0">
                <a:solidFill>
                  <a:srgbClr val="FF0000"/>
                </a:solidFill>
              </a:rPr>
              <a:t> </a:t>
            </a:r>
            <a:r>
              <a:rPr lang="lt-LT" b="1" dirty="0" err="1">
                <a:solidFill>
                  <a:srgbClr val="FF0000"/>
                </a:solidFill>
              </a:rPr>
              <a:t>mentioned</a:t>
            </a:r>
            <a:r>
              <a:rPr lang="lt-LT" b="1" dirty="0">
                <a:solidFill>
                  <a:srgbClr val="FF0000"/>
                </a:solidFill>
              </a:rPr>
              <a:t> </a:t>
            </a:r>
            <a:r>
              <a:rPr lang="lt-LT" b="1" dirty="0" err="1">
                <a:solidFill>
                  <a:srgbClr val="FF0000"/>
                </a:solidFill>
              </a:rPr>
              <a:t>countries</a:t>
            </a:r>
            <a:r>
              <a:rPr lang="en-US" b="1" dirty="0">
                <a:solidFill>
                  <a:srgbClr val="FF0000"/>
                </a:solidFill>
              </a:rPr>
              <a:t>.</a:t>
            </a:r>
          </a:p>
          <a:p>
            <a:endParaRPr lang="lt-LT" dirty="0"/>
          </a:p>
        </p:txBody>
      </p:sp>
    </p:spTree>
    <p:extLst>
      <p:ext uri="{BB962C8B-B14F-4D97-AF65-F5344CB8AC3E}">
        <p14:creationId xmlns:p14="http://schemas.microsoft.com/office/powerpoint/2010/main" val="339788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F36A88-7673-44A5-8496-6B018E280C01}"/>
              </a:ext>
            </a:extLst>
          </p:cNvPr>
          <p:cNvSpPr>
            <a:spLocks noGrp="1"/>
          </p:cNvSpPr>
          <p:nvPr>
            <p:ph type="title"/>
          </p:nvPr>
        </p:nvSpPr>
        <p:spPr/>
        <p:txBody>
          <a:bodyPr/>
          <a:lstStyle/>
          <a:p>
            <a:r>
              <a:rPr lang="lt-LT" sz="2800" b="1" dirty="0"/>
              <a:t>Al </a:t>
            </a:r>
            <a:r>
              <a:rPr lang="lt-LT" sz="2800" b="1" dirty="0" err="1"/>
              <a:t>Nashiri</a:t>
            </a:r>
            <a:r>
              <a:rPr lang="lt-LT" sz="2800" b="1" dirty="0"/>
              <a:t> v. </a:t>
            </a:r>
            <a:r>
              <a:rPr lang="lt-LT" sz="2800" b="1" dirty="0" err="1"/>
              <a:t>Romania</a:t>
            </a:r>
            <a:r>
              <a:rPr lang="lt-LT" sz="2800" b="1" dirty="0"/>
              <a:t>, Abu </a:t>
            </a:r>
            <a:r>
              <a:rPr lang="lt-LT" sz="2800" b="1" dirty="0" err="1"/>
              <a:t>Zubaydah</a:t>
            </a:r>
            <a:r>
              <a:rPr lang="lt-LT" sz="2800" b="1" dirty="0"/>
              <a:t> v. Lithuania:</a:t>
            </a:r>
          </a:p>
        </p:txBody>
      </p:sp>
      <p:sp>
        <p:nvSpPr>
          <p:cNvPr id="3" name="Turinio vietos rezervavimo ženklas 2">
            <a:extLst>
              <a:ext uri="{FF2B5EF4-FFF2-40B4-BE49-F238E27FC236}">
                <a16:creationId xmlns:a16="http://schemas.microsoft.com/office/drawing/2014/main" id="{617C3192-9D68-4EF9-89E7-05CD7AD97915}"/>
              </a:ext>
            </a:extLst>
          </p:cNvPr>
          <p:cNvSpPr>
            <a:spLocks noGrp="1"/>
          </p:cNvSpPr>
          <p:nvPr>
            <p:ph idx="1"/>
          </p:nvPr>
        </p:nvSpPr>
        <p:spPr/>
        <p:txBody>
          <a:bodyPr>
            <a:normAutofit fontScale="85000" lnSpcReduction="20000"/>
          </a:bodyPr>
          <a:lstStyle/>
          <a:p>
            <a:pPr algn="just"/>
            <a:r>
              <a:rPr lang="en-US" sz="2400" b="1" i="1" u="sng" dirty="0">
                <a:solidFill>
                  <a:srgbClr val="FF0000"/>
                </a:solidFill>
              </a:rPr>
              <a:t>Al </a:t>
            </a:r>
            <a:r>
              <a:rPr lang="en-US" sz="2400" b="1" i="1" u="sng" dirty="0" err="1">
                <a:solidFill>
                  <a:srgbClr val="FF0000"/>
                </a:solidFill>
              </a:rPr>
              <a:t>Nashiri</a:t>
            </a:r>
            <a:r>
              <a:rPr lang="en-US" sz="2400" b="1" i="1" u="sng" dirty="0">
                <a:solidFill>
                  <a:srgbClr val="FF0000"/>
                </a:solidFill>
              </a:rPr>
              <a:t> v. Romania </a:t>
            </a:r>
            <a:r>
              <a:rPr lang="en-US" sz="2400" b="1" dirty="0">
                <a:solidFill>
                  <a:srgbClr val="FF0000"/>
                </a:solidFill>
              </a:rPr>
              <a:t>- </a:t>
            </a:r>
            <a:r>
              <a:rPr lang="en-US" sz="2400" b="1" dirty="0">
                <a:solidFill>
                  <a:srgbClr val="FF0000"/>
                </a:solidFill>
                <a:hlinkClick r:id="rId2"/>
              </a:rPr>
              <a:t>33234/12</a:t>
            </a:r>
            <a:r>
              <a:rPr lang="lt-LT" sz="2400" b="1" dirty="0">
                <a:solidFill>
                  <a:srgbClr val="FF0000"/>
                </a:solidFill>
              </a:rPr>
              <a:t>; </a:t>
            </a:r>
            <a:r>
              <a:rPr lang="en-US" sz="2400" b="1" dirty="0">
                <a:solidFill>
                  <a:srgbClr val="FF0000"/>
                </a:solidFill>
              </a:rPr>
              <a:t>Judgment 31.5.2018 [Section I]</a:t>
            </a:r>
          </a:p>
          <a:p>
            <a:pPr algn="just"/>
            <a:r>
              <a:rPr lang="en-US" b="1" dirty="0"/>
              <a:t>Article 3</a:t>
            </a:r>
            <a:r>
              <a:rPr lang="lt-LT" b="1" dirty="0"/>
              <a:t> - </a:t>
            </a:r>
            <a:r>
              <a:rPr lang="en-US" b="1" dirty="0"/>
              <a:t>Inhuman treatment</a:t>
            </a:r>
            <a:r>
              <a:rPr lang="lt-LT" b="1" dirty="0"/>
              <a:t>; </a:t>
            </a:r>
            <a:r>
              <a:rPr lang="en-US" b="1" dirty="0"/>
              <a:t>Extradition</a:t>
            </a:r>
          </a:p>
          <a:p>
            <a:pPr algn="just"/>
            <a:r>
              <a:rPr lang="en-US" b="1" u="sng" dirty="0">
                <a:solidFill>
                  <a:srgbClr val="0070C0"/>
                </a:solidFill>
              </a:rPr>
              <a:t>Inhuman treatment following applicants’ extraordinary rendition to CIA: violations</a:t>
            </a:r>
          </a:p>
          <a:p>
            <a:pPr algn="just"/>
            <a:r>
              <a:rPr lang="en-US" b="1" dirty="0"/>
              <a:t>[This summary also covers the judgment in the case of </a:t>
            </a:r>
            <a:r>
              <a:rPr lang="en-US" b="1" i="1" dirty="0"/>
              <a:t>Abu </a:t>
            </a:r>
            <a:r>
              <a:rPr lang="en-US" b="1" i="1" dirty="0" err="1"/>
              <a:t>Zubaydah</a:t>
            </a:r>
            <a:r>
              <a:rPr lang="en-US" b="1" i="1" dirty="0"/>
              <a:t> v. Lithuania</a:t>
            </a:r>
            <a:r>
              <a:rPr lang="en-US" b="1" dirty="0"/>
              <a:t>, </a:t>
            </a:r>
            <a:r>
              <a:rPr lang="en-US" b="1" dirty="0">
                <a:hlinkClick r:id="rId3"/>
              </a:rPr>
              <a:t>46454/11</a:t>
            </a:r>
            <a:r>
              <a:rPr lang="en-US" b="1" dirty="0"/>
              <a:t>, 31 May 2018]</a:t>
            </a:r>
            <a:r>
              <a:rPr lang="lt-LT" b="1" dirty="0"/>
              <a:t>.</a:t>
            </a:r>
            <a:endParaRPr lang="en-US" b="1" dirty="0"/>
          </a:p>
          <a:p>
            <a:pPr algn="just"/>
            <a:r>
              <a:rPr lang="en-US" sz="2400" b="1" u="sng" dirty="0">
                <a:solidFill>
                  <a:srgbClr val="FF0000"/>
                </a:solidFill>
              </a:rPr>
              <a:t>Establishment of the facts and jurisdiction –The Court found it established conclusively and beyond reasonable doubt that Lithuania and Romania had hosted on their territory a CIA Detention Site; </a:t>
            </a:r>
            <a:r>
              <a:rPr lang="en-US" b="1" dirty="0"/>
              <a:t> </a:t>
            </a:r>
            <a:endParaRPr lang="lt-LT" b="1" dirty="0"/>
          </a:p>
          <a:p>
            <a:pPr algn="just"/>
            <a:r>
              <a:rPr lang="en-US" b="1" dirty="0"/>
              <a:t>that the applicants had been secretly detained there for more than a year and that the authorities of the respondent States knew of the nature and purposes of the CIA’s activities in their countries</a:t>
            </a:r>
            <a:r>
              <a:rPr lang="lt-LT" b="1" dirty="0"/>
              <a:t>;</a:t>
            </a:r>
          </a:p>
          <a:p>
            <a:pPr algn="just"/>
            <a:r>
              <a:rPr lang="lt-LT" b="1" dirty="0"/>
              <a:t>[...] </a:t>
            </a:r>
            <a:r>
              <a:rPr lang="lt-LT" b="1" dirty="0" err="1"/>
              <a:t>they</a:t>
            </a:r>
            <a:r>
              <a:rPr lang="lt-LT" b="1" dirty="0"/>
              <a:t> </a:t>
            </a:r>
            <a:r>
              <a:rPr lang="en-US" b="1" dirty="0" err="1"/>
              <a:t>enabl</a:t>
            </a:r>
            <a:r>
              <a:rPr lang="lt-LT" b="1" dirty="0"/>
              <a:t>e</a:t>
            </a:r>
            <a:r>
              <a:rPr lang="en-US" b="1" dirty="0"/>
              <a:t> the CIA to detain terrorist suspects on their territory, they were exposing to a serious risk of treatment contrary to the Convention.</a:t>
            </a:r>
          </a:p>
          <a:p>
            <a:pPr algn="just"/>
            <a:r>
              <a:rPr lang="en-US" b="1" dirty="0"/>
              <a:t>The matters complained of in the present cases fell within the “jurisdiction” of Lithuania and Romania within the meaning of Art</a:t>
            </a:r>
            <a:r>
              <a:rPr lang="lt-LT" b="1" dirty="0"/>
              <a:t>. </a:t>
            </a:r>
            <a:r>
              <a:rPr lang="en-US" b="1" dirty="0"/>
              <a:t>1</a:t>
            </a:r>
            <a:r>
              <a:rPr lang="lt-LT" b="1" dirty="0"/>
              <a:t>.</a:t>
            </a:r>
            <a:endParaRPr lang="lt-LT" dirty="0"/>
          </a:p>
        </p:txBody>
      </p:sp>
    </p:spTree>
    <p:extLst>
      <p:ext uri="{BB962C8B-B14F-4D97-AF65-F5344CB8AC3E}">
        <p14:creationId xmlns:p14="http://schemas.microsoft.com/office/powerpoint/2010/main" val="819194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6E666A1-0A9D-4190-9A91-F569F53FBC58}"/>
              </a:ext>
            </a:extLst>
          </p:cNvPr>
          <p:cNvSpPr>
            <a:spLocks noGrp="1"/>
          </p:cNvSpPr>
          <p:nvPr>
            <p:ph type="title"/>
          </p:nvPr>
        </p:nvSpPr>
        <p:spPr/>
        <p:txBody>
          <a:bodyPr/>
          <a:lstStyle/>
          <a:p>
            <a:r>
              <a:rPr lang="en-US" sz="3600" b="1" i="1" dirty="0" err="1"/>
              <a:t>Regner</a:t>
            </a:r>
            <a:r>
              <a:rPr lang="en-US" sz="3600" b="1" i="1" dirty="0"/>
              <a:t> v. Czech Republic [GC/2017]:</a:t>
            </a:r>
            <a:endParaRPr lang="lt-LT" sz="3600" b="1" i="1" dirty="0"/>
          </a:p>
        </p:txBody>
      </p:sp>
      <p:sp>
        <p:nvSpPr>
          <p:cNvPr id="3" name="Turinio vietos rezervavimo ženklas 2">
            <a:extLst>
              <a:ext uri="{FF2B5EF4-FFF2-40B4-BE49-F238E27FC236}">
                <a16:creationId xmlns:a16="http://schemas.microsoft.com/office/drawing/2014/main" id="{B0D1F19A-DAA6-4159-A498-517580E77B40}"/>
              </a:ext>
            </a:extLst>
          </p:cNvPr>
          <p:cNvSpPr>
            <a:spLocks noGrp="1"/>
          </p:cNvSpPr>
          <p:nvPr>
            <p:ph idx="1"/>
          </p:nvPr>
        </p:nvSpPr>
        <p:spPr>
          <a:xfrm>
            <a:off x="457200" y="1782762"/>
            <a:ext cx="7620000" cy="4800600"/>
          </a:xfrm>
        </p:spPr>
        <p:txBody>
          <a:bodyPr>
            <a:normAutofit fontScale="85000" lnSpcReduction="20000"/>
          </a:bodyPr>
          <a:lstStyle/>
          <a:p>
            <a:pPr algn="just"/>
            <a:r>
              <a:rPr lang="en-US" b="1" dirty="0">
                <a:solidFill>
                  <a:srgbClr val="FF0000"/>
                </a:solidFill>
              </a:rPr>
              <a:t> Merits:</a:t>
            </a:r>
          </a:p>
          <a:p>
            <a:pPr algn="just"/>
            <a:r>
              <a:rPr lang="en-US" b="1" dirty="0"/>
              <a:t>The proceedings to revoke the security clearance brought by the applicant had been restricted in two ways with regard to the rules of a fair trial: first, the classified documents and information had not been available either to him or to his lawyer, and second, in so far as the decision revoking security clearance had been based on those documents, the grounds for the decision had not been disclosed to him.</a:t>
            </a:r>
          </a:p>
          <a:p>
            <a:pPr algn="just"/>
            <a:r>
              <a:rPr lang="en-US" b="1" dirty="0"/>
              <a:t>The Court noted the powers conferred on the domestic courts. They had unlimited access to all the classified documents; the applicant, who had been heard by the judges and had also been able </a:t>
            </a:r>
            <a:r>
              <a:rPr lang="en-US" b="1" u="sng" dirty="0"/>
              <a:t>to make his submissions in writing</a:t>
            </a:r>
            <a:r>
              <a:rPr lang="en-US" b="1" dirty="0"/>
              <a:t>. </a:t>
            </a:r>
          </a:p>
          <a:p>
            <a:pPr algn="just"/>
            <a:r>
              <a:rPr lang="en-US" b="1" dirty="0"/>
              <a:t>The domestic courts had duly exercised the powers of scrutiny available to them in this type of proceedings; </a:t>
            </a:r>
          </a:p>
          <a:p>
            <a:pPr algn="just"/>
            <a:r>
              <a:rPr lang="en-US" b="1" dirty="0"/>
              <a:t>The Supreme Administrative Court - that disclosure of the classified documents </a:t>
            </a:r>
            <a:r>
              <a:rPr lang="en-US" b="1" dirty="0">
                <a:solidFill>
                  <a:srgbClr val="0070C0"/>
                </a:solidFill>
              </a:rPr>
              <a:t>could have had the effect of disclosing the intelligence service’s working methods, or leading to attempts to influence possible witnesses.</a:t>
            </a:r>
            <a:endParaRPr lang="en-US" b="1" dirty="0"/>
          </a:p>
          <a:p>
            <a:endParaRPr lang="lt-LT" dirty="0"/>
          </a:p>
        </p:txBody>
      </p:sp>
    </p:spTree>
    <p:extLst>
      <p:ext uri="{BB962C8B-B14F-4D97-AF65-F5344CB8AC3E}">
        <p14:creationId xmlns:p14="http://schemas.microsoft.com/office/powerpoint/2010/main" val="168231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1032A3C-ABC6-4B10-AE8F-F1CAC5C5BCBB}"/>
              </a:ext>
            </a:extLst>
          </p:cNvPr>
          <p:cNvSpPr>
            <a:spLocks noGrp="1"/>
          </p:cNvSpPr>
          <p:nvPr>
            <p:ph type="title"/>
          </p:nvPr>
        </p:nvSpPr>
        <p:spPr/>
        <p:txBody>
          <a:bodyPr/>
          <a:lstStyle/>
          <a:p>
            <a:r>
              <a:rPr lang="en-US" i="1" dirty="0" err="1"/>
              <a:t>Regner</a:t>
            </a:r>
            <a:r>
              <a:rPr lang="en-US" i="1" dirty="0"/>
              <a:t> v. Czech Republic (???):</a:t>
            </a:r>
            <a:endParaRPr lang="lt-LT" i="1" dirty="0"/>
          </a:p>
        </p:txBody>
      </p:sp>
      <p:sp>
        <p:nvSpPr>
          <p:cNvPr id="3" name="Turinio vietos rezervavimo ženklas 2">
            <a:extLst>
              <a:ext uri="{FF2B5EF4-FFF2-40B4-BE49-F238E27FC236}">
                <a16:creationId xmlns:a16="http://schemas.microsoft.com/office/drawing/2014/main" id="{586D47C4-779A-4C08-A009-E033879477AC}"/>
              </a:ext>
            </a:extLst>
          </p:cNvPr>
          <p:cNvSpPr>
            <a:spLocks noGrp="1"/>
          </p:cNvSpPr>
          <p:nvPr>
            <p:ph idx="1"/>
          </p:nvPr>
        </p:nvSpPr>
        <p:spPr/>
        <p:txBody>
          <a:bodyPr>
            <a:normAutofit fontScale="40000" lnSpcReduction="20000"/>
          </a:bodyPr>
          <a:lstStyle/>
          <a:p>
            <a:pPr algn="just"/>
            <a:endParaRPr lang="en-US" b="1" dirty="0"/>
          </a:p>
          <a:p>
            <a:pPr algn="just"/>
            <a:r>
              <a:rPr lang="en-US" sz="4500" b="1" dirty="0"/>
              <a:t>Accordingly, there was nothing to suggest that the classification of the documents had been decided arbitrarily or for a purpose other than the legitimate interest as […] in March 2011 the applicant had been prosecuted for participation in </a:t>
            </a:r>
            <a:r>
              <a:rPr lang="en-US" sz="4500" b="1" dirty="0" err="1"/>
              <a:t>organised</a:t>
            </a:r>
            <a:r>
              <a:rPr lang="en-US" sz="4500" b="1" dirty="0"/>
              <a:t> crime; aiding and abetting abuse of public power; complicity in illegally influencing public tendering and public procurement procedures […]; </a:t>
            </a:r>
          </a:p>
          <a:p>
            <a:pPr algn="just"/>
            <a:r>
              <a:rPr lang="en-US" sz="4500" b="1" dirty="0"/>
              <a:t>It was understandable that where such suspicions existed the authorities considered it necessary to take rapid action without waiting for the outcome of the criminal investigation...</a:t>
            </a:r>
          </a:p>
          <a:p>
            <a:pPr algn="just"/>
            <a:r>
              <a:rPr lang="en-US" sz="4500" b="1" dirty="0">
                <a:solidFill>
                  <a:srgbClr val="FF0000"/>
                </a:solidFill>
              </a:rPr>
              <a:t>Nonetheless, it would have been desirable – to the extent compatible with the preservation of confidentiality and effectiveness of the investigations concerning the applicant </a:t>
            </a:r>
            <a:r>
              <a:rPr lang="en-US" sz="4500" b="1" dirty="0"/>
              <a:t>– for the national authorities, or at least the Supreme Administrative Court, to have explained, if only summarily, the extent of the review they had carried out and the accusations against the applicant. </a:t>
            </a:r>
          </a:p>
          <a:p>
            <a:pPr algn="just"/>
            <a:endParaRPr lang="en-US" sz="3800" b="1" dirty="0"/>
          </a:p>
          <a:p>
            <a:pPr algn="just"/>
            <a:r>
              <a:rPr lang="en-US" sz="5000" b="1" u="sng" dirty="0">
                <a:solidFill>
                  <a:srgbClr val="FF0000"/>
                </a:solidFill>
              </a:rPr>
              <a:t>Conclusion: no violation (ten votes to seven) of the applicant’s right to a fair trial.</a:t>
            </a:r>
          </a:p>
          <a:p>
            <a:endParaRPr lang="lt-LT" dirty="0"/>
          </a:p>
        </p:txBody>
      </p:sp>
    </p:spTree>
    <p:extLst>
      <p:ext uri="{BB962C8B-B14F-4D97-AF65-F5344CB8AC3E}">
        <p14:creationId xmlns:p14="http://schemas.microsoft.com/office/powerpoint/2010/main" val="3830034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u="sng" dirty="0"/>
              <a:t>Equality of arms/the adversarial proceedings</a:t>
            </a:r>
            <a:r>
              <a:rPr lang="lt-LT" sz="3200" b="1" i="1" dirty="0"/>
              <a:t>:</a:t>
            </a:r>
            <a:endParaRPr lang="en-US" sz="3200" dirty="0"/>
          </a:p>
        </p:txBody>
      </p:sp>
      <p:sp>
        <p:nvSpPr>
          <p:cNvPr id="3" name="Content Placeholder 2"/>
          <p:cNvSpPr>
            <a:spLocks noGrp="1"/>
          </p:cNvSpPr>
          <p:nvPr>
            <p:ph idx="1"/>
          </p:nvPr>
        </p:nvSpPr>
        <p:spPr/>
        <p:txBody>
          <a:bodyPr>
            <a:normAutofit/>
          </a:bodyPr>
          <a:lstStyle/>
          <a:p>
            <a:pPr algn="just"/>
            <a:endParaRPr lang="lt-LT" b="1" dirty="0"/>
          </a:p>
          <a:p>
            <a:pPr algn="just"/>
            <a:r>
              <a:rPr lang="en-US" sz="2800" b="1" dirty="0">
                <a:solidFill>
                  <a:srgbClr val="FF0000"/>
                </a:solidFill>
              </a:rPr>
              <a:t>Equality of arms </a:t>
            </a:r>
            <a:r>
              <a:rPr lang="en-US" sz="2800" b="1" dirty="0"/>
              <a:t>– equal procedural ability to state the case;</a:t>
            </a:r>
          </a:p>
          <a:p>
            <a:pPr algn="just"/>
            <a:r>
              <a:rPr lang="en-US" sz="2800" b="1" dirty="0">
                <a:solidFill>
                  <a:srgbClr val="FF0000"/>
                </a:solidFill>
              </a:rPr>
              <a:t>Adversarial proceedings </a:t>
            </a:r>
            <a:r>
              <a:rPr lang="en-US" sz="2800" b="1" dirty="0"/>
              <a:t>– to have an access and a possibility to comment at trial on the observations filed or </a:t>
            </a:r>
            <a:r>
              <a:rPr lang="en-US" sz="2800" b="1" u="sng" dirty="0"/>
              <a:t>evidence adduced by the other party</a:t>
            </a:r>
            <a:r>
              <a:rPr lang="en-US" sz="2800" b="1" dirty="0"/>
              <a:t>;</a:t>
            </a:r>
          </a:p>
          <a:p>
            <a:pPr algn="just"/>
            <a:r>
              <a:rPr lang="en-US" sz="2800" b="1" dirty="0">
                <a:solidFill>
                  <a:srgbClr val="0070C0"/>
                </a:solidFill>
              </a:rPr>
              <a:t>Both requirements – constituent part of Art. 6 (</a:t>
            </a:r>
            <a:r>
              <a:rPr lang="lt-LT" sz="2800" b="1" i="1" dirty="0">
                <a:solidFill>
                  <a:srgbClr val="0070C0"/>
                </a:solidFill>
              </a:rPr>
              <a:t>fair </a:t>
            </a:r>
            <a:r>
              <a:rPr lang="lt-LT" sz="2800" b="1" dirty="0">
                <a:solidFill>
                  <a:srgbClr val="0070C0"/>
                </a:solidFill>
              </a:rPr>
              <a:t>trial</a:t>
            </a:r>
            <a:r>
              <a:rPr lang="en-US" sz="2800" b="1" dirty="0">
                <a:solidFill>
                  <a:srgbClr val="0070C0"/>
                </a:solidFill>
              </a:rPr>
              <a:t>)</a:t>
            </a:r>
            <a:r>
              <a:rPr lang="lt-LT" sz="2800" b="1" dirty="0">
                <a:solidFill>
                  <a:srgbClr val="0070C0"/>
                </a:solidFill>
              </a:rPr>
              <a:t>. </a:t>
            </a:r>
            <a:r>
              <a:rPr lang="en-US" sz="2800" b="1" dirty="0">
                <a:solidFill>
                  <a:srgbClr val="0070C0"/>
                </a:solidFill>
              </a:rPr>
              <a:t> </a:t>
            </a:r>
          </a:p>
        </p:txBody>
      </p:sp>
    </p:spTree>
    <p:extLst>
      <p:ext uri="{BB962C8B-B14F-4D97-AF65-F5344CB8AC3E}">
        <p14:creationId xmlns:p14="http://schemas.microsoft.com/office/powerpoint/2010/main" val="3797121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b="1" i="1" dirty="0"/>
              <a:t>Fair</a:t>
            </a:r>
            <a:r>
              <a:rPr lang="lt-LT" sz="3600" b="1" dirty="0"/>
              <a:t> proceedings/use of evidence</a:t>
            </a:r>
            <a:r>
              <a:rPr lang="lt-LT" dirty="0"/>
              <a:t>:</a:t>
            </a:r>
            <a:endParaRPr lang="en-US" dirty="0"/>
          </a:p>
        </p:txBody>
      </p:sp>
      <p:sp>
        <p:nvSpPr>
          <p:cNvPr id="3" name="Content Placeholder 2"/>
          <p:cNvSpPr>
            <a:spLocks noGrp="1"/>
          </p:cNvSpPr>
          <p:nvPr>
            <p:ph idx="1"/>
          </p:nvPr>
        </p:nvSpPr>
        <p:spPr/>
        <p:txBody>
          <a:bodyPr>
            <a:normAutofit/>
          </a:bodyPr>
          <a:lstStyle/>
          <a:p>
            <a:pPr algn="just"/>
            <a:r>
              <a:rPr lang="lt-LT" sz="2800" b="1" dirty="0"/>
              <a:t>I</a:t>
            </a:r>
            <a:r>
              <a:rPr lang="en-US" sz="2800" b="1" dirty="0"/>
              <a:t>n determining </a:t>
            </a:r>
            <a:r>
              <a:rPr lang="en-US" sz="2800" b="1" u="sng" dirty="0"/>
              <a:t>whether the proceedings as a whole were </a:t>
            </a:r>
            <a:r>
              <a:rPr lang="en-US" sz="2800" b="1" i="1" u="sng" dirty="0"/>
              <a:t>fair</a:t>
            </a:r>
            <a:r>
              <a:rPr lang="en-US" sz="2800" b="1" dirty="0"/>
              <a:t>, the rights of the </a:t>
            </a:r>
            <a:r>
              <a:rPr lang="en-US" sz="2800" b="1" dirty="0" err="1"/>
              <a:t>defence</a:t>
            </a:r>
            <a:r>
              <a:rPr lang="en-US" sz="2800" b="1" dirty="0"/>
              <a:t>  should be regarded</a:t>
            </a:r>
            <a:r>
              <a:rPr lang="lt-LT" sz="2800" b="1" dirty="0"/>
              <a:t>;</a:t>
            </a:r>
            <a:r>
              <a:rPr lang="en-US" sz="2800" b="1" dirty="0"/>
              <a:t> </a:t>
            </a:r>
            <a:endParaRPr lang="lt-LT" sz="2800" b="1" dirty="0"/>
          </a:p>
          <a:p>
            <a:pPr algn="just"/>
            <a:r>
              <a:rPr lang="en-US" sz="2800" b="1" u="sng" dirty="0"/>
              <a:t>also the interests of the public and the victims that crime is properly prosecuted </a:t>
            </a:r>
            <a:r>
              <a:rPr lang="en-US" sz="2400" b="1" dirty="0"/>
              <a:t>(see </a:t>
            </a:r>
            <a:r>
              <a:rPr lang="en-US" sz="2400" b="1" i="1" dirty="0"/>
              <a:t>Gäfgen v. Germany </a:t>
            </a:r>
            <a:r>
              <a:rPr lang="en-US" sz="2400" b="1" dirty="0"/>
              <a:t>[GC], no. 22978/05, § 175, ECHR 2010) </a:t>
            </a:r>
            <a:r>
              <a:rPr lang="en-US" sz="2800" b="1" dirty="0"/>
              <a:t>and, </a:t>
            </a:r>
            <a:endParaRPr lang="lt-LT" sz="2800" b="1" dirty="0"/>
          </a:p>
          <a:p>
            <a:pPr algn="just"/>
            <a:r>
              <a:rPr lang="en-US" sz="2800" b="1" u="sng" dirty="0">
                <a:solidFill>
                  <a:srgbClr val="FF0000"/>
                </a:solidFill>
              </a:rPr>
              <a:t>The applicant</a:t>
            </a:r>
            <a:r>
              <a:rPr lang="lt-LT" sz="2800" b="1" u="sng" dirty="0">
                <a:solidFill>
                  <a:srgbClr val="FF0000"/>
                </a:solidFill>
              </a:rPr>
              <a:t>s</a:t>
            </a:r>
            <a:r>
              <a:rPr lang="en-US" sz="2800" b="1" u="sng" dirty="0">
                <a:solidFill>
                  <a:srgbClr val="FF0000"/>
                </a:solidFill>
              </a:rPr>
              <a:t> </a:t>
            </a:r>
            <a:r>
              <a:rPr lang="lt-LT" sz="2800" b="1" u="sng" dirty="0">
                <a:solidFill>
                  <a:srgbClr val="FF0000"/>
                </a:solidFill>
              </a:rPr>
              <a:t>should have </a:t>
            </a:r>
            <a:r>
              <a:rPr lang="en-US" sz="2800" b="1" u="sng" dirty="0">
                <a:solidFill>
                  <a:srgbClr val="FF0000"/>
                </a:solidFill>
              </a:rPr>
              <a:t>the opportunity of challenging the authenticity of the evidence and of opposing its use</a:t>
            </a:r>
            <a:r>
              <a:rPr lang="lt-LT" sz="2800" b="1" u="sng" dirty="0">
                <a:solidFill>
                  <a:srgbClr val="0070C0"/>
                </a:solidFill>
              </a:rPr>
              <a:t> </a:t>
            </a:r>
            <a:r>
              <a:rPr lang="lt-LT" sz="2400" b="1" u="sng" dirty="0"/>
              <a:t>(</a:t>
            </a:r>
            <a:r>
              <a:rPr lang="lt-LT" sz="2400" b="1" i="1" u="sng" dirty="0"/>
              <a:t>Schenk, Khan </a:t>
            </a:r>
            <a:r>
              <a:rPr lang="lt-LT" sz="2400" b="1" u="sng" dirty="0"/>
              <a:t>cases).</a:t>
            </a:r>
            <a:endParaRPr lang="lt-LT" sz="2400" b="1" dirty="0"/>
          </a:p>
        </p:txBody>
      </p:sp>
    </p:spTree>
    <p:extLst>
      <p:ext uri="{BB962C8B-B14F-4D97-AF65-F5344CB8AC3E}">
        <p14:creationId xmlns:p14="http://schemas.microsoft.com/office/powerpoint/2010/main" val="4011491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dirty="0"/>
              <a:t>Evidence requirement:</a:t>
            </a:r>
            <a:endParaRPr lang="en-US" sz="3200" b="1" dirty="0"/>
          </a:p>
        </p:txBody>
      </p:sp>
      <p:sp>
        <p:nvSpPr>
          <p:cNvPr id="3" name="Content Placeholder 2"/>
          <p:cNvSpPr>
            <a:spLocks noGrp="1"/>
          </p:cNvSpPr>
          <p:nvPr>
            <p:ph idx="1"/>
          </p:nvPr>
        </p:nvSpPr>
        <p:spPr/>
        <p:txBody>
          <a:bodyPr>
            <a:noAutofit/>
          </a:bodyPr>
          <a:lstStyle/>
          <a:p>
            <a:pPr algn="just"/>
            <a:r>
              <a:rPr lang="en-US" sz="3200" b="1" dirty="0">
                <a:solidFill>
                  <a:srgbClr val="FF0000"/>
                </a:solidFill>
              </a:rPr>
              <a:t>the quality of the evidence must be taken into consideration, including whether the circumstances in which it was obtained cast doubt on its reliability or accuracy</a:t>
            </a:r>
            <a:r>
              <a:rPr lang="lt-LT" sz="3200" b="1" dirty="0">
                <a:solidFill>
                  <a:srgbClr val="FF0000"/>
                </a:solidFill>
              </a:rPr>
              <a:t>;</a:t>
            </a:r>
            <a:r>
              <a:rPr lang="en-US" sz="3200" b="1" dirty="0">
                <a:solidFill>
                  <a:srgbClr val="FF0000"/>
                </a:solidFill>
              </a:rPr>
              <a:t> </a:t>
            </a:r>
            <a:endParaRPr lang="lt-LT" sz="3200" b="1" dirty="0">
              <a:solidFill>
                <a:srgbClr val="FF0000"/>
              </a:solidFill>
            </a:endParaRPr>
          </a:p>
          <a:p>
            <a:pPr algn="just"/>
            <a:r>
              <a:rPr lang="en-US" sz="3200" b="1" dirty="0"/>
              <a:t>where the evidence is very strong and there is no risk of its being unreliable, the need for </a:t>
            </a:r>
            <a:r>
              <a:rPr lang="en-US" sz="3200" b="1" u="sng" dirty="0"/>
              <a:t>supporting evidence</a:t>
            </a:r>
            <a:r>
              <a:rPr lang="en-US" sz="3200" b="1" dirty="0"/>
              <a:t> is correspondingly weaker </a:t>
            </a:r>
            <a:r>
              <a:rPr lang="en-US" sz="2400" b="1" dirty="0"/>
              <a:t>(</a:t>
            </a:r>
            <a:r>
              <a:rPr lang="en-US" sz="2400" b="1" i="1" dirty="0"/>
              <a:t>Khan</a:t>
            </a:r>
            <a:r>
              <a:rPr lang="en-US" sz="2400" b="1" dirty="0"/>
              <a:t>, §§ 35 and 37, and </a:t>
            </a:r>
            <a:r>
              <a:rPr lang="en-US" sz="2400" b="1" i="1" dirty="0"/>
              <a:t>Allan</a:t>
            </a:r>
            <a:r>
              <a:rPr lang="en-US" sz="2400" b="1" dirty="0"/>
              <a:t>, § 43).</a:t>
            </a:r>
          </a:p>
          <a:p>
            <a:endParaRPr lang="en-US" sz="3200" dirty="0"/>
          </a:p>
        </p:txBody>
      </p:sp>
    </p:spTree>
    <p:extLst>
      <p:ext uri="{BB962C8B-B14F-4D97-AF65-F5344CB8AC3E}">
        <p14:creationId xmlns:p14="http://schemas.microsoft.com/office/powerpoint/2010/main" val="4008665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Disclosure of evidence:</a:t>
            </a:r>
            <a:endParaRPr lang="en-US" b="1" dirty="0"/>
          </a:p>
        </p:txBody>
      </p:sp>
      <p:sp>
        <p:nvSpPr>
          <p:cNvPr id="3" name="Content Placeholder 2"/>
          <p:cNvSpPr>
            <a:spLocks noGrp="1"/>
          </p:cNvSpPr>
          <p:nvPr>
            <p:ph idx="1"/>
          </p:nvPr>
        </p:nvSpPr>
        <p:spPr/>
        <p:txBody>
          <a:bodyPr>
            <a:normAutofit/>
          </a:bodyPr>
          <a:lstStyle/>
          <a:p>
            <a:pPr algn="just"/>
            <a:r>
              <a:rPr lang="en-US" sz="3200" b="1" dirty="0"/>
              <a:t>The entitlement to disclosure of relevant evidence </a:t>
            </a:r>
            <a:r>
              <a:rPr lang="en-US" sz="3200" b="1" dirty="0">
                <a:solidFill>
                  <a:srgbClr val="0070C0"/>
                </a:solidFill>
              </a:rPr>
              <a:t>is not an absolute right. </a:t>
            </a:r>
            <a:endParaRPr lang="lt-LT" sz="3200" b="1" dirty="0">
              <a:solidFill>
                <a:srgbClr val="0070C0"/>
              </a:solidFill>
            </a:endParaRPr>
          </a:p>
          <a:p>
            <a:pPr algn="just"/>
            <a:r>
              <a:rPr lang="lt-LT" sz="3200" b="1" dirty="0">
                <a:solidFill>
                  <a:srgbClr val="FF0000"/>
                </a:solidFill>
              </a:rPr>
              <a:t>i</a:t>
            </a:r>
            <a:r>
              <a:rPr lang="en-US" sz="3200" b="1" dirty="0">
                <a:solidFill>
                  <a:srgbClr val="FF0000"/>
                </a:solidFill>
              </a:rPr>
              <a:t>n any court proceedings there may be competing interests</a:t>
            </a:r>
            <a:r>
              <a:rPr lang="lt-LT" sz="3200" b="1" dirty="0">
                <a:solidFill>
                  <a:srgbClr val="FF0000"/>
                </a:solidFill>
              </a:rPr>
              <a:t> </a:t>
            </a:r>
            <a:r>
              <a:rPr lang="lt-LT" sz="2800" b="1" dirty="0"/>
              <a:t>(</a:t>
            </a:r>
            <a:r>
              <a:rPr lang="lt-LT" sz="2800" b="1" i="1" dirty="0"/>
              <a:t>i.e</a:t>
            </a:r>
            <a:r>
              <a:rPr lang="lt-LT" sz="2800" b="1" dirty="0"/>
              <a:t>., </a:t>
            </a:r>
            <a:r>
              <a:rPr lang="en-US" sz="2800" b="1" dirty="0"/>
              <a:t>national security</a:t>
            </a:r>
            <a:r>
              <a:rPr lang="lt-LT" sz="2800" b="1" dirty="0"/>
              <a:t>, </a:t>
            </a:r>
            <a:r>
              <a:rPr lang="en-US" sz="2800" b="1" dirty="0"/>
              <a:t>the need to protect witnesses</a:t>
            </a:r>
            <a:r>
              <a:rPr lang="lt-LT" sz="2800" b="1" dirty="0"/>
              <a:t>, </a:t>
            </a:r>
            <a:r>
              <a:rPr lang="en-US" sz="2800" b="1" dirty="0"/>
              <a:t>keep secret police methods of investigation of crime</a:t>
            </a:r>
            <a:r>
              <a:rPr lang="lt-LT" sz="2800" b="1" dirty="0"/>
              <a:t> </a:t>
            </a:r>
            <a:r>
              <a:rPr lang="en-US" sz="2800" b="1" dirty="0"/>
              <a:t>or to safeguard an important public interest</a:t>
            </a:r>
            <a:r>
              <a:rPr lang="lt-LT" sz="2800" b="1" dirty="0"/>
              <a:t>, etc.)</a:t>
            </a:r>
            <a:r>
              <a:rPr lang="en-US" sz="3200" b="1" dirty="0"/>
              <a:t> </a:t>
            </a:r>
            <a:r>
              <a:rPr lang="en-US" sz="3200" b="1" dirty="0">
                <a:solidFill>
                  <a:srgbClr val="FF0000"/>
                </a:solidFill>
              </a:rPr>
              <a:t>which must be weighed against the rights of the </a:t>
            </a:r>
            <a:r>
              <a:rPr lang="en-US" sz="3200" b="1" dirty="0" err="1">
                <a:solidFill>
                  <a:srgbClr val="FF0000"/>
                </a:solidFill>
              </a:rPr>
              <a:t>defence</a:t>
            </a:r>
            <a:r>
              <a:rPr lang="en-US" sz="3200" b="1" dirty="0">
                <a:solidFill>
                  <a:srgbClr val="FF0000"/>
                </a:solidFill>
              </a:rPr>
              <a:t>.</a:t>
            </a:r>
            <a:r>
              <a:rPr lang="en-US" sz="3200" b="1" dirty="0"/>
              <a:t> </a:t>
            </a:r>
            <a:endParaRPr lang="lt-LT" sz="3200" b="1" dirty="0"/>
          </a:p>
        </p:txBody>
      </p:sp>
    </p:spTree>
    <p:extLst>
      <p:ext uri="{BB962C8B-B14F-4D97-AF65-F5344CB8AC3E}">
        <p14:creationId xmlns:p14="http://schemas.microsoft.com/office/powerpoint/2010/main" val="970136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Disclosure of evidence:</a:t>
            </a:r>
            <a:endParaRPr lang="en-US" dirty="0"/>
          </a:p>
        </p:txBody>
      </p:sp>
      <p:sp>
        <p:nvSpPr>
          <p:cNvPr id="3" name="Content Placeholder 2"/>
          <p:cNvSpPr>
            <a:spLocks noGrp="1"/>
          </p:cNvSpPr>
          <p:nvPr>
            <p:ph idx="1"/>
          </p:nvPr>
        </p:nvSpPr>
        <p:spPr/>
        <p:txBody>
          <a:bodyPr>
            <a:noAutofit/>
          </a:bodyPr>
          <a:lstStyle/>
          <a:p>
            <a:pPr algn="just"/>
            <a:r>
              <a:rPr lang="en-US" sz="3600" b="1" dirty="0"/>
              <a:t>[Some] measures restricting the rights of the </a:t>
            </a:r>
            <a:r>
              <a:rPr lang="en-US" sz="3600" b="1" dirty="0" err="1"/>
              <a:t>defence</a:t>
            </a:r>
            <a:r>
              <a:rPr lang="en-US" sz="3600" b="1" dirty="0"/>
              <a:t> must be </a:t>
            </a:r>
            <a:r>
              <a:rPr lang="en-US" sz="3600" b="1" dirty="0">
                <a:solidFill>
                  <a:srgbClr val="0070C0"/>
                </a:solidFill>
              </a:rPr>
              <a:t>strictly necessary</a:t>
            </a:r>
            <a:r>
              <a:rPr lang="en-US" sz="3600" b="1" dirty="0"/>
              <a:t>. </a:t>
            </a:r>
            <a:endParaRPr lang="lt-LT" sz="3600" b="1" dirty="0"/>
          </a:p>
          <a:p>
            <a:pPr algn="just"/>
            <a:r>
              <a:rPr lang="lt-LT" sz="3600" b="1" dirty="0"/>
              <a:t>[a</a:t>
            </a:r>
            <a:r>
              <a:rPr lang="en-US" sz="3600" b="1" dirty="0"/>
              <a:t>n</a:t>
            </a:r>
            <a:r>
              <a:rPr lang="lt-LT" sz="3600" b="1" dirty="0"/>
              <a:t>d] m</a:t>
            </a:r>
            <a:r>
              <a:rPr lang="en-US" sz="3600" b="1" dirty="0" err="1"/>
              <a:t>ust</a:t>
            </a:r>
            <a:r>
              <a:rPr lang="en-US" sz="3600" b="1" dirty="0"/>
              <a:t> be </a:t>
            </a:r>
            <a:r>
              <a:rPr lang="en-US" sz="3600" b="1" dirty="0">
                <a:solidFill>
                  <a:srgbClr val="0070C0"/>
                </a:solidFill>
              </a:rPr>
              <a:t>sufficiently counterbalanced </a:t>
            </a:r>
            <a:r>
              <a:rPr lang="en-US" sz="3600" b="1" dirty="0"/>
              <a:t>by the procedures followed by the judicial authorities </a:t>
            </a:r>
            <a:endParaRPr lang="lt-LT" sz="3600" b="1" dirty="0"/>
          </a:p>
          <a:p>
            <a:pPr marL="114300" indent="0" algn="just">
              <a:buNone/>
            </a:pPr>
            <a:r>
              <a:rPr lang="en-US" sz="2400" b="1" dirty="0"/>
              <a:t>(</a:t>
            </a:r>
            <a:r>
              <a:rPr lang="lt-LT" sz="2400" b="1" i="1" dirty="0"/>
              <a:t>J</a:t>
            </a:r>
            <a:r>
              <a:rPr lang="en-US" sz="2400" b="1" i="1" dirty="0"/>
              <a:t>asper v. the United Kingdom </a:t>
            </a:r>
            <a:r>
              <a:rPr lang="en-US" sz="2400" b="1" dirty="0"/>
              <a:t>[GC], no. </a:t>
            </a:r>
            <a:r>
              <a:rPr lang="en-US" sz="2400" b="1" dirty="0">
                <a:hlinkClick r:id="rId2"/>
              </a:rPr>
              <a:t>27052/95</a:t>
            </a:r>
            <a:r>
              <a:rPr lang="en-US" sz="2400" b="1" dirty="0"/>
              <a:t>, § 52, 16 February 2000).</a:t>
            </a:r>
          </a:p>
          <a:p>
            <a:pPr algn="just"/>
            <a:endParaRPr lang="en-US" sz="2800" dirty="0"/>
          </a:p>
        </p:txBody>
      </p:sp>
    </p:spTree>
    <p:extLst>
      <p:ext uri="{BB962C8B-B14F-4D97-AF65-F5344CB8AC3E}">
        <p14:creationId xmlns:p14="http://schemas.microsoft.com/office/powerpoint/2010/main" val="3284913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400" b="1" u="sng" dirty="0"/>
              <a:t>Case </a:t>
            </a:r>
            <a:r>
              <a:rPr lang="en-US" sz="2400" b="1" i="1" u="sng" dirty="0" err="1"/>
              <a:t>Pocius</a:t>
            </a:r>
            <a:r>
              <a:rPr lang="en-US" sz="2400" b="1" i="1" u="sng" dirty="0"/>
              <a:t> v. Lithuania</a:t>
            </a:r>
            <a:r>
              <a:rPr lang="en-US" sz="2400" b="1" u="sng" dirty="0"/>
              <a:t> (No. 35601/04, </a:t>
            </a:r>
            <a:r>
              <a:rPr lang="lt-LT" sz="2400" b="1" u="sng" dirty="0"/>
              <a:t>ECtHR, </a:t>
            </a:r>
            <a:r>
              <a:rPr lang="en-US" sz="2400" b="1" u="sng" dirty="0"/>
              <a:t>6 July 2010)</a:t>
            </a:r>
            <a:r>
              <a:rPr lang="lt-LT" sz="2400" b="1" u="sng" dirty="0"/>
              <a:t> </a:t>
            </a:r>
            <a:r>
              <a:rPr lang="lt-LT" sz="2400" b="1" u="sng" dirty="0">
                <a:solidFill>
                  <a:srgbClr val="FF0000"/>
                </a:solidFill>
              </a:rPr>
              <a:t>(OPPOSITE </a:t>
            </a:r>
            <a:r>
              <a:rPr lang="lt-LT" sz="2400" b="1" u="sng" dirty="0" err="1">
                <a:solidFill>
                  <a:srgbClr val="FF0000"/>
                </a:solidFill>
              </a:rPr>
              <a:t>conclusion</a:t>
            </a:r>
            <a:r>
              <a:rPr lang="lt-LT" sz="2400" b="1" u="sng" dirty="0">
                <a:solidFill>
                  <a:srgbClr val="FF0000"/>
                </a:solidFill>
              </a:rPr>
              <a:t> </a:t>
            </a:r>
            <a:r>
              <a:rPr lang="lt-LT" sz="2400" b="1" u="sng" dirty="0" err="1">
                <a:solidFill>
                  <a:srgbClr val="FF0000"/>
                </a:solidFill>
              </a:rPr>
              <a:t>in</a:t>
            </a:r>
            <a:r>
              <a:rPr lang="lt-LT" sz="2400" b="1" u="sng" dirty="0">
                <a:solidFill>
                  <a:srgbClr val="FF0000"/>
                </a:solidFill>
              </a:rPr>
              <a:t> </a:t>
            </a:r>
            <a:r>
              <a:rPr lang="lt-LT" sz="2400" b="1" i="1" u="sng" dirty="0" err="1">
                <a:solidFill>
                  <a:srgbClr val="FF0000"/>
                </a:solidFill>
              </a:rPr>
              <a:t>Regner</a:t>
            </a:r>
            <a:r>
              <a:rPr lang="lt-LT" sz="2400" b="1" i="1" u="sng" dirty="0">
                <a:solidFill>
                  <a:srgbClr val="FF0000"/>
                </a:solidFill>
              </a:rPr>
              <a:t> v. </a:t>
            </a:r>
            <a:r>
              <a:rPr lang="lt-LT" sz="2400" b="1" i="1" u="sng" dirty="0" err="1">
                <a:solidFill>
                  <a:srgbClr val="FF0000"/>
                </a:solidFill>
              </a:rPr>
              <a:t>Czech</a:t>
            </a:r>
            <a:r>
              <a:rPr lang="lt-LT" sz="2400" b="1" i="1" u="sng" dirty="0">
                <a:solidFill>
                  <a:srgbClr val="FF0000"/>
                </a:solidFill>
              </a:rPr>
              <a:t> </a:t>
            </a:r>
            <a:r>
              <a:rPr lang="lt-LT" sz="2400" b="1" i="1" u="sng" dirty="0" err="1">
                <a:solidFill>
                  <a:srgbClr val="FF0000"/>
                </a:solidFill>
              </a:rPr>
              <a:t>Republic</a:t>
            </a:r>
            <a:r>
              <a:rPr lang="lt-LT" sz="2400" b="1" i="1" u="sng" dirty="0">
                <a:solidFill>
                  <a:srgbClr val="FF0000"/>
                </a:solidFill>
              </a:rPr>
              <a:t> </a:t>
            </a:r>
            <a:r>
              <a:rPr lang="lt-LT" sz="2400" b="1" u="sng" dirty="0" err="1">
                <a:solidFill>
                  <a:srgbClr val="FF0000"/>
                </a:solidFill>
              </a:rPr>
              <a:t>case</a:t>
            </a:r>
            <a:r>
              <a:rPr lang="lt-LT" sz="2400" b="1" u="sng" dirty="0">
                <a:solidFill>
                  <a:srgbClr val="FF0000"/>
                </a:solidFill>
              </a:rPr>
              <a:t>/2017):</a:t>
            </a:r>
            <a:endParaRPr lang="en-US" sz="2400" dirty="0">
              <a:solidFill>
                <a:srgbClr val="FF0000"/>
              </a:solidFill>
            </a:endParaRPr>
          </a:p>
        </p:txBody>
      </p:sp>
      <p:sp>
        <p:nvSpPr>
          <p:cNvPr id="3" name="Content Placeholder 2"/>
          <p:cNvSpPr>
            <a:spLocks noGrp="1"/>
          </p:cNvSpPr>
          <p:nvPr>
            <p:ph idx="1"/>
          </p:nvPr>
        </p:nvSpPr>
        <p:spPr/>
        <p:txBody>
          <a:bodyPr/>
          <a:lstStyle/>
          <a:p>
            <a:pPr lvl="0"/>
            <a:r>
              <a:rPr lang="en-US" sz="2400" b="1" u="sng" dirty="0"/>
              <a:t>“</a:t>
            </a:r>
            <a:r>
              <a:rPr lang="lt-LT" sz="2400" b="1" i="1" u="sng" dirty="0"/>
              <a:t>C</a:t>
            </a:r>
            <a:r>
              <a:rPr lang="en-US" sz="2400" b="1" i="1" u="sng" dirty="0" err="1"/>
              <a:t>ivil</a:t>
            </a:r>
            <a:r>
              <a:rPr lang="en-US" sz="2400" b="1" i="1" u="sng" dirty="0"/>
              <a:t> right</a:t>
            </a:r>
            <a:r>
              <a:rPr lang="en-US" sz="2400" b="1" u="sng" dirty="0"/>
              <a:t>” </a:t>
            </a:r>
            <a:r>
              <a:rPr lang="lt-LT" sz="2400" b="1" u="sng" dirty="0"/>
              <a:t>aspect </a:t>
            </a:r>
            <a:r>
              <a:rPr lang="en-US" sz="2400" b="1" u="sng" dirty="0"/>
              <a:t>under Article 6 of the Convention, VIOLATION of Art. 6 § 1:</a:t>
            </a:r>
            <a:endParaRPr lang="lt-LT" sz="2400" b="1" u="sng" dirty="0"/>
          </a:p>
          <a:p>
            <a:pPr lvl="0"/>
            <a:endParaRPr lang="lt-LT" b="1" u="sng" dirty="0"/>
          </a:p>
          <a:p>
            <a:pPr algn="just"/>
            <a:r>
              <a:rPr lang="en-US" sz="3200" b="1" dirty="0"/>
              <a:t>The decision-making procedure </a:t>
            </a:r>
            <a:r>
              <a:rPr lang="en-US" sz="3200" b="1" dirty="0">
                <a:solidFill>
                  <a:srgbClr val="0070C0"/>
                </a:solidFill>
              </a:rPr>
              <a:t>did not comply with the requirements of adversarial proceedings </a:t>
            </a:r>
            <a:r>
              <a:rPr lang="en-US" sz="3200" b="1" i="1" u="sng" dirty="0">
                <a:solidFill>
                  <a:srgbClr val="0070C0"/>
                </a:solidFill>
              </a:rPr>
              <a:t>or</a:t>
            </a:r>
            <a:r>
              <a:rPr lang="en-US" sz="3200" b="1" dirty="0">
                <a:solidFill>
                  <a:srgbClr val="0070C0"/>
                </a:solidFill>
              </a:rPr>
              <a:t> equality of arms, </a:t>
            </a:r>
            <a:r>
              <a:rPr lang="en-US" sz="3200" b="1" dirty="0"/>
              <a:t>and </a:t>
            </a:r>
            <a:r>
              <a:rPr lang="en-US" sz="3200" b="1" dirty="0">
                <a:solidFill>
                  <a:srgbClr val="0070C0"/>
                </a:solidFill>
              </a:rPr>
              <a:t>did not incorporate adequate safeguards</a:t>
            </a:r>
            <a:r>
              <a:rPr lang="en-US" sz="3200" b="1" dirty="0"/>
              <a:t> to protect</a:t>
            </a:r>
            <a:r>
              <a:rPr lang="en-US" sz="3200" dirty="0"/>
              <a:t> </a:t>
            </a:r>
            <a:r>
              <a:rPr lang="en-US" sz="3200" b="1" dirty="0"/>
              <a:t>the interests of the applicant […].</a:t>
            </a:r>
            <a:r>
              <a:rPr lang="lt-LT" sz="3200" b="1" dirty="0"/>
              <a:t> </a:t>
            </a:r>
          </a:p>
          <a:p>
            <a:pPr lvl="0"/>
            <a:endParaRPr lang="en-US" dirty="0"/>
          </a:p>
          <a:p>
            <a:endParaRPr lang="en-US" dirty="0"/>
          </a:p>
        </p:txBody>
      </p:sp>
    </p:spTree>
    <p:extLst>
      <p:ext uri="{BB962C8B-B14F-4D97-AF65-F5344CB8AC3E}">
        <p14:creationId xmlns:p14="http://schemas.microsoft.com/office/powerpoint/2010/main" val="920999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Case </a:t>
            </a:r>
            <a:r>
              <a:rPr lang="en-US" sz="3600" b="1" i="1" dirty="0" err="1"/>
              <a:t>Pocius</a:t>
            </a:r>
            <a:r>
              <a:rPr lang="en-US" sz="3600" b="1" i="1" dirty="0"/>
              <a:t> v. Lithuania</a:t>
            </a:r>
            <a:r>
              <a:rPr lang="lt-LT" sz="3600" b="1" i="1" dirty="0"/>
              <a:t>:</a:t>
            </a:r>
            <a:endParaRPr lang="en-US" sz="3600" dirty="0"/>
          </a:p>
        </p:txBody>
      </p:sp>
      <p:sp>
        <p:nvSpPr>
          <p:cNvPr id="3" name="Content Placeholder 2"/>
          <p:cNvSpPr>
            <a:spLocks noGrp="1"/>
          </p:cNvSpPr>
          <p:nvPr>
            <p:ph idx="1"/>
          </p:nvPr>
        </p:nvSpPr>
        <p:spPr/>
        <p:txBody>
          <a:bodyPr>
            <a:normAutofit lnSpcReduction="10000"/>
          </a:bodyPr>
          <a:lstStyle/>
          <a:p>
            <a:endParaRPr lang="lt-LT" b="1" dirty="0"/>
          </a:p>
          <a:p>
            <a:pPr algn="just"/>
            <a:r>
              <a:rPr lang="en-US" sz="4000" b="1" dirty="0"/>
              <a:t>The applicant’s name had been listed in the operational records file</a:t>
            </a:r>
            <a:r>
              <a:rPr lang="lt-LT" sz="4000" b="1" dirty="0"/>
              <a:t> (without the applicant‘s knowledge)</a:t>
            </a:r>
            <a:r>
              <a:rPr lang="en-US" sz="4000" b="1" dirty="0"/>
              <a:t>, </a:t>
            </a:r>
            <a:endParaRPr lang="lt-LT" sz="4000" b="1" dirty="0"/>
          </a:p>
          <a:p>
            <a:pPr algn="just"/>
            <a:r>
              <a:rPr lang="en-US" sz="4000" b="1" dirty="0"/>
              <a:t>the police urged him to hand in his firearms as his </a:t>
            </a:r>
            <a:r>
              <a:rPr lang="en-US" sz="4000" b="1" dirty="0" err="1"/>
              <a:t>licence</a:t>
            </a:r>
            <a:r>
              <a:rPr lang="en-US" sz="4000" b="1" dirty="0"/>
              <a:t> to keep firearms was revoked. </a:t>
            </a:r>
            <a:endParaRPr lang="en-US" sz="4000" dirty="0"/>
          </a:p>
          <a:p>
            <a:endParaRPr lang="en-US" dirty="0"/>
          </a:p>
        </p:txBody>
      </p:sp>
    </p:spTree>
    <p:extLst>
      <p:ext uri="{BB962C8B-B14F-4D97-AF65-F5344CB8AC3E}">
        <p14:creationId xmlns:p14="http://schemas.microsoft.com/office/powerpoint/2010/main" val="2078144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Case </a:t>
            </a:r>
            <a:r>
              <a:rPr lang="en-US" sz="2800" b="1" i="1" dirty="0" err="1"/>
              <a:t>Pocius</a:t>
            </a:r>
            <a:r>
              <a:rPr lang="en-US" sz="2800" b="1" i="1" dirty="0"/>
              <a:t> v. Lithuania</a:t>
            </a:r>
            <a:r>
              <a:rPr lang="lt-LT" sz="2800" b="1" i="1" dirty="0"/>
              <a:t>:</a:t>
            </a:r>
            <a:endParaRPr lang="en-US" sz="2800" dirty="0"/>
          </a:p>
        </p:txBody>
      </p:sp>
      <p:sp>
        <p:nvSpPr>
          <p:cNvPr id="3" name="Content Placeholder 2"/>
          <p:cNvSpPr>
            <a:spLocks noGrp="1"/>
          </p:cNvSpPr>
          <p:nvPr>
            <p:ph idx="1"/>
          </p:nvPr>
        </p:nvSpPr>
        <p:spPr/>
        <p:txBody>
          <a:bodyPr>
            <a:normAutofit/>
          </a:bodyPr>
          <a:lstStyle/>
          <a:p>
            <a:pPr algn="just"/>
            <a:r>
              <a:rPr lang="lt-LT" sz="2800" b="1" dirty="0">
                <a:solidFill>
                  <a:srgbClr val="FF0000"/>
                </a:solidFill>
              </a:rPr>
              <a:t>Complaints:</a:t>
            </a:r>
          </a:p>
          <a:p>
            <a:pPr algn="just"/>
            <a:r>
              <a:rPr lang="en-US" sz="2800" b="1" dirty="0"/>
              <a:t>the restriction on his having access to the operational records file had not been proportionate</a:t>
            </a:r>
            <a:r>
              <a:rPr lang="lt-LT" sz="2800" b="1" dirty="0"/>
              <a:t>;</a:t>
            </a:r>
            <a:r>
              <a:rPr lang="en-US" sz="2800" b="1" dirty="0"/>
              <a:t> </a:t>
            </a:r>
            <a:endParaRPr lang="lt-LT" sz="2800" b="1" dirty="0"/>
          </a:p>
          <a:p>
            <a:pPr algn="just"/>
            <a:r>
              <a:rPr lang="en-US" sz="2800" b="1" dirty="0">
                <a:solidFill>
                  <a:srgbClr val="0070C0"/>
                </a:solidFill>
              </a:rPr>
              <a:t>domestic courts had based their decisions </a:t>
            </a:r>
            <a:r>
              <a:rPr lang="en-US" sz="2800" b="1" u="sng" dirty="0">
                <a:solidFill>
                  <a:srgbClr val="0070C0"/>
                </a:solidFill>
              </a:rPr>
              <a:t>on classified information </a:t>
            </a:r>
            <a:r>
              <a:rPr lang="en-US" sz="2800" b="1" dirty="0">
                <a:solidFill>
                  <a:srgbClr val="0070C0"/>
                </a:solidFill>
              </a:rPr>
              <a:t>which had not been disclosed to </a:t>
            </a:r>
            <a:r>
              <a:rPr lang="lt-LT" sz="2800" b="1" dirty="0">
                <a:solidFill>
                  <a:srgbClr val="0070C0"/>
                </a:solidFill>
              </a:rPr>
              <a:t>the applicant;</a:t>
            </a:r>
            <a:endParaRPr lang="lt-LT" sz="2800" b="1" dirty="0"/>
          </a:p>
          <a:p>
            <a:pPr algn="just"/>
            <a:r>
              <a:rPr lang="en-US" sz="2800" b="1" dirty="0"/>
              <a:t> Instead of [a real] evidence, the applicant had been presented with mere assumptions</a:t>
            </a:r>
            <a:r>
              <a:rPr lang="lt-LT" sz="2800" b="1" dirty="0"/>
              <a:t> on his danger to the national security [...]</a:t>
            </a:r>
            <a:endParaRPr lang="en-US" sz="2800" b="1" dirty="0"/>
          </a:p>
        </p:txBody>
      </p:sp>
    </p:spTree>
    <p:extLst>
      <p:ext uri="{BB962C8B-B14F-4D97-AF65-F5344CB8AC3E}">
        <p14:creationId xmlns:p14="http://schemas.microsoft.com/office/powerpoint/2010/main" val="317571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Case </a:t>
            </a:r>
            <a:r>
              <a:rPr lang="en-US" sz="2800" b="1" i="1" dirty="0" err="1"/>
              <a:t>Pocius</a:t>
            </a:r>
            <a:r>
              <a:rPr lang="en-US" sz="2800" b="1" i="1" dirty="0"/>
              <a:t> v. Lithuania</a:t>
            </a:r>
            <a:r>
              <a:rPr lang="lt-LT" sz="2800" b="1" i="1" dirty="0"/>
              <a:t>/admission of evidence</a:t>
            </a:r>
            <a:endParaRPr lang="en-US" sz="2800" dirty="0"/>
          </a:p>
        </p:txBody>
      </p:sp>
      <p:sp>
        <p:nvSpPr>
          <p:cNvPr id="3" name="Content Placeholder 2"/>
          <p:cNvSpPr>
            <a:spLocks noGrp="1"/>
          </p:cNvSpPr>
          <p:nvPr>
            <p:ph idx="1"/>
          </p:nvPr>
        </p:nvSpPr>
        <p:spPr/>
        <p:txBody>
          <a:bodyPr>
            <a:normAutofit/>
          </a:bodyPr>
          <a:lstStyle/>
          <a:p>
            <a:pPr lvl="0" algn="just"/>
            <a:r>
              <a:rPr lang="en-US" sz="2800" b="1" dirty="0">
                <a:solidFill>
                  <a:srgbClr val="FF0000"/>
                </a:solidFill>
              </a:rPr>
              <a:t>The content of the operational file was </a:t>
            </a:r>
            <a:r>
              <a:rPr lang="lt-LT" sz="2800" b="1" dirty="0">
                <a:solidFill>
                  <a:srgbClr val="FF0000"/>
                </a:solidFill>
              </a:rPr>
              <a:t>never </a:t>
            </a:r>
            <a:r>
              <a:rPr lang="en-US" sz="2800" b="1" dirty="0">
                <a:solidFill>
                  <a:srgbClr val="FF0000"/>
                </a:solidFill>
              </a:rPr>
              <a:t>disclosed to the applicant; </a:t>
            </a:r>
            <a:r>
              <a:rPr lang="en-US" sz="2800" b="1" dirty="0"/>
              <a:t> </a:t>
            </a:r>
            <a:endParaRPr lang="lt-LT" sz="2800" b="1" dirty="0"/>
          </a:p>
          <a:p>
            <a:pPr lvl="0" algn="just"/>
            <a:r>
              <a:rPr lang="en-US" sz="2800" b="1" dirty="0"/>
              <a:t>Lithuanian judges did examine, behind closed doors, the operational records file and relied on it in their decisions; </a:t>
            </a:r>
            <a:endParaRPr lang="en-US" sz="2800" dirty="0"/>
          </a:p>
          <a:p>
            <a:pPr lvl="0" algn="just"/>
            <a:r>
              <a:rPr lang="en-US" sz="2800" b="1" dirty="0"/>
              <a:t>the applicant </a:t>
            </a:r>
            <a:r>
              <a:rPr lang="en-US" sz="2800" b="1" u="sng" dirty="0"/>
              <a:t>had</a:t>
            </a:r>
            <a:r>
              <a:rPr lang="en-US" sz="2800" b="1" dirty="0"/>
              <a:t> </a:t>
            </a:r>
            <a:r>
              <a:rPr lang="en-US" sz="2800" b="1" u="sng" dirty="0"/>
              <a:t>NO</a:t>
            </a:r>
            <a:r>
              <a:rPr lang="en-US" sz="2800" b="1" dirty="0"/>
              <a:t> possibility </a:t>
            </a:r>
            <a:r>
              <a:rPr lang="en-US" sz="2800" b="1" u="sng" dirty="0"/>
              <a:t>to challenge this evidence or to respond to it, </a:t>
            </a:r>
          </a:p>
          <a:p>
            <a:pPr lvl="0" algn="just"/>
            <a:r>
              <a:rPr lang="en-US" sz="2800" b="1" dirty="0"/>
              <a:t>unlike the police who had effectively exercised such rights.</a:t>
            </a:r>
            <a:endParaRPr lang="en-US" sz="2800" dirty="0"/>
          </a:p>
          <a:p>
            <a:pPr algn="just"/>
            <a:endParaRPr lang="en-US" sz="2400" dirty="0"/>
          </a:p>
        </p:txBody>
      </p:sp>
    </p:spTree>
    <p:extLst>
      <p:ext uri="{BB962C8B-B14F-4D97-AF65-F5344CB8AC3E}">
        <p14:creationId xmlns:p14="http://schemas.microsoft.com/office/powerpoint/2010/main" val="150173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Case </a:t>
            </a:r>
            <a:r>
              <a:rPr lang="en-US" sz="3200" b="1" i="1" dirty="0" err="1"/>
              <a:t>Pocius</a:t>
            </a:r>
            <a:r>
              <a:rPr lang="en-US" sz="3200" b="1" i="1" dirty="0"/>
              <a:t> v. Lithuania</a:t>
            </a:r>
            <a:r>
              <a:rPr lang="lt-LT" sz="3200" b="1" i="1" dirty="0"/>
              <a:t>:</a:t>
            </a:r>
            <a:endParaRPr lang="en-US" sz="3200" dirty="0"/>
          </a:p>
        </p:txBody>
      </p:sp>
      <p:sp>
        <p:nvSpPr>
          <p:cNvPr id="3" name="Content Placeholder 2"/>
          <p:cNvSpPr>
            <a:spLocks noGrp="1"/>
          </p:cNvSpPr>
          <p:nvPr>
            <p:ph idx="1"/>
          </p:nvPr>
        </p:nvSpPr>
        <p:spPr/>
        <p:txBody>
          <a:bodyPr>
            <a:normAutofit/>
          </a:bodyPr>
          <a:lstStyle/>
          <a:p>
            <a:pPr algn="just"/>
            <a:r>
              <a:rPr lang="en-US" sz="2800" b="1" dirty="0"/>
              <a:t>53.  </a:t>
            </a:r>
            <a:r>
              <a:rPr lang="lt-LT" sz="2800" b="1" dirty="0"/>
              <a:t>[...] </a:t>
            </a:r>
            <a:r>
              <a:rPr lang="en-US" sz="2800" b="1" dirty="0"/>
              <a:t>where evidence has been withheld from the </a:t>
            </a:r>
            <a:r>
              <a:rPr lang="en-US" sz="2800" b="1" dirty="0" err="1"/>
              <a:t>defence</a:t>
            </a:r>
            <a:r>
              <a:rPr lang="en-US" sz="2800" b="1" dirty="0"/>
              <a:t>, it is not the role of </a:t>
            </a:r>
            <a:r>
              <a:rPr lang="en-US" sz="2800" b="1" dirty="0" err="1"/>
              <a:t>th</a:t>
            </a:r>
            <a:r>
              <a:rPr lang="lt-LT" sz="2800" b="1" dirty="0"/>
              <a:t>e European </a:t>
            </a:r>
            <a:r>
              <a:rPr lang="en-US" sz="2800" b="1" dirty="0"/>
              <a:t>Court to decide whether or not such non-disclosure was strictly necessary since, </a:t>
            </a:r>
            <a:r>
              <a:rPr lang="en-US" sz="2800" b="1" dirty="0">
                <a:solidFill>
                  <a:srgbClr val="0070C0"/>
                </a:solidFill>
              </a:rPr>
              <a:t>as a general rule, it is for the national courts to assess the evidence before them</a:t>
            </a:r>
            <a:r>
              <a:rPr lang="lt-LT" sz="2800" b="1" dirty="0">
                <a:solidFill>
                  <a:srgbClr val="0070C0"/>
                </a:solidFill>
              </a:rPr>
              <a:t>;</a:t>
            </a:r>
            <a:r>
              <a:rPr lang="en-US" sz="2800" b="1" dirty="0">
                <a:solidFill>
                  <a:srgbClr val="0070C0"/>
                </a:solidFill>
              </a:rPr>
              <a:t> </a:t>
            </a:r>
            <a:endParaRPr lang="lt-LT" sz="2800" b="1" dirty="0">
              <a:solidFill>
                <a:srgbClr val="0070C0"/>
              </a:solidFill>
            </a:endParaRPr>
          </a:p>
          <a:p>
            <a:pPr algn="just"/>
            <a:r>
              <a:rPr lang="en-US" sz="2400" b="1" dirty="0">
                <a:solidFill>
                  <a:srgbClr val="FF0000"/>
                </a:solidFill>
              </a:rPr>
              <a:t>BUT</a:t>
            </a:r>
            <a:r>
              <a:rPr lang="en-US" sz="2400" b="1" dirty="0"/>
              <a:t> the decision-making procedure should ensure the </a:t>
            </a:r>
            <a:r>
              <a:rPr lang="en-US" sz="2400" b="1" u="sng" dirty="0"/>
              <a:t>adversarial proceedings</a:t>
            </a:r>
            <a:r>
              <a:rPr lang="en-US" sz="2400" b="1" dirty="0"/>
              <a:t> and </a:t>
            </a:r>
            <a:r>
              <a:rPr lang="en-US" sz="2400" b="1" u="sng" dirty="0"/>
              <a:t>equality of arms,</a:t>
            </a:r>
            <a:r>
              <a:rPr lang="en-US" sz="2400" b="1" dirty="0"/>
              <a:t> and </a:t>
            </a:r>
            <a:r>
              <a:rPr lang="en-US" sz="2400" b="1" u="sng" dirty="0"/>
              <a:t>incorporate adequate safeguards</a:t>
            </a:r>
            <a:r>
              <a:rPr lang="en-US" sz="2400" b="1" dirty="0"/>
              <a:t> to protect the interests of the accused</a:t>
            </a:r>
            <a:r>
              <a:rPr lang="lt-LT" sz="2400" b="1" dirty="0"/>
              <a:t>.</a:t>
            </a:r>
            <a:r>
              <a:rPr lang="en-US" sz="2400" b="1" dirty="0"/>
              <a:t> </a:t>
            </a:r>
          </a:p>
        </p:txBody>
      </p:sp>
    </p:spTree>
    <p:extLst>
      <p:ext uri="{BB962C8B-B14F-4D97-AF65-F5344CB8AC3E}">
        <p14:creationId xmlns:p14="http://schemas.microsoft.com/office/powerpoint/2010/main" val="2150507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lt-LT" sz="2400" b="1" i="1" dirty="0">
                <a:solidFill>
                  <a:schemeClr val="tx1"/>
                </a:solidFill>
              </a:rPr>
              <a:t>Luca v. Italy case </a:t>
            </a:r>
            <a:r>
              <a:rPr lang="es-ES" sz="2400" b="1" dirty="0">
                <a:solidFill>
                  <a:schemeClr val="tx1"/>
                </a:solidFill>
              </a:rPr>
              <a:t>(no. 33354/96, § 40, ECHR 2001‑II)</a:t>
            </a:r>
            <a:r>
              <a:rPr lang="lt-LT" sz="2400" b="1" dirty="0">
                <a:solidFill>
                  <a:schemeClr val="tx1"/>
                </a:solidFill>
              </a:rPr>
              <a:t>- balancing of </a:t>
            </a:r>
            <a:r>
              <a:rPr lang="lt-LT" sz="2400" b="1" i="1" dirty="0">
                <a:solidFill>
                  <a:schemeClr val="tx1"/>
                </a:solidFill>
              </a:rPr>
              <a:t>fair</a:t>
            </a:r>
            <a:r>
              <a:rPr lang="lt-LT" sz="2400" b="1" dirty="0">
                <a:solidFill>
                  <a:schemeClr val="tx1"/>
                </a:solidFill>
              </a:rPr>
              <a:t> trial with </a:t>
            </a:r>
            <a:r>
              <a:rPr lang="en-US" sz="2400" b="1" dirty="0">
                <a:solidFill>
                  <a:schemeClr val="tx1"/>
                </a:solidFill>
              </a:rPr>
              <a:t>the </a:t>
            </a:r>
            <a:r>
              <a:rPr lang="lt-LT" sz="2400" b="1" dirty="0">
                <a:solidFill>
                  <a:schemeClr val="tx1"/>
                </a:solidFill>
              </a:rPr>
              <a:t>failure to examine key witness [at trial]</a:t>
            </a:r>
            <a:endParaRPr lang="en-US" sz="2400" dirty="0">
              <a:solidFill>
                <a:schemeClr val="tx1"/>
              </a:solidFill>
            </a:endParaRPr>
          </a:p>
        </p:txBody>
      </p:sp>
      <p:sp>
        <p:nvSpPr>
          <p:cNvPr id="3" name="Content Placeholder 2"/>
          <p:cNvSpPr>
            <a:spLocks noGrp="1"/>
          </p:cNvSpPr>
          <p:nvPr>
            <p:ph idx="1"/>
          </p:nvPr>
        </p:nvSpPr>
        <p:spPr/>
        <p:txBody>
          <a:bodyPr>
            <a:normAutofit/>
          </a:bodyPr>
          <a:lstStyle/>
          <a:p>
            <a:pPr algn="just"/>
            <a:r>
              <a:rPr lang="en-US" sz="2800" b="1" dirty="0"/>
              <a:t>The applicant</a:t>
            </a:r>
            <a:r>
              <a:rPr lang="lt-LT" sz="2800" b="1" dirty="0"/>
              <a:t> </a:t>
            </a:r>
            <a:r>
              <a:rPr lang="en-US" sz="2800" b="1" dirty="0"/>
              <a:t>complained that the criminal proceedings against him</a:t>
            </a:r>
            <a:r>
              <a:rPr lang="lt-LT" sz="2800" b="1" dirty="0"/>
              <a:t> (</a:t>
            </a:r>
            <a:r>
              <a:rPr lang="en-US" sz="2800" b="1" dirty="0"/>
              <a:t>possession of cocaine</a:t>
            </a:r>
            <a:r>
              <a:rPr lang="lt-LT" sz="2800" b="1" dirty="0"/>
              <a:t>)</a:t>
            </a:r>
            <a:r>
              <a:rPr lang="en-US" sz="2800" b="1" dirty="0"/>
              <a:t> </a:t>
            </a:r>
            <a:r>
              <a:rPr lang="lt-LT" sz="2800" b="1" dirty="0"/>
              <a:t>h</a:t>
            </a:r>
            <a:r>
              <a:rPr lang="en-US" sz="2800" b="1" dirty="0"/>
              <a:t>ad been </a:t>
            </a:r>
            <a:r>
              <a:rPr lang="en-US" sz="2800" b="1" i="1" dirty="0"/>
              <a:t>unfair</a:t>
            </a:r>
            <a:r>
              <a:rPr lang="lt-LT" sz="2800" b="1" dirty="0"/>
              <a:t> [...] [as] </a:t>
            </a:r>
            <a:r>
              <a:rPr lang="en-US" sz="2800" b="1" dirty="0">
                <a:solidFill>
                  <a:srgbClr val="FF0000"/>
                </a:solidFill>
              </a:rPr>
              <a:t>he had been convicted on the basis of statements made to the public prosecutor, without being given an opportunity to examine the maker of the statements, N.,</a:t>
            </a:r>
            <a:r>
              <a:rPr lang="en-US" sz="2800" b="1" dirty="0"/>
              <a:t> or to have him examined at trial. </a:t>
            </a:r>
            <a:endParaRPr lang="lt-LT" sz="2800" b="1" dirty="0"/>
          </a:p>
          <a:p>
            <a:pPr algn="just"/>
            <a:r>
              <a:rPr lang="lt-LT" sz="2400" b="1" dirty="0"/>
              <a:t>T</a:t>
            </a:r>
            <a:r>
              <a:rPr lang="en-US" sz="2400" b="1" dirty="0"/>
              <a:t>he main evidence was the statements which N. had made to the public prosecutor</a:t>
            </a:r>
            <a:r>
              <a:rPr lang="lt-LT" sz="2400" b="1" dirty="0"/>
              <a:t>.</a:t>
            </a:r>
            <a:r>
              <a:rPr lang="en-US" sz="2400" b="1" dirty="0"/>
              <a:t> </a:t>
            </a:r>
          </a:p>
          <a:p>
            <a:pPr algn="just"/>
            <a:r>
              <a:rPr lang="en-US" sz="2400" b="1" dirty="0"/>
              <a:t>Article 6 §§ 1 and 3 (d) of the Convention</a:t>
            </a:r>
            <a:r>
              <a:rPr lang="lt-LT" sz="2400" b="1" dirty="0"/>
              <a:t> involved.</a:t>
            </a:r>
            <a:endParaRPr lang="en-US" sz="2400" b="1" dirty="0"/>
          </a:p>
        </p:txBody>
      </p:sp>
    </p:spTree>
    <p:extLst>
      <p:ext uri="{BB962C8B-B14F-4D97-AF65-F5344CB8AC3E}">
        <p14:creationId xmlns:p14="http://schemas.microsoft.com/office/powerpoint/2010/main" val="3144864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lt-LT" sz="2800" b="1" i="1" dirty="0"/>
              <a:t>Luca </a:t>
            </a:r>
            <a:r>
              <a:rPr lang="lt-LT" sz="2800" b="1" dirty="0"/>
              <a:t>case/correct or false statement?</a:t>
            </a:r>
            <a:endParaRPr lang="en-US" dirty="0"/>
          </a:p>
        </p:txBody>
      </p:sp>
      <p:sp>
        <p:nvSpPr>
          <p:cNvPr id="3" name="Content Placeholder 2"/>
          <p:cNvSpPr>
            <a:spLocks noGrp="1"/>
          </p:cNvSpPr>
          <p:nvPr>
            <p:ph idx="1"/>
          </p:nvPr>
        </p:nvSpPr>
        <p:spPr/>
        <p:txBody>
          <a:bodyPr>
            <a:normAutofit/>
          </a:bodyPr>
          <a:lstStyle/>
          <a:p>
            <a:pPr algn="just"/>
            <a:r>
              <a:rPr lang="en-US" b="1" dirty="0"/>
              <a:t>22. The Court of Cassation observed that Article 6 § 3 (d) of the Convention concerned </a:t>
            </a:r>
            <a:endParaRPr lang="lt-LT" b="1" dirty="0"/>
          </a:p>
          <a:p>
            <a:pPr algn="just"/>
            <a:r>
              <a:rPr lang="en-US" sz="2400" b="1" dirty="0"/>
              <a:t>“ the examination of witnesses, who are required to tell the truth, not the examination of the accused, who are entitled to defend themselves by remaining silent or even by lying”. </a:t>
            </a:r>
            <a:endParaRPr lang="lt-LT" sz="2400" b="1" dirty="0"/>
          </a:p>
          <a:p>
            <a:pPr algn="just"/>
            <a:r>
              <a:rPr lang="en-US" sz="2400" b="1" dirty="0"/>
              <a:t>Further, </a:t>
            </a:r>
            <a:r>
              <a:rPr lang="en-US" sz="2400" b="1" dirty="0">
                <a:solidFill>
                  <a:srgbClr val="FF0000"/>
                </a:solidFill>
              </a:rPr>
              <a:t>since all States that were party to the Convention had an obligation by relevant domestic legislation to regulate the examination of witnesses</a:t>
            </a:r>
            <a:r>
              <a:rPr lang="en-US" sz="2400" b="1" dirty="0"/>
              <a:t>, it was “obvious that ... when a witness refused to give evidence, </a:t>
            </a:r>
            <a:r>
              <a:rPr lang="en-US" sz="2400" b="1" dirty="0">
                <a:solidFill>
                  <a:srgbClr val="0070C0"/>
                </a:solidFill>
              </a:rPr>
              <a:t>statements made to the public prosecutor ... had to be produced for the court’s file”</a:t>
            </a:r>
            <a:r>
              <a:rPr lang="en-US" sz="2400" b="1" dirty="0"/>
              <a:t>.</a:t>
            </a:r>
          </a:p>
        </p:txBody>
      </p:sp>
    </p:spTree>
    <p:extLst>
      <p:ext uri="{BB962C8B-B14F-4D97-AF65-F5344CB8AC3E}">
        <p14:creationId xmlns:p14="http://schemas.microsoft.com/office/powerpoint/2010/main" val="3853345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2800" b="1" i="1" dirty="0">
                <a:solidFill>
                  <a:schemeClr val="tx1"/>
                </a:solidFill>
              </a:rPr>
              <a:t>Luca v. Italy/</a:t>
            </a:r>
            <a:r>
              <a:rPr lang="en-US" sz="2800" b="1" dirty="0"/>
              <a:t> V</a:t>
            </a:r>
            <a:r>
              <a:rPr lang="lt-LT" sz="2800" b="1" dirty="0"/>
              <a:t>iol. of Art. 6 </a:t>
            </a:r>
            <a:r>
              <a:rPr lang="en-US" sz="2800" b="1" dirty="0"/>
              <a:t>§§ </a:t>
            </a:r>
            <a:r>
              <a:rPr lang="lt-LT" sz="2800" b="1" dirty="0"/>
              <a:t>1 and 3 (d).</a:t>
            </a:r>
            <a:endParaRPr lang="en-US" sz="2800" b="1" i="1" dirty="0">
              <a:solidFill>
                <a:schemeClr val="tx1"/>
              </a:solidFill>
            </a:endParaRPr>
          </a:p>
        </p:txBody>
      </p:sp>
      <p:sp>
        <p:nvSpPr>
          <p:cNvPr id="3" name="Content Placeholder 2"/>
          <p:cNvSpPr>
            <a:spLocks noGrp="1"/>
          </p:cNvSpPr>
          <p:nvPr>
            <p:ph idx="1"/>
          </p:nvPr>
        </p:nvSpPr>
        <p:spPr/>
        <p:txBody>
          <a:bodyPr>
            <a:normAutofit/>
          </a:bodyPr>
          <a:lstStyle/>
          <a:p>
            <a:pPr algn="just"/>
            <a:r>
              <a:rPr lang="en-US" sz="2400" b="1" dirty="0"/>
              <a:t>if the defendant has been given an adequate and proper opportunity to challenge the depositions</a:t>
            </a:r>
            <a:r>
              <a:rPr lang="lt-LT" sz="2400" b="1" dirty="0"/>
              <a:t> made at investigation stage [...]</a:t>
            </a:r>
            <a:r>
              <a:rPr lang="en-US" sz="2400" b="1" dirty="0"/>
              <a:t>, </a:t>
            </a:r>
            <a:r>
              <a:rPr lang="en-US" sz="2400" b="1" u="sng" dirty="0"/>
              <a:t>their admission in evidence </a:t>
            </a:r>
            <a:r>
              <a:rPr lang="en-US" sz="2400" b="1" i="1" u="sng" dirty="0"/>
              <a:t>will not in itself</a:t>
            </a:r>
            <a:r>
              <a:rPr lang="en-US" sz="2400" b="1" u="sng" dirty="0"/>
              <a:t> contravene Art. 6 §§ 1 and 3 (d)</a:t>
            </a:r>
            <a:r>
              <a:rPr lang="lt-LT" sz="2400" b="1" u="sng" dirty="0"/>
              <a:t>;</a:t>
            </a:r>
            <a:r>
              <a:rPr lang="en-US" sz="2400" b="1" u="sng" dirty="0"/>
              <a:t> </a:t>
            </a:r>
            <a:endParaRPr lang="lt-LT" sz="2400" b="1" u="sng" dirty="0"/>
          </a:p>
          <a:p>
            <a:pPr algn="just"/>
            <a:r>
              <a:rPr lang="en-US" sz="2800" b="1" dirty="0">
                <a:solidFill>
                  <a:srgbClr val="FF0000"/>
                </a:solidFill>
              </a:rPr>
              <a:t>where a conviction is based solely or to a decisive degree on depositions that have been made by a person whom the accused has had no opportunity to examine or to have examined</a:t>
            </a:r>
            <a:r>
              <a:rPr lang="en-US" sz="2800" b="1" dirty="0"/>
              <a:t>, </a:t>
            </a:r>
            <a:r>
              <a:rPr lang="en-US" sz="2800" b="1" u="sng" dirty="0"/>
              <a:t>whether during the investigation or at the trial</a:t>
            </a:r>
            <a:r>
              <a:rPr lang="en-US" sz="2800" b="1" dirty="0"/>
              <a:t>, the rights of the defence are restricted</a:t>
            </a:r>
            <a:r>
              <a:rPr lang="lt-LT" sz="2800" b="1" dirty="0"/>
              <a:t> </a:t>
            </a:r>
            <a:r>
              <a:rPr lang="lt-LT" sz="2800" b="1" dirty="0" err="1"/>
              <a:t>in</a:t>
            </a:r>
            <a:r>
              <a:rPr lang="lt-LT" sz="2800" b="1" dirty="0"/>
              <a:t> </a:t>
            </a:r>
            <a:r>
              <a:rPr lang="lt-LT" sz="2800" b="1" dirty="0" err="1"/>
              <a:t>violation</a:t>
            </a:r>
            <a:r>
              <a:rPr lang="lt-LT" sz="2800" b="1" dirty="0"/>
              <a:t> </a:t>
            </a:r>
            <a:r>
              <a:rPr lang="lt-LT" sz="2800" b="1" dirty="0" err="1"/>
              <a:t>of</a:t>
            </a:r>
            <a:r>
              <a:rPr lang="lt-LT" sz="2800" b="1" dirty="0"/>
              <a:t> </a:t>
            </a:r>
            <a:r>
              <a:rPr lang="en-US" sz="2800" b="1" dirty="0"/>
              <a:t>Art. 6</a:t>
            </a:r>
            <a:r>
              <a:rPr lang="lt-LT" sz="2800" b="1" dirty="0"/>
              <a:t> </a:t>
            </a:r>
            <a:endParaRPr lang="en-US" sz="2800" b="1" dirty="0"/>
          </a:p>
        </p:txBody>
      </p:sp>
    </p:spTree>
    <p:extLst>
      <p:ext uri="{BB962C8B-B14F-4D97-AF65-F5344CB8AC3E}">
        <p14:creationId xmlns:p14="http://schemas.microsoft.com/office/powerpoint/2010/main" val="4224025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7620000" cy="4800600"/>
          </a:xfrm>
        </p:spPr>
        <p:txBody>
          <a:bodyPr>
            <a:normAutofit fontScale="92500"/>
          </a:bodyPr>
          <a:lstStyle/>
          <a:p>
            <a:pPr algn="just"/>
            <a:endParaRPr lang="en-US" b="1" dirty="0">
              <a:solidFill>
                <a:srgbClr val="FF0000"/>
              </a:solidFill>
            </a:endParaRPr>
          </a:p>
          <a:p>
            <a:pPr algn="just"/>
            <a:r>
              <a:rPr lang="en-US" sz="2800" b="1" dirty="0"/>
              <a:t>Where a hearsay statement </a:t>
            </a:r>
            <a:r>
              <a:rPr lang="en-US" sz="2800" b="1" u="sng" dirty="0"/>
              <a:t>is the sole or decisive evidence</a:t>
            </a:r>
            <a:r>
              <a:rPr lang="en-US" sz="2800" b="1" dirty="0"/>
              <a:t>, </a:t>
            </a:r>
            <a:r>
              <a:rPr lang="en-US" sz="2800" b="1" i="1" u="sng" dirty="0"/>
              <a:t>its admission as evidence will not automatically result in a breach of Art</a:t>
            </a:r>
            <a:r>
              <a:rPr lang="lt-LT" sz="2800" b="1" i="1" u="sng" dirty="0"/>
              <a:t>.</a:t>
            </a:r>
            <a:r>
              <a:rPr lang="en-US" sz="2800" b="1" i="1" u="sng" dirty="0"/>
              <a:t> 6 § 1</a:t>
            </a:r>
            <a:r>
              <a:rPr lang="lt-LT" sz="2800" b="1" i="1" u="sng" dirty="0"/>
              <a:t>;</a:t>
            </a:r>
            <a:r>
              <a:rPr lang="en-US" sz="2800" b="1" i="1" u="sng" dirty="0"/>
              <a:t> </a:t>
            </a:r>
            <a:endParaRPr lang="lt-LT" sz="2800" b="1" i="1" u="sng" dirty="0"/>
          </a:p>
          <a:p>
            <a:pPr algn="just"/>
            <a:r>
              <a:rPr lang="lt-LT" sz="2800" b="1" dirty="0"/>
              <a:t>in such cases, t</a:t>
            </a:r>
            <a:r>
              <a:rPr lang="en-US" sz="2800" b="1" u="sng" dirty="0"/>
              <a:t>he </a:t>
            </a:r>
            <a:r>
              <a:rPr lang="lt-LT" sz="2800" b="1" u="sng" dirty="0"/>
              <a:t>European </a:t>
            </a:r>
            <a:r>
              <a:rPr lang="en-US" sz="2800" b="1" u="sng" dirty="0"/>
              <a:t>Court must subject the proceedings to the most searching scrutiny</a:t>
            </a:r>
            <a:r>
              <a:rPr lang="lt-LT" sz="2800" b="1" u="sng" dirty="0"/>
              <a:t>;</a:t>
            </a:r>
            <a:r>
              <a:rPr lang="en-US" sz="2800" b="1" dirty="0"/>
              <a:t> </a:t>
            </a:r>
            <a:endParaRPr lang="lt-LT" sz="2800" b="1" dirty="0"/>
          </a:p>
          <a:p>
            <a:pPr algn="just"/>
            <a:r>
              <a:rPr lang="lt-LT" sz="2800" b="1" dirty="0"/>
              <a:t>proportionality and necessity test should be performed </a:t>
            </a:r>
            <a:endParaRPr lang="en-US" sz="2800" b="1" dirty="0"/>
          </a:p>
          <a:p>
            <a:pPr algn="just"/>
            <a:r>
              <a:rPr lang="en-US" sz="2800" b="1" u="sng" dirty="0"/>
              <a:t>sufficient counterbalancing factors,</a:t>
            </a:r>
            <a:r>
              <a:rPr lang="en-US" sz="2800" b="1" dirty="0"/>
              <a:t> including the existence of strong procedural safeguards</a:t>
            </a:r>
            <a:r>
              <a:rPr lang="lt-LT" sz="2800" b="1" dirty="0"/>
              <a:t>, should be granted to the defence.</a:t>
            </a:r>
            <a:r>
              <a:rPr lang="en-US" sz="2800" b="1" dirty="0"/>
              <a:t> </a:t>
            </a:r>
            <a:endParaRPr lang="lt-LT" sz="2800" b="1" dirty="0"/>
          </a:p>
          <a:p>
            <a:endParaRPr lang="en-US" dirty="0"/>
          </a:p>
        </p:txBody>
      </p:sp>
      <p:sp>
        <p:nvSpPr>
          <p:cNvPr id="2" name="Title 1"/>
          <p:cNvSpPr>
            <a:spLocks noGrp="1"/>
          </p:cNvSpPr>
          <p:nvPr>
            <p:ph type="title"/>
          </p:nvPr>
        </p:nvSpPr>
        <p:spPr/>
        <p:txBody>
          <a:bodyPr/>
          <a:lstStyle/>
          <a:p>
            <a:r>
              <a:rPr lang="lt-LT" sz="2800" b="1" dirty="0">
                <a:solidFill>
                  <a:srgbClr val="0070C0"/>
                </a:solidFill>
              </a:rPr>
              <a:t>C</a:t>
            </a:r>
            <a:r>
              <a:rPr lang="en-US" sz="2800" b="1" dirty="0">
                <a:solidFill>
                  <a:srgbClr val="0070C0"/>
                </a:solidFill>
              </a:rPr>
              <a:t>onclusion on the sole or decisive </a:t>
            </a:r>
            <a:r>
              <a:rPr lang="lt-LT" sz="2800" b="1" dirty="0" err="1">
                <a:solidFill>
                  <a:srgbClr val="0070C0"/>
                </a:solidFill>
              </a:rPr>
              <a:t>evidence</a:t>
            </a:r>
            <a:r>
              <a:rPr lang="lt-LT" sz="2800" b="1" dirty="0">
                <a:solidFill>
                  <a:srgbClr val="0070C0"/>
                </a:solidFill>
              </a:rPr>
              <a:t>: </a:t>
            </a:r>
            <a:r>
              <a:rPr lang="lt-LT" sz="2800" b="1" dirty="0">
                <a:solidFill>
                  <a:srgbClr val="FF0000"/>
                </a:solidFill>
              </a:rPr>
              <a:t>(</a:t>
            </a:r>
            <a:r>
              <a:rPr lang="lt-LT" sz="2800" b="1" i="1" dirty="0" err="1">
                <a:solidFill>
                  <a:srgbClr val="FF0000"/>
                </a:solidFill>
              </a:rPr>
              <a:t>Regner</a:t>
            </a:r>
            <a:r>
              <a:rPr lang="lt-LT" sz="2800" b="1" i="1" dirty="0">
                <a:solidFill>
                  <a:srgbClr val="FF0000"/>
                </a:solidFill>
              </a:rPr>
              <a:t> </a:t>
            </a:r>
            <a:r>
              <a:rPr lang="lt-LT" sz="2800" b="1" dirty="0" err="1">
                <a:solidFill>
                  <a:srgbClr val="FF0000"/>
                </a:solidFill>
              </a:rPr>
              <a:t>case</a:t>
            </a:r>
            <a:r>
              <a:rPr lang="lt-LT" sz="2800" b="1" dirty="0">
                <a:solidFill>
                  <a:srgbClr val="FF0000"/>
                </a:solidFill>
              </a:rPr>
              <a:t> – </a:t>
            </a:r>
            <a:r>
              <a:rPr lang="lt-LT" sz="2800" b="1" dirty="0" err="1">
                <a:solidFill>
                  <a:srgbClr val="FF0000"/>
                </a:solidFill>
              </a:rPr>
              <a:t>different</a:t>
            </a:r>
            <a:r>
              <a:rPr lang="lt-LT" sz="2800" b="1" dirty="0">
                <a:solidFill>
                  <a:srgbClr val="FF0000"/>
                </a:solidFill>
              </a:rPr>
              <a:t> </a:t>
            </a:r>
            <a:r>
              <a:rPr lang="lt-LT" sz="2800" b="1" dirty="0" err="1">
                <a:solidFill>
                  <a:srgbClr val="FF0000"/>
                </a:solidFill>
              </a:rPr>
              <a:t>position</a:t>
            </a:r>
            <a:r>
              <a:rPr lang="lt-LT" sz="2800" b="1" dirty="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1988413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i="1" dirty="0"/>
              <a:t>Perry v. the United Kingdom </a:t>
            </a:r>
            <a:r>
              <a:rPr lang="en-US" sz="2400" b="1" dirty="0"/>
              <a:t>(</a:t>
            </a:r>
            <a:r>
              <a:rPr lang="en-US" sz="2400" b="1" dirty="0" err="1"/>
              <a:t>dec</a:t>
            </a:r>
            <a:r>
              <a:rPr lang="lt-LT" sz="2400" b="1" dirty="0"/>
              <a:t>.</a:t>
            </a:r>
            <a:r>
              <a:rPr lang="en-US" sz="2400" b="1" dirty="0"/>
              <a:t>), 63737/00, </a:t>
            </a:r>
            <a:r>
              <a:rPr lang="lt-LT" sz="2400" b="1" dirty="0"/>
              <a:t> ECtHR, </a:t>
            </a:r>
            <a:r>
              <a:rPr lang="en-US" sz="2400" b="1" dirty="0"/>
              <a:t>26 September 2002</a:t>
            </a:r>
            <a:r>
              <a:rPr lang="lt-LT" sz="2400" b="1" dirty="0"/>
              <a:t>:</a:t>
            </a:r>
            <a:endParaRPr lang="en-US" sz="2400" dirty="0"/>
          </a:p>
        </p:txBody>
      </p:sp>
      <p:sp>
        <p:nvSpPr>
          <p:cNvPr id="3" name="Content Placeholder 2"/>
          <p:cNvSpPr>
            <a:spLocks noGrp="1"/>
          </p:cNvSpPr>
          <p:nvPr>
            <p:ph idx="1"/>
          </p:nvPr>
        </p:nvSpPr>
        <p:spPr/>
        <p:txBody>
          <a:bodyPr>
            <a:normAutofit fontScale="92500"/>
          </a:bodyPr>
          <a:lstStyle/>
          <a:p>
            <a:pPr algn="just"/>
            <a:r>
              <a:rPr lang="en-US" b="1" dirty="0">
                <a:solidFill>
                  <a:srgbClr val="FF0000"/>
                </a:solidFill>
              </a:rPr>
              <a:t>Videotaping for identification purposes</a:t>
            </a:r>
          </a:p>
          <a:p>
            <a:pPr lvl="0" algn="just"/>
            <a:r>
              <a:rPr lang="lt-LT" sz="2400" b="1" dirty="0"/>
              <a:t>The applicant had </a:t>
            </a:r>
            <a:r>
              <a:rPr lang="en-US" sz="2400" b="1" dirty="0"/>
              <a:t>covertly</a:t>
            </a:r>
            <a:r>
              <a:rPr lang="lt-LT" sz="2400" b="1" dirty="0"/>
              <a:t> been </a:t>
            </a:r>
            <a:r>
              <a:rPr lang="en-US" sz="2400" b="1" dirty="0"/>
              <a:t>videotaped </a:t>
            </a:r>
            <a:r>
              <a:rPr lang="lt-LT" sz="2400" b="1" dirty="0"/>
              <a:t>by the police </a:t>
            </a:r>
            <a:r>
              <a:rPr lang="en-US" sz="2400" b="1" dirty="0"/>
              <a:t>for identification purposes in </a:t>
            </a:r>
            <a:r>
              <a:rPr lang="lt-LT" sz="2400" b="1" dirty="0"/>
              <a:t>violation </a:t>
            </a:r>
            <a:r>
              <a:rPr lang="en-US" sz="2400" b="1" dirty="0"/>
              <a:t>of domestic procedure. </a:t>
            </a:r>
            <a:endParaRPr lang="lt-LT" sz="2400" b="1" dirty="0"/>
          </a:p>
          <a:p>
            <a:pPr algn="just"/>
            <a:r>
              <a:rPr lang="en-US" sz="2400" b="1" dirty="0"/>
              <a:t>The applicant complain</a:t>
            </a:r>
            <a:r>
              <a:rPr lang="lt-LT" sz="2400" b="1" dirty="0"/>
              <a:t>ed:</a:t>
            </a:r>
          </a:p>
          <a:p>
            <a:pPr algn="just"/>
            <a:r>
              <a:rPr lang="lt-LT" sz="2400" b="1" dirty="0"/>
              <a:t>- </a:t>
            </a:r>
            <a:r>
              <a:rPr lang="en-US" sz="2400" b="1" dirty="0"/>
              <a:t>of a violation of Art</a:t>
            </a:r>
            <a:r>
              <a:rPr lang="lt-LT" sz="2400" b="1" dirty="0"/>
              <a:t>.</a:t>
            </a:r>
            <a:r>
              <a:rPr lang="en-US" sz="2400" b="1" dirty="0"/>
              <a:t> 6 resulting from the use of the evidence obtained by covert videotaping</a:t>
            </a:r>
            <a:r>
              <a:rPr lang="lt-LT" sz="2400" b="1" dirty="0"/>
              <a:t>; </a:t>
            </a:r>
          </a:p>
          <a:p>
            <a:pPr algn="just"/>
            <a:r>
              <a:rPr lang="en-US" sz="2400" b="1" dirty="0"/>
              <a:t>the domestic courts failed to protect the applicant’s rights by </a:t>
            </a:r>
            <a:r>
              <a:rPr lang="lt-LT" sz="2400" b="1" dirty="0"/>
              <a:t>NOT </a:t>
            </a:r>
            <a:r>
              <a:rPr lang="en-US" sz="2400" b="1" dirty="0"/>
              <a:t>excluding such unlawfully-obtained evidence from trial. </a:t>
            </a:r>
            <a:endParaRPr lang="lt-LT" sz="2400" b="1" dirty="0"/>
          </a:p>
          <a:p>
            <a:pPr algn="just"/>
            <a:r>
              <a:rPr lang="lt-LT" sz="2400" b="1" dirty="0"/>
              <a:t>- </a:t>
            </a:r>
            <a:r>
              <a:rPr lang="en-US" sz="2400" b="1" dirty="0"/>
              <a:t>of a violation of Article 8</a:t>
            </a:r>
            <a:r>
              <a:rPr lang="lt-LT" sz="2400" b="1" dirty="0"/>
              <a:t> of the ECHR.</a:t>
            </a:r>
          </a:p>
          <a:p>
            <a:pPr lvl="0" algn="just"/>
            <a:r>
              <a:rPr lang="en-US" sz="2400" b="1" u="sng" dirty="0">
                <a:solidFill>
                  <a:srgbClr val="0070C0"/>
                </a:solidFill>
              </a:rPr>
              <a:t>The tape, along with other evidence, was used </a:t>
            </a:r>
            <a:r>
              <a:rPr lang="lt-LT" sz="2400" b="1" u="sng" dirty="0">
                <a:solidFill>
                  <a:srgbClr val="0070C0"/>
                </a:solidFill>
              </a:rPr>
              <a:t>for</a:t>
            </a:r>
            <a:r>
              <a:rPr lang="en-US" sz="2400" b="1" u="sng" dirty="0">
                <a:solidFill>
                  <a:srgbClr val="0070C0"/>
                </a:solidFill>
              </a:rPr>
              <a:t> convict</a:t>
            </a:r>
            <a:r>
              <a:rPr lang="lt-LT" sz="2400" b="1" u="sng" dirty="0">
                <a:solidFill>
                  <a:srgbClr val="0070C0"/>
                </a:solidFill>
              </a:rPr>
              <a:t>ion</a:t>
            </a:r>
            <a:r>
              <a:rPr lang="en-US" sz="2400" b="1" u="sng" dirty="0">
                <a:solidFill>
                  <a:srgbClr val="0070C0"/>
                </a:solidFill>
              </a:rPr>
              <a:t> of robbery</a:t>
            </a:r>
            <a:r>
              <a:rPr lang="lt-LT" sz="2400" b="1" u="sng" dirty="0">
                <a:solidFill>
                  <a:srgbClr val="0070C0"/>
                </a:solidFill>
              </a:rPr>
              <a:t> (NOT </a:t>
            </a:r>
            <a:r>
              <a:rPr lang="en-US" sz="2400" b="1" u="sng" dirty="0">
                <a:solidFill>
                  <a:srgbClr val="0070C0"/>
                </a:solidFill>
              </a:rPr>
              <a:t>the S</a:t>
            </a:r>
            <a:r>
              <a:rPr lang="lt-LT" sz="2400" b="1" u="sng" dirty="0">
                <a:solidFill>
                  <a:srgbClr val="0070C0"/>
                </a:solidFill>
              </a:rPr>
              <a:t>OLE evidence)</a:t>
            </a:r>
            <a:r>
              <a:rPr lang="en-US" sz="2400" b="1" dirty="0"/>
              <a:t>. </a:t>
            </a:r>
            <a:endParaRPr lang="lt-LT" sz="2400" b="1" dirty="0"/>
          </a:p>
          <a:p>
            <a:pPr lvl="0" algn="just"/>
            <a:r>
              <a:rPr lang="lt-LT" sz="2400" b="1" dirty="0">
                <a:solidFill>
                  <a:srgbClr val="FF0000"/>
                </a:solidFill>
              </a:rPr>
              <a:t>Inadmissibility Decision (partially)</a:t>
            </a:r>
            <a:r>
              <a:rPr lang="lt-LT" sz="2400" b="1" dirty="0"/>
              <a:t>. </a:t>
            </a:r>
          </a:p>
          <a:p>
            <a:pPr lvl="0" algn="just"/>
            <a:endParaRPr lang="en-US" dirty="0"/>
          </a:p>
        </p:txBody>
      </p:sp>
    </p:spTree>
    <p:extLst>
      <p:ext uri="{BB962C8B-B14F-4D97-AF65-F5344CB8AC3E}">
        <p14:creationId xmlns:p14="http://schemas.microsoft.com/office/powerpoint/2010/main" val="3044107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1" dirty="0"/>
              <a:t>Perry v. the United Kingdom</a:t>
            </a:r>
            <a:r>
              <a:rPr lang="lt-LT" sz="3200" b="1" i="1" dirty="0"/>
              <a:t>:</a:t>
            </a:r>
            <a:endParaRPr lang="en-US" sz="3200" dirty="0"/>
          </a:p>
        </p:txBody>
      </p:sp>
      <p:sp>
        <p:nvSpPr>
          <p:cNvPr id="3" name="Content Placeholder 2"/>
          <p:cNvSpPr>
            <a:spLocks noGrp="1"/>
          </p:cNvSpPr>
          <p:nvPr>
            <p:ph idx="1"/>
          </p:nvPr>
        </p:nvSpPr>
        <p:spPr/>
        <p:txBody>
          <a:bodyPr>
            <a:normAutofit fontScale="55000" lnSpcReduction="20000"/>
          </a:bodyPr>
          <a:lstStyle/>
          <a:p>
            <a:pPr algn="just"/>
            <a:r>
              <a:rPr lang="lt-LT" sz="3800" b="1" dirty="0">
                <a:solidFill>
                  <a:srgbClr val="FF0000"/>
                </a:solidFill>
              </a:rPr>
              <a:t>Adequate Safeguards put in place/ECtHR:</a:t>
            </a:r>
          </a:p>
          <a:p>
            <a:pPr algn="just"/>
            <a:r>
              <a:rPr lang="en-US" sz="3800" b="1" dirty="0"/>
              <a:t>the applicant’s counsel challenged the admissibility of the video tape</a:t>
            </a:r>
            <a:r>
              <a:rPr lang="lt-LT" sz="3800" b="1" dirty="0"/>
              <a:t>;</a:t>
            </a:r>
          </a:p>
          <a:p>
            <a:pPr algn="just"/>
            <a:r>
              <a:rPr lang="lt-LT" sz="3800" b="1" dirty="0">
                <a:solidFill>
                  <a:srgbClr val="0070C0"/>
                </a:solidFill>
              </a:rPr>
              <a:t>Defence was able to present </a:t>
            </a:r>
            <a:r>
              <a:rPr lang="en-US" sz="3800" b="1" dirty="0">
                <a:solidFill>
                  <a:srgbClr val="0070C0"/>
                </a:solidFill>
              </a:rPr>
              <a:t>arguments to exclude the evidence as unreliable, unfair or obtained in an oppressive manner</a:t>
            </a:r>
            <a:r>
              <a:rPr lang="lt-LT" sz="3800" b="1" dirty="0">
                <a:solidFill>
                  <a:srgbClr val="0070C0"/>
                </a:solidFill>
              </a:rPr>
              <a:t>;</a:t>
            </a:r>
            <a:r>
              <a:rPr lang="en-US" sz="3800" b="1" dirty="0"/>
              <a:t> </a:t>
            </a:r>
            <a:endParaRPr lang="lt-LT" sz="3800" b="1" dirty="0"/>
          </a:p>
          <a:p>
            <a:pPr algn="just"/>
            <a:r>
              <a:rPr lang="lt-LT" sz="3800" b="1" dirty="0"/>
              <a:t>t</a:t>
            </a:r>
            <a:r>
              <a:rPr lang="en-US" sz="3800" b="1" dirty="0"/>
              <a:t>he second judge admitted the evidence and the applicant remained entitled to challenge it before the jury</a:t>
            </a:r>
            <a:r>
              <a:rPr lang="lt-LT" sz="3800" b="1" dirty="0"/>
              <a:t>;</a:t>
            </a:r>
            <a:r>
              <a:rPr lang="en-US" sz="3800" b="1" dirty="0"/>
              <a:t> </a:t>
            </a:r>
            <a:endParaRPr lang="lt-LT" sz="3800" b="1" dirty="0"/>
          </a:p>
          <a:p>
            <a:pPr algn="just"/>
            <a:r>
              <a:rPr lang="en-US" sz="3800" b="1" dirty="0"/>
              <a:t>the judge’s approach was reviewed on appeal by the Court of Appeal</a:t>
            </a:r>
            <a:r>
              <a:rPr lang="lt-LT" sz="3800" b="1" dirty="0"/>
              <a:t>;</a:t>
            </a:r>
          </a:p>
          <a:p>
            <a:pPr algn="just"/>
            <a:r>
              <a:rPr lang="en-US" sz="4400" b="1" dirty="0">
                <a:solidFill>
                  <a:srgbClr val="0070C0"/>
                </a:solidFill>
              </a:rPr>
              <a:t>At each step of the procedure, the applicant had therefore been given an opportunity to challenge the reliability and quality of the identification evidence based on the videotape</a:t>
            </a:r>
            <a:r>
              <a:rPr lang="en-US" sz="4400" b="1" dirty="0"/>
              <a:t>. </a:t>
            </a:r>
            <a:endParaRPr lang="lt-LT" sz="4400" b="1" dirty="0"/>
          </a:p>
          <a:p>
            <a:pPr algn="just"/>
            <a:r>
              <a:rPr lang="lt-LT" sz="3800" b="1" dirty="0"/>
              <a:t>The </a:t>
            </a:r>
            <a:r>
              <a:rPr lang="en-US" sz="3800" b="1" dirty="0"/>
              <a:t>trial and appeal satisfied the requirements of Article 6 § 1</a:t>
            </a:r>
            <a:r>
              <a:rPr lang="lt-LT" sz="3800" b="1" dirty="0"/>
              <a:t>.</a:t>
            </a:r>
            <a:r>
              <a:rPr lang="en-US" sz="3800" b="1" dirty="0"/>
              <a:t> </a:t>
            </a:r>
          </a:p>
        </p:txBody>
      </p:sp>
    </p:spTree>
    <p:extLst>
      <p:ext uri="{BB962C8B-B14F-4D97-AF65-F5344CB8AC3E}">
        <p14:creationId xmlns:p14="http://schemas.microsoft.com/office/powerpoint/2010/main" val="2140399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400" b="1" i="1" dirty="0">
                <a:solidFill>
                  <a:schemeClr val="tx1"/>
                </a:solidFill>
              </a:rPr>
              <a:t>Al-Khawaja </a:t>
            </a:r>
            <a:r>
              <a:rPr lang="en-US" sz="2400" b="1" dirty="0">
                <a:solidFill>
                  <a:schemeClr val="tx1"/>
                </a:solidFill>
              </a:rPr>
              <a:t>case</a:t>
            </a:r>
            <a:r>
              <a:rPr lang="lt-LT" sz="2400" b="1" dirty="0">
                <a:solidFill>
                  <a:schemeClr val="tx1"/>
                </a:solidFill>
              </a:rPr>
              <a:t> (GC – 15 to 2 Votes): </a:t>
            </a:r>
            <a:r>
              <a:rPr lang="lt-LT" sz="2400" b="1" u="sng" dirty="0">
                <a:solidFill>
                  <a:schemeClr val="tx1"/>
                </a:solidFill>
              </a:rPr>
              <a:t>NO VIOL</a:t>
            </a:r>
            <a:r>
              <a:rPr lang="en-US" sz="2400" b="1" u="sng" dirty="0">
                <a:solidFill>
                  <a:schemeClr val="tx1"/>
                </a:solidFill>
              </a:rPr>
              <a:t>ATION</a:t>
            </a:r>
            <a:r>
              <a:rPr lang="lt-LT" sz="2400" b="1" dirty="0">
                <a:solidFill>
                  <a:schemeClr val="tx1"/>
                </a:solidFill>
              </a:rPr>
              <a:t> </a:t>
            </a:r>
            <a:endParaRPr lang="en-US" sz="2400" dirty="0">
              <a:solidFill>
                <a:schemeClr val="tx1"/>
              </a:solidFill>
            </a:endParaRPr>
          </a:p>
        </p:txBody>
      </p:sp>
      <p:sp>
        <p:nvSpPr>
          <p:cNvPr id="3" name="Content Placeholder 2"/>
          <p:cNvSpPr>
            <a:spLocks noGrp="1"/>
          </p:cNvSpPr>
          <p:nvPr>
            <p:ph idx="1"/>
          </p:nvPr>
        </p:nvSpPr>
        <p:spPr/>
        <p:txBody>
          <a:bodyPr>
            <a:normAutofit/>
          </a:bodyPr>
          <a:lstStyle/>
          <a:p>
            <a:pPr algn="just"/>
            <a:r>
              <a:rPr lang="lt-LT" sz="2800" b="1" u="sng" dirty="0">
                <a:solidFill>
                  <a:srgbClr val="FF0000"/>
                </a:solidFill>
              </a:rPr>
              <a:t>ECtHR</a:t>
            </a:r>
            <a:r>
              <a:rPr lang="lt-LT" sz="2800" b="1" dirty="0">
                <a:solidFill>
                  <a:srgbClr val="FF0000"/>
                </a:solidFill>
              </a:rPr>
              <a:t> – complaints about conviction based on </a:t>
            </a:r>
            <a:r>
              <a:rPr lang="en-US" sz="2800" b="1" u="sng" dirty="0">
                <a:solidFill>
                  <a:srgbClr val="FF0000"/>
                </a:solidFill>
              </a:rPr>
              <a:t>the sole or decisive evidence</a:t>
            </a:r>
            <a:r>
              <a:rPr lang="lt-LT" sz="2800" b="1" u="sng" dirty="0">
                <a:solidFill>
                  <a:srgbClr val="FF0000"/>
                </a:solidFill>
              </a:rPr>
              <a:t> </a:t>
            </a:r>
            <a:r>
              <a:rPr lang="lt-LT" sz="2800" b="1" dirty="0"/>
              <a:t>- </a:t>
            </a:r>
            <a:r>
              <a:rPr lang="lt-LT" sz="2800" b="1" dirty="0" err="1"/>
              <a:t>conviction</a:t>
            </a:r>
            <a:r>
              <a:rPr lang="lt-LT" sz="2800" b="1" dirty="0"/>
              <a:t> </a:t>
            </a:r>
            <a:r>
              <a:rPr lang="en-US" sz="2800" b="1" dirty="0"/>
              <a:t>of </a:t>
            </a:r>
            <a:r>
              <a:rPr lang="en-US" sz="2800" b="1" dirty="0" err="1"/>
              <a:t>Mr</a:t>
            </a:r>
            <a:r>
              <a:rPr lang="en-US" sz="2800" b="1" dirty="0"/>
              <a:t> Al-Khawaja</a:t>
            </a:r>
            <a:r>
              <a:rPr lang="lt-LT" sz="2800" b="1" dirty="0"/>
              <a:t> on two counts of indecent assault on two female patients</a:t>
            </a:r>
            <a:r>
              <a:rPr lang="en-US" sz="2800" b="1" dirty="0"/>
              <a:t> while they were allegedly under hypnosis</a:t>
            </a:r>
            <a:r>
              <a:rPr lang="lt-LT" sz="2800" b="1" dirty="0"/>
              <a:t>;</a:t>
            </a:r>
          </a:p>
          <a:p>
            <a:pPr algn="just"/>
            <a:r>
              <a:rPr lang="lt-LT" sz="2800" b="1" dirty="0"/>
              <a:t>The applicant was </a:t>
            </a:r>
            <a:r>
              <a:rPr lang="en-US" sz="2800" b="1" dirty="0"/>
              <a:t>a consultant physician in the field of rehabilitative</a:t>
            </a:r>
            <a:r>
              <a:rPr lang="lt-LT" sz="2800" b="1" dirty="0"/>
              <a:t> </a:t>
            </a:r>
            <a:r>
              <a:rPr lang="en-US" sz="2800" b="1" dirty="0"/>
              <a:t>medicine</a:t>
            </a:r>
            <a:r>
              <a:rPr lang="lt-LT" sz="2800" b="1" dirty="0"/>
              <a:t>; </a:t>
            </a:r>
            <a:r>
              <a:rPr lang="lt-LT" sz="2800" b="1" dirty="0" err="1"/>
              <a:t>he</a:t>
            </a:r>
            <a:r>
              <a:rPr lang="lt-LT" sz="2800" b="1" dirty="0"/>
              <a:t> </a:t>
            </a:r>
            <a:r>
              <a:rPr lang="lt-LT" sz="2800" b="1" dirty="0" err="1"/>
              <a:t>was</a:t>
            </a:r>
            <a:r>
              <a:rPr lang="lt-LT" sz="2800" b="1" dirty="0"/>
              <a:t> </a:t>
            </a:r>
            <a:r>
              <a:rPr lang="lt-LT" sz="2800" b="1" dirty="0" err="1"/>
              <a:t>sentenced</a:t>
            </a:r>
            <a:r>
              <a:rPr lang="lt-LT" sz="2800" b="1" dirty="0"/>
              <a:t> to 12 </a:t>
            </a:r>
            <a:r>
              <a:rPr lang="lt-LT" sz="2800" b="1" dirty="0" err="1"/>
              <a:t>and</a:t>
            </a:r>
            <a:r>
              <a:rPr lang="lt-LT" sz="2800" b="1" dirty="0"/>
              <a:t> </a:t>
            </a:r>
            <a:r>
              <a:rPr lang="en-US" sz="2800" b="1" dirty="0"/>
              <a:t>15 months’</a:t>
            </a:r>
            <a:r>
              <a:rPr lang="lt-LT" sz="2800" b="1" dirty="0"/>
              <a:t> </a:t>
            </a:r>
            <a:r>
              <a:rPr lang="en-US" sz="2800" b="1" dirty="0"/>
              <a:t>imprisonment</a:t>
            </a:r>
            <a:r>
              <a:rPr lang="lt-LT" sz="2800" b="1" dirty="0"/>
              <a:t>.</a:t>
            </a:r>
            <a:r>
              <a:rPr lang="en-US" sz="2800" b="1" dirty="0"/>
              <a:t> </a:t>
            </a:r>
            <a:endParaRPr lang="lt-LT" sz="2800" b="1" dirty="0"/>
          </a:p>
          <a:p>
            <a:pPr algn="just"/>
            <a:r>
              <a:rPr lang="en-US" sz="2800" b="1" u="sng" dirty="0">
                <a:solidFill>
                  <a:srgbClr val="0070C0"/>
                </a:solidFill>
              </a:rPr>
              <a:t>The appeal </a:t>
            </a:r>
            <a:r>
              <a:rPr lang="en-US" sz="2800" b="1" u="sng" dirty="0" err="1">
                <a:solidFill>
                  <a:srgbClr val="0070C0"/>
                </a:solidFill>
              </a:rPr>
              <a:t>centred</a:t>
            </a:r>
            <a:r>
              <a:rPr lang="en-US" sz="2800" b="1" u="sng" dirty="0">
                <a:solidFill>
                  <a:srgbClr val="0070C0"/>
                </a:solidFill>
              </a:rPr>
              <a:t> on the pre-trial ruling to admit S.T.’s statement as evidence</a:t>
            </a:r>
            <a:r>
              <a:rPr lang="en-US" sz="2800" b="1" dirty="0"/>
              <a:t>.</a:t>
            </a:r>
            <a:endParaRPr lang="lt-LT" sz="2800" b="1" dirty="0"/>
          </a:p>
          <a:p>
            <a:endParaRPr lang="en-US" dirty="0"/>
          </a:p>
        </p:txBody>
      </p:sp>
    </p:spTree>
    <p:extLst>
      <p:ext uri="{BB962C8B-B14F-4D97-AF65-F5344CB8AC3E}">
        <p14:creationId xmlns:p14="http://schemas.microsoft.com/office/powerpoint/2010/main" val="2781645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i="1" dirty="0">
                <a:solidFill>
                  <a:schemeClr val="tx1"/>
                </a:solidFill>
              </a:rPr>
              <a:t>Al-Khawaja </a:t>
            </a:r>
            <a:r>
              <a:rPr lang="lt-LT" sz="3200" b="1" i="1" dirty="0">
                <a:solidFill>
                  <a:schemeClr val="tx1"/>
                </a:solidFill>
              </a:rPr>
              <a:t> </a:t>
            </a:r>
            <a:r>
              <a:rPr lang="en-US" sz="3200" b="1" dirty="0">
                <a:solidFill>
                  <a:schemeClr val="tx1"/>
                </a:solidFill>
              </a:rPr>
              <a:t>case</a:t>
            </a:r>
            <a:r>
              <a:rPr lang="lt-LT" sz="3200" b="1" dirty="0">
                <a:solidFill>
                  <a:schemeClr val="tx1"/>
                </a:solidFill>
              </a:rPr>
              <a:t>:</a:t>
            </a:r>
            <a:endParaRPr lang="en-US" sz="3200" dirty="0"/>
          </a:p>
        </p:txBody>
      </p:sp>
      <p:sp>
        <p:nvSpPr>
          <p:cNvPr id="3" name="Content Placeholder 2"/>
          <p:cNvSpPr>
            <a:spLocks noGrp="1"/>
          </p:cNvSpPr>
          <p:nvPr>
            <p:ph idx="1"/>
          </p:nvPr>
        </p:nvSpPr>
        <p:spPr/>
        <p:txBody>
          <a:bodyPr>
            <a:normAutofit/>
          </a:bodyPr>
          <a:lstStyle/>
          <a:p>
            <a:pPr algn="just"/>
            <a:r>
              <a:rPr lang="lt-LT" sz="2800" b="1" dirty="0"/>
              <a:t>T</a:t>
            </a:r>
            <a:r>
              <a:rPr lang="en-US" sz="2800" b="1" dirty="0"/>
              <a:t>he Court of Appeal </a:t>
            </a:r>
            <a:r>
              <a:rPr lang="lt-LT" sz="2800" b="1" dirty="0"/>
              <a:t> - </a:t>
            </a:r>
            <a:r>
              <a:rPr lang="en-US" sz="2800" b="1" dirty="0"/>
              <a:t>the first applicant’s right to a </a:t>
            </a:r>
            <a:r>
              <a:rPr lang="en-US" sz="2800" b="1" i="1" dirty="0"/>
              <a:t>fair</a:t>
            </a:r>
            <a:r>
              <a:rPr lang="en-US" sz="2800" b="1" dirty="0"/>
              <a:t> trial had </a:t>
            </a:r>
            <a:r>
              <a:rPr lang="en-US" sz="2800" b="1" u="sng" dirty="0"/>
              <a:t>not</a:t>
            </a:r>
            <a:r>
              <a:rPr lang="en-US" sz="2800" b="1" dirty="0"/>
              <a:t> been infringed.</a:t>
            </a:r>
            <a:endParaRPr lang="lt-LT" sz="2800" b="1" dirty="0"/>
          </a:p>
          <a:p>
            <a:pPr algn="just"/>
            <a:r>
              <a:rPr lang="en-US" sz="2800" b="1" dirty="0">
                <a:solidFill>
                  <a:srgbClr val="FF0000"/>
                </a:solidFill>
              </a:rPr>
              <a:t>The witness, S.T., could not be examined </a:t>
            </a:r>
            <a:r>
              <a:rPr lang="en-US" sz="2800" b="1" u="sng" dirty="0">
                <a:solidFill>
                  <a:srgbClr val="FF0000"/>
                </a:solidFill>
              </a:rPr>
              <a:t>because she had died</a:t>
            </a:r>
            <a:r>
              <a:rPr lang="en-US" sz="2800" b="1" dirty="0">
                <a:solidFill>
                  <a:srgbClr val="FF0000"/>
                </a:solidFill>
              </a:rPr>
              <a:t>.</a:t>
            </a:r>
            <a:r>
              <a:rPr lang="en-US" sz="2800" b="1" dirty="0"/>
              <a:t> </a:t>
            </a:r>
            <a:endParaRPr lang="lt-LT" sz="2800" b="1" dirty="0"/>
          </a:p>
          <a:p>
            <a:pPr algn="just"/>
            <a:r>
              <a:rPr lang="en-US" sz="2800" b="1" u="sng" dirty="0">
                <a:solidFill>
                  <a:srgbClr val="0070C0"/>
                </a:solidFill>
              </a:rPr>
              <a:t>She was the only witness whose evidence went directly to the commission of an indecent assault on her by the appellant</a:t>
            </a:r>
            <a:r>
              <a:rPr lang="en-US" sz="2800" b="1" dirty="0">
                <a:solidFill>
                  <a:srgbClr val="0070C0"/>
                </a:solidFill>
              </a:rPr>
              <a:t>.</a:t>
            </a:r>
            <a:r>
              <a:rPr lang="en-US" sz="2800" b="1" dirty="0"/>
              <a:t> </a:t>
            </a:r>
            <a:endParaRPr lang="lt-LT" sz="2800" b="1" dirty="0"/>
          </a:p>
          <a:p>
            <a:pPr algn="just"/>
            <a:r>
              <a:rPr lang="en-US" sz="2800" b="1" dirty="0"/>
              <a:t>If her statement had been excluded, the prosecution </a:t>
            </a:r>
            <a:r>
              <a:rPr lang="en-US" sz="2800" b="1" u="sng" dirty="0"/>
              <a:t>would have had to abandon the first count.</a:t>
            </a:r>
          </a:p>
        </p:txBody>
      </p:sp>
    </p:spTree>
    <p:extLst>
      <p:ext uri="{BB962C8B-B14F-4D97-AF65-F5344CB8AC3E}">
        <p14:creationId xmlns:p14="http://schemas.microsoft.com/office/powerpoint/2010/main" val="2831505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i="1" dirty="0">
                <a:solidFill>
                  <a:schemeClr val="tx1"/>
                </a:solidFill>
              </a:rPr>
              <a:t>  </a:t>
            </a:r>
            <a:r>
              <a:rPr lang="en-US" sz="3200" b="1" i="1" dirty="0">
                <a:solidFill>
                  <a:schemeClr val="tx1"/>
                </a:solidFill>
              </a:rPr>
              <a:t>Al-Khawaja </a:t>
            </a:r>
            <a:r>
              <a:rPr lang="lt-LT" sz="3200" b="1" i="1" dirty="0">
                <a:solidFill>
                  <a:schemeClr val="tx1"/>
                </a:solidFill>
              </a:rPr>
              <a:t> </a:t>
            </a:r>
            <a:r>
              <a:rPr lang="en-US" sz="3200" b="1" dirty="0">
                <a:solidFill>
                  <a:schemeClr val="tx1"/>
                </a:solidFill>
              </a:rPr>
              <a:t>case</a:t>
            </a:r>
            <a:r>
              <a:rPr lang="lt-LT" sz="3200" b="1" dirty="0">
                <a:solidFill>
                  <a:schemeClr val="tx1"/>
                </a:solidFill>
              </a:rPr>
              <a:t>:</a:t>
            </a:r>
            <a:endParaRPr lang="en-US" sz="3200" dirty="0"/>
          </a:p>
        </p:txBody>
      </p:sp>
      <p:sp>
        <p:nvSpPr>
          <p:cNvPr id="3" name="Content Placeholder 2"/>
          <p:cNvSpPr>
            <a:spLocks noGrp="1"/>
          </p:cNvSpPr>
          <p:nvPr>
            <p:ph idx="1"/>
          </p:nvPr>
        </p:nvSpPr>
        <p:spPr/>
        <p:txBody>
          <a:bodyPr>
            <a:normAutofit lnSpcReduction="10000"/>
          </a:bodyPr>
          <a:lstStyle/>
          <a:p>
            <a:pPr algn="just"/>
            <a:r>
              <a:rPr lang="lt-LT" sz="2800" b="1" dirty="0">
                <a:solidFill>
                  <a:srgbClr val="0070C0"/>
                </a:solidFill>
              </a:rPr>
              <a:t>Legal problem </a:t>
            </a:r>
            <a:r>
              <a:rPr lang="lt-LT" sz="2800" b="1" dirty="0"/>
              <a:t>- [only one] decisive evidence, which was admitted, </a:t>
            </a:r>
            <a:r>
              <a:rPr lang="lt-LT" sz="2800" b="1" u="sng" dirty="0"/>
              <a:t>no cross-examination at  trial.</a:t>
            </a:r>
            <a:r>
              <a:rPr lang="lt-LT" sz="2800" b="1" dirty="0"/>
              <a:t> </a:t>
            </a:r>
            <a:endParaRPr lang="en-US" sz="2800" b="1" dirty="0"/>
          </a:p>
          <a:p>
            <a:pPr algn="just"/>
            <a:r>
              <a:rPr lang="lt-LT" sz="2800" b="1" dirty="0">
                <a:solidFill>
                  <a:srgbClr val="FF0000"/>
                </a:solidFill>
              </a:rPr>
              <a:t>BUT -</a:t>
            </a:r>
            <a:r>
              <a:rPr lang="lt-LT" sz="2800" b="1" dirty="0"/>
              <a:t> </a:t>
            </a:r>
            <a:r>
              <a:rPr lang="lt-LT" sz="2800" b="1" dirty="0">
                <a:solidFill>
                  <a:srgbClr val="0070C0"/>
                </a:solidFill>
              </a:rPr>
              <a:t>procedural safequards offered at the </a:t>
            </a:r>
            <a:r>
              <a:rPr lang="lt-LT" sz="2800" b="1" dirty="0" err="1">
                <a:solidFill>
                  <a:srgbClr val="0070C0"/>
                </a:solidFill>
              </a:rPr>
              <a:t>trial</a:t>
            </a:r>
            <a:r>
              <a:rPr lang="lt-LT" sz="2800" b="1" dirty="0">
                <a:solidFill>
                  <a:srgbClr val="0070C0"/>
                </a:solidFill>
              </a:rPr>
              <a:t> </a:t>
            </a:r>
            <a:r>
              <a:rPr lang="en-US" sz="2800" b="1" dirty="0">
                <a:solidFill>
                  <a:srgbClr val="0070C0"/>
                </a:solidFill>
              </a:rPr>
              <a:t>COMPENSATED difficulties caused to the </a:t>
            </a:r>
            <a:r>
              <a:rPr lang="en-US" sz="2800" b="1" dirty="0" err="1">
                <a:solidFill>
                  <a:srgbClr val="0070C0"/>
                </a:solidFill>
              </a:rPr>
              <a:t>defence</a:t>
            </a:r>
            <a:r>
              <a:rPr lang="en-US" sz="2800" b="1" dirty="0">
                <a:solidFill>
                  <a:srgbClr val="0070C0"/>
                </a:solidFill>
              </a:rPr>
              <a:t>:</a:t>
            </a:r>
          </a:p>
          <a:p>
            <a:pPr algn="just"/>
            <a:r>
              <a:rPr lang="en-US" sz="2800" b="1" dirty="0"/>
              <a:t>the statement of S.T. </a:t>
            </a:r>
            <a:r>
              <a:rPr lang="en-US" sz="2800" b="1" u="sng" dirty="0"/>
              <a:t>was recorded by the police in a proper form;</a:t>
            </a:r>
            <a:r>
              <a:rPr lang="en-US" sz="2800" b="1" dirty="0"/>
              <a:t> </a:t>
            </a:r>
            <a:endParaRPr lang="lt-LT" sz="2800" b="1" dirty="0"/>
          </a:p>
          <a:p>
            <a:pPr algn="just"/>
            <a:r>
              <a:rPr lang="en-US" sz="2800" b="1" u="sng" dirty="0"/>
              <a:t>there were strong similarities between S.T.’s description of the alleged assault and that of the other complainant, V.U</a:t>
            </a:r>
            <a:r>
              <a:rPr lang="lt-LT" sz="2800" b="1" u="sng" dirty="0"/>
              <a:t>.</a:t>
            </a:r>
            <a:endParaRPr lang="en-US" sz="2800" dirty="0"/>
          </a:p>
          <a:p>
            <a:endParaRPr lang="en-US" dirty="0"/>
          </a:p>
        </p:txBody>
      </p:sp>
    </p:spTree>
    <p:extLst>
      <p:ext uri="{BB962C8B-B14F-4D97-AF65-F5344CB8AC3E}">
        <p14:creationId xmlns:p14="http://schemas.microsoft.com/office/powerpoint/2010/main" val="63292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i="1" dirty="0" err="1">
                <a:solidFill>
                  <a:srgbClr val="0070C0"/>
                </a:solidFill>
              </a:rPr>
              <a:t>Taher</a:t>
            </a:r>
            <a:r>
              <a:rPr lang="en-US" sz="2800" b="1" dirty="0" err="1">
                <a:solidFill>
                  <a:srgbClr val="0070C0"/>
                </a:solidFill>
              </a:rPr>
              <a:t>y</a:t>
            </a:r>
            <a:r>
              <a:rPr lang="en-US" sz="2800" b="1" dirty="0">
                <a:solidFill>
                  <a:srgbClr val="0070C0"/>
                </a:solidFill>
              </a:rPr>
              <a:t> case</a:t>
            </a:r>
            <a:r>
              <a:rPr lang="lt-LT" sz="2800" b="1" dirty="0">
                <a:solidFill>
                  <a:srgbClr val="0070C0"/>
                </a:solidFill>
              </a:rPr>
              <a:t> - Violation of Art. 6 (GC – unan.):</a:t>
            </a:r>
            <a:endParaRPr lang="en-US" sz="2800" dirty="0"/>
          </a:p>
        </p:txBody>
      </p:sp>
      <p:sp>
        <p:nvSpPr>
          <p:cNvPr id="3" name="Content Placeholder 2"/>
          <p:cNvSpPr>
            <a:spLocks noGrp="1"/>
          </p:cNvSpPr>
          <p:nvPr>
            <p:ph idx="1"/>
          </p:nvPr>
        </p:nvSpPr>
        <p:spPr/>
        <p:txBody>
          <a:bodyPr>
            <a:noAutofit/>
          </a:bodyPr>
          <a:lstStyle/>
          <a:p>
            <a:pPr marL="88900" indent="0" algn="just">
              <a:buNone/>
            </a:pPr>
            <a:r>
              <a:rPr lang="lt-LT" sz="2000" b="1" dirty="0"/>
              <a:t>T</a:t>
            </a:r>
            <a:r>
              <a:rPr lang="en-US" sz="2000" b="1" dirty="0" err="1"/>
              <a:t>ahery</a:t>
            </a:r>
            <a:r>
              <a:rPr lang="en-US" sz="2000" b="1" dirty="0"/>
              <a:t> was convicted principally of wounding with intent to cause grievous bodily harm</a:t>
            </a:r>
            <a:r>
              <a:rPr lang="lt-LT" sz="2000" b="1" dirty="0"/>
              <a:t> (3 stab wounds) (</a:t>
            </a:r>
            <a:r>
              <a:rPr lang="en-US" sz="2000" b="1" dirty="0"/>
              <a:t>10 years imprisonment</a:t>
            </a:r>
            <a:r>
              <a:rPr lang="lt-LT" sz="2000" b="1" dirty="0"/>
              <a:t>)</a:t>
            </a:r>
            <a:r>
              <a:rPr lang="en-US" sz="2000" b="1" dirty="0"/>
              <a:t>.</a:t>
            </a:r>
            <a:endParaRPr lang="lt-LT" sz="2000" b="1" dirty="0"/>
          </a:p>
          <a:p>
            <a:pPr marL="114300" indent="0" algn="just">
              <a:buNone/>
            </a:pPr>
            <a:r>
              <a:rPr lang="en-US" sz="2000" b="1" dirty="0"/>
              <a:t>When witnesses were questioned at the scene, no one claimed to have seen </a:t>
            </a:r>
            <a:r>
              <a:rPr lang="lt-LT" sz="2000" b="1" dirty="0"/>
              <a:t>Mr. Tahery </a:t>
            </a:r>
            <a:r>
              <a:rPr lang="en-US" sz="2000" b="1" dirty="0"/>
              <a:t>stab S. </a:t>
            </a:r>
            <a:endParaRPr lang="lt-LT" sz="2000" b="1" dirty="0"/>
          </a:p>
          <a:p>
            <a:pPr marL="114300" indent="0" algn="just">
              <a:buNone/>
            </a:pPr>
            <a:r>
              <a:rPr lang="en-US" sz="2000" b="1" u="sng" dirty="0">
                <a:solidFill>
                  <a:srgbClr val="0070C0"/>
                </a:solidFill>
              </a:rPr>
              <a:t>Two days later, however, </a:t>
            </a:r>
            <a:r>
              <a:rPr lang="lt-LT" sz="2000" b="1" u="sng" dirty="0">
                <a:solidFill>
                  <a:srgbClr val="0070C0"/>
                </a:solidFill>
              </a:rPr>
              <a:t>the witness </a:t>
            </a:r>
            <a:r>
              <a:rPr lang="en-US" sz="2000" b="1" u="sng" dirty="0">
                <a:solidFill>
                  <a:srgbClr val="0070C0"/>
                </a:solidFill>
              </a:rPr>
              <a:t>T. made a statement to the police that he had seen </a:t>
            </a:r>
            <a:r>
              <a:rPr lang="lt-LT" sz="2000" b="1" u="sng" dirty="0">
                <a:solidFill>
                  <a:srgbClr val="0070C0"/>
                </a:solidFill>
              </a:rPr>
              <a:t>Mr. Tahery </a:t>
            </a:r>
            <a:r>
              <a:rPr lang="en-US" sz="2000" b="1" u="sng" dirty="0">
                <a:solidFill>
                  <a:srgbClr val="0070C0"/>
                </a:solidFill>
              </a:rPr>
              <a:t>stab S. </a:t>
            </a:r>
            <a:endParaRPr lang="lt-LT" sz="2000" b="1" u="sng" dirty="0">
              <a:solidFill>
                <a:srgbClr val="0070C0"/>
              </a:solidFill>
            </a:endParaRPr>
          </a:p>
          <a:p>
            <a:pPr marL="114300" indent="0" algn="just">
              <a:buNone/>
            </a:pPr>
            <a:r>
              <a:rPr lang="lt-LT" sz="2000" b="1" u="sng" dirty="0">
                <a:solidFill>
                  <a:srgbClr val="0070C0"/>
                </a:solidFill>
              </a:rPr>
              <a:t>This was a decisive evidence for Tahery‘s conviction. </a:t>
            </a:r>
          </a:p>
          <a:p>
            <a:pPr marL="114300" indent="0" algn="just">
              <a:buNone/>
            </a:pPr>
            <a:r>
              <a:rPr lang="lt-LT" sz="2000" b="1" dirty="0">
                <a:solidFill>
                  <a:srgbClr val="FF0000"/>
                </a:solidFill>
              </a:rPr>
              <a:t>Legal problem – the same as in </a:t>
            </a:r>
            <a:r>
              <a:rPr lang="lt-LT" sz="2000" b="1" i="1" dirty="0">
                <a:solidFill>
                  <a:srgbClr val="FF0000"/>
                </a:solidFill>
              </a:rPr>
              <a:t>Al-Khawaja</a:t>
            </a:r>
            <a:r>
              <a:rPr lang="lt-LT" sz="2000" b="1" dirty="0">
                <a:solidFill>
                  <a:srgbClr val="FF0000"/>
                </a:solidFill>
              </a:rPr>
              <a:t> case – admission of T. statements  </a:t>
            </a:r>
            <a:r>
              <a:rPr lang="en-US" sz="2000" b="1" dirty="0">
                <a:solidFill>
                  <a:srgbClr val="FF0000"/>
                </a:solidFill>
              </a:rPr>
              <a:t>g</a:t>
            </a:r>
            <a:r>
              <a:rPr lang="lt-LT" sz="2000" b="1" dirty="0">
                <a:solidFill>
                  <a:srgbClr val="FF0000"/>
                </a:solidFill>
              </a:rPr>
              <a:t>iven to </a:t>
            </a:r>
            <a:r>
              <a:rPr lang="en-US" sz="2000" b="1" dirty="0">
                <a:solidFill>
                  <a:srgbClr val="FF0000"/>
                </a:solidFill>
              </a:rPr>
              <a:t>the prosecution</a:t>
            </a:r>
            <a:r>
              <a:rPr lang="lt-LT" sz="2000" b="1" dirty="0">
                <a:solidFill>
                  <a:srgbClr val="FF0000"/>
                </a:solidFill>
              </a:rPr>
              <a:t>.</a:t>
            </a:r>
            <a:endParaRPr lang="lt-LT" sz="2000" b="1" dirty="0"/>
          </a:p>
          <a:p>
            <a:pPr marL="114300" indent="0" algn="just">
              <a:buNone/>
            </a:pPr>
            <a:r>
              <a:rPr lang="lt-LT" sz="2000" b="1" dirty="0"/>
              <a:t>Witness T. was NOT questioned at trial/No cross-examination at trial. </a:t>
            </a:r>
          </a:p>
          <a:p>
            <a:pPr marL="114300" indent="0" algn="just">
              <a:buNone/>
            </a:pPr>
            <a:r>
              <a:rPr lang="lt-LT" sz="2000" b="1" dirty="0"/>
              <a:t>The judge had supported t</a:t>
            </a:r>
            <a:r>
              <a:rPr lang="en-US" sz="2000" b="1" dirty="0"/>
              <a:t>he prosecution</a:t>
            </a:r>
            <a:r>
              <a:rPr lang="lt-LT" sz="2000" b="1" dirty="0"/>
              <a:t>‘s</a:t>
            </a:r>
            <a:r>
              <a:rPr lang="en-US" sz="2000" b="1" dirty="0"/>
              <a:t> </a:t>
            </a:r>
            <a:r>
              <a:rPr lang="en-US" sz="2000" b="1" dirty="0" err="1"/>
              <a:t>applicati</a:t>
            </a:r>
            <a:r>
              <a:rPr lang="lt-LT" sz="2000" b="1" dirty="0"/>
              <a:t>on </a:t>
            </a:r>
            <a:r>
              <a:rPr lang="en-US" sz="2000" b="1" dirty="0"/>
              <a:t>to read T.’s statement </a:t>
            </a:r>
            <a:r>
              <a:rPr lang="lt-LT" sz="2000" b="1" dirty="0"/>
              <a:t>at the trial as </a:t>
            </a:r>
            <a:r>
              <a:rPr lang="en-US" sz="2000" b="1" dirty="0"/>
              <a:t>T. was too fearful to attend trial before the jury</a:t>
            </a:r>
            <a:r>
              <a:rPr lang="lt-LT" sz="2000" b="1" dirty="0"/>
              <a:t> [...].</a:t>
            </a:r>
          </a:p>
          <a:p>
            <a:pPr marL="114300" indent="0" algn="just">
              <a:buNone/>
            </a:pPr>
            <a:endParaRPr lang="lt-LT" sz="2000" b="1" dirty="0"/>
          </a:p>
        </p:txBody>
      </p:sp>
    </p:spTree>
    <p:extLst>
      <p:ext uri="{BB962C8B-B14F-4D97-AF65-F5344CB8AC3E}">
        <p14:creationId xmlns:p14="http://schemas.microsoft.com/office/powerpoint/2010/main" val="784714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dirty="0"/>
              <a:t>Position of a National Judge:</a:t>
            </a:r>
            <a:endParaRPr lang="en-US" sz="3200" b="1" dirty="0"/>
          </a:p>
        </p:txBody>
      </p:sp>
      <p:sp>
        <p:nvSpPr>
          <p:cNvPr id="3" name="Content Placeholder 2"/>
          <p:cNvSpPr>
            <a:spLocks noGrp="1"/>
          </p:cNvSpPr>
          <p:nvPr>
            <p:ph idx="1"/>
          </p:nvPr>
        </p:nvSpPr>
        <p:spPr/>
        <p:txBody>
          <a:bodyPr>
            <a:normAutofit fontScale="92500"/>
          </a:bodyPr>
          <a:lstStyle/>
          <a:p>
            <a:pPr algn="just"/>
            <a:r>
              <a:rPr lang="en-US" sz="2400" b="1" dirty="0"/>
              <a:t>34. In ruling that leave should be given for the statement to be read to the jury, the trial judge stated:</a:t>
            </a:r>
          </a:p>
          <a:p>
            <a:pPr algn="just"/>
            <a:r>
              <a:rPr lang="en-US" sz="2400" b="1" dirty="0"/>
              <a:t>“I am satisfied in those circumstances upon the criminal standard of proof that this witness is genuinely in fear; </a:t>
            </a:r>
            <a:r>
              <a:rPr lang="lt-LT" sz="2400" b="1" dirty="0"/>
              <a:t>[...]</a:t>
            </a:r>
          </a:p>
          <a:p>
            <a:pPr algn="just"/>
            <a:r>
              <a:rPr lang="lt-LT" sz="2400" b="1" dirty="0"/>
              <a:t>[...] </a:t>
            </a:r>
            <a:r>
              <a:rPr lang="en-US" sz="2400" b="1" dirty="0"/>
              <a:t>any risk </a:t>
            </a:r>
            <a:r>
              <a:rPr lang="lt-LT" sz="2400" b="1" dirty="0"/>
              <a:t>[that] </a:t>
            </a:r>
            <a:r>
              <a:rPr lang="en-US" sz="2400" b="1" dirty="0"/>
              <a:t>its admission or exclusion will result in unfairness to any party to the proceedings.</a:t>
            </a:r>
            <a:endParaRPr lang="lt-LT" sz="2400" b="1" dirty="0"/>
          </a:p>
          <a:p>
            <a:pPr algn="just"/>
            <a:r>
              <a:rPr lang="en-US" sz="2400" b="1" dirty="0">
                <a:solidFill>
                  <a:srgbClr val="0070C0"/>
                </a:solidFill>
              </a:rPr>
              <a:t>I am satisfied that there would be an unfairness caused by its exclusion; but I am equally satisfied that no unfairness would be caused by its admission</a:t>
            </a:r>
            <a:r>
              <a:rPr lang="en-US" sz="2400" b="1" dirty="0"/>
              <a:t>. </a:t>
            </a:r>
            <a:endParaRPr lang="lt-LT" sz="2400" b="1" dirty="0"/>
          </a:p>
          <a:p>
            <a:pPr algn="just"/>
            <a:r>
              <a:rPr lang="en-US" sz="2400" b="1" dirty="0"/>
              <a:t>Challenge of a statement does not always come from cross-examination</a:t>
            </a:r>
            <a:r>
              <a:rPr lang="lt-LT" sz="2400" b="1" dirty="0"/>
              <a:t>;</a:t>
            </a:r>
          </a:p>
          <a:p>
            <a:pPr algn="just"/>
            <a:r>
              <a:rPr lang="en-US" sz="2400" b="1" dirty="0"/>
              <a:t>Challenge of a statement can be caused by evidence given in rebuttal.</a:t>
            </a:r>
          </a:p>
          <a:p>
            <a:endParaRPr lang="en-US" dirty="0"/>
          </a:p>
        </p:txBody>
      </p:sp>
    </p:spTree>
    <p:extLst>
      <p:ext uri="{BB962C8B-B14F-4D97-AF65-F5344CB8AC3E}">
        <p14:creationId xmlns:p14="http://schemas.microsoft.com/office/powerpoint/2010/main" val="1653669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dirty="0"/>
              <a:t>Tahery case/ECtHR:</a:t>
            </a:r>
            <a:endParaRPr lang="en-US" sz="3200" b="1" dirty="0"/>
          </a:p>
        </p:txBody>
      </p:sp>
      <p:sp>
        <p:nvSpPr>
          <p:cNvPr id="3" name="Content Placeholder 2"/>
          <p:cNvSpPr>
            <a:spLocks noGrp="1"/>
          </p:cNvSpPr>
          <p:nvPr>
            <p:ph idx="1"/>
          </p:nvPr>
        </p:nvSpPr>
        <p:spPr/>
        <p:txBody>
          <a:bodyPr>
            <a:normAutofit/>
          </a:bodyPr>
          <a:lstStyle/>
          <a:p>
            <a:pPr algn="just"/>
            <a:r>
              <a:rPr lang="en-US" sz="2000" b="1" dirty="0">
                <a:latin typeface="Times New Roman" panose="02020603050405020304" pitchFamily="18" charset="0"/>
                <a:cs typeface="Times New Roman" panose="02020603050405020304" pitchFamily="18" charset="0"/>
              </a:rPr>
              <a:t>165.  </a:t>
            </a:r>
            <a:r>
              <a:rPr lang="lt-LT" sz="2000" b="1" dirty="0">
                <a:latin typeface="Times New Roman" panose="02020603050405020304" pitchFamily="18" charset="0"/>
                <a:cs typeface="Times New Roman" panose="02020603050405020304" pitchFamily="18" charset="0"/>
              </a:rPr>
              <a:t>[...] </a:t>
            </a:r>
            <a:r>
              <a:rPr lang="en-US" sz="2000" b="1" dirty="0">
                <a:solidFill>
                  <a:srgbClr val="0070C0"/>
                </a:solidFill>
                <a:latin typeface="Times New Roman" panose="02020603050405020304" pitchFamily="18" charset="0"/>
                <a:cs typeface="Times New Roman" panose="02020603050405020304" pitchFamily="18" charset="0"/>
              </a:rPr>
              <a:t>the decisive nature of T.’s statement </a:t>
            </a:r>
            <a:r>
              <a:rPr lang="en-US" sz="2000" b="1" dirty="0">
                <a:latin typeface="Times New Roman" panose="02020603050405020304" pitchFamily="18" charset="0"/>
                <a:cs typeface="Times New Roman" panose="02020603050405020304" pitchFamily="18" charset="0"/>
              </a:rPr>
              <a:t>in the absence of any strong corroborative evidence</a:t>
            </a:r>
            <a:r>
              <a:rPr lang="lt-LT" sz="2000" b="1" dirty="0">
                <a:solidFill>
                  <a:srgbClr val="0070C0"/>
                </a:solidFill>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a:t>
            </a:r>
            <a:r>
              <a:rPr lang="en-US" sz="2000" b="1" dirty="0"/>
              <a:t>the only witness who had claimed to see the stabbing</a:t>
            </a:r>
            <a:r>
              <a:rPr lang="lt-LT" sz="2000" b="1" dirty="0"/>
              <a:t>);</a:t>
            </a:r>
          </a:p>
          <a:p>
            <a:pPr algn="just"/>
            <a:r>
              <a:rPr lang="lt-LT" sz="2000" b="1" dirty="0">
                <a:latin typeface="Times New Roman" panose="02020603050405020304" pitchFamily="18" charset="0"/>
                <a:cs typeface="Times New Roman" panose="02020603050405020304" pitchFamily="18" charset="0"/>
              </a:rPr>
              <a:t>[therefore] t</a:t>
            </a:r>
            <a:r>
              <a:rPr lang="en-US" sz="2000" b="1" dirty="0">
                <a:latin typeface="Times New Roman" panose="02020603050405020304" pitchFamily="18" charset="0"/>
                <a:cs typeface="Times New Roman" panose="02020603050405020304" pitchFamily="18" charset="0"/>
              </a:rPr>
              <a:t>he jury was unable to conduct a </a:t>
            </a:r>
            <a:r>
              <a:rPr lang="en-US" sz="2000" b="1" i="1" dirty="0">
                <a:latin typeface="Times New Roman" panose="02020603050405020304" pitchFamily="18" charset="0"/>
                <a:cs typeface="Times New Roman" panose="02020603050405020304" pitchFamily="18" charset="0"/>
              </a:rPr>
              <a:t>fair</a:t>
            </a:r>
            <a:r>
              <a:rPr lang="en-US" sz="2000" b="1" dirty="0">
                <a:latin typeface="Times New Roman" panose="02020603050405020304" pitchFamily="18" charset="0"/>
                <a:cs typeface="Times New Roman" panose="02020603050405020304" pitchFamily="18" charset="0"/>
              </a:rPr>
              <a:t> and proper assessment of the reliability of T.’s evidence</a:t>
            </a:r>
            <a:r>
              <a:rPr lang="lt-LT" sz="2000" b="1" dirty="0">
                <a:latin typeface="Times New Roman" panose="02020603050405020304" pitchFamily="18" charset="0"/>
                <a:cs typeface="Times New Roman" panose="02020603050405020304" pitchFamily="18" charset="0"/>
              </a:rPr>
              <a:t> (???).</a:t>
            </a:r>
          </a:p>
          <a:p>
            <a:pPr algn="just"/>
            <a:r>
              <a:rPr lang="lt-LT" sz="2400" b="1" dirty="0"/>
              <a:t>S</a:t>
            </a:r>
            <a:r>
              <a:rPr lang="en-US" sz="2400" b="1" dirty="0" err="1"/>
              <a:t>uch</a:t>
            </a:r>
            <a:r>
              <a:rPr lang="en-US" sz="2400" b="1" dirty="0"/>
              <a:t> untested evidence weighs heavily in the balance and </a:t>
            </a:r>
            <a:r>
              <a:rPr lang="en-US" sz="2400" b="1" dirty="0">
                <a:solidFill>
                  <a:srgbClr val="0070C0"/>
                </a:solidFill>
              </a:rPr>
              <a:t>requires sufficient counterbalancing factors to </a:t>
            </a:r>
            <a:r>
              <a:rPr lang="lt-LT" sz="2400" b="1" dirty="0">
                <a:solidFill>
                  <a:srgbClr val="0070C0"/>
                </a:solidFill>
              </a:rPr>
              <a:t>be granted </a:t>
            </a:r>
            <a:r>
              <a:rPr lang="en-US" sz="2400" b="1" dirty="0">
                <a:solidFill>
                  <a:srgbClr val="0070C0"/>
                </a:solidFill>
              </a:rPr>
              <a:t>to the </a:t>
            </a:r>
            <a:r>
              <a:rPr lang="en-US" sz="2400" b="1" dirty="0" err="1">
                <a:solidFill>
                  <a:srgbClr val="0070C0"/>
                </a:solidFill>
              </a:rPr>
              <a:t>defence</a:t>
            </a:r>
            <a:r>
              <a:rPr lang="lt-LT" sz="2400" b="1" dirty="0">
                <a:solidFill>
                  <a:srgbClr val="0070C0"/>
                </a:solidFill>
              </a:rPr>
              <a:t>.</a:t>
            </a:r>
            <a:endParaRPr lang="en-US" sz="2400" b="1" dirty="0">
              <a:solidFill>
                <a:srgbClr val="0070C0"/>
              </a:solidFill>
            </a:endParaRPr>
          </a:p>
          <a:p>
            <a:pPr algn="just"/>
            <a:r>
              <a:rPr lang="lt-LT" sz="2000" b="1" dirty="0">
                <a:latin typeface="Times New Roman" panose="02020603050405020304" pitchFamily="18" charset="0"/>
                <a:cs typeface="Times New Roman" panose="02020603050405020304" pitchFamily="18" charset="0"/>
              </a:rPr>
              <a:t>Therefore, e</a:t>
            </a:r>
            <a:r>
              <a:rPr lang="en-US" sz="2000" b="1" dirty="0" err="1">
                <a:latin typeface="Times New Roman" panose="02020603050405020304" pitchFamily="18" charset="0"/>
                <a:cs typeface="Times New Roman" panose="02020603050405020304" pitchFamily="18" charset="0"/>
              </a:rPr>
              <a:t>xamining</a:t>
            </a:r>
            <a:r>
              <a:rPr lang="en-US" sz="2000" b="1" dirty="0">
                <a:latin typeface="Times New Roman" panose="02020603050405020304" pitchFamily="18" charset="0"/>
                <a:cs typeface="Times New Roman" panose="02020603050405020304" pitchFamily="18" charset="0"/>
              </a:rPr>
              <a:t> </a:t>
            </a:r>
            <a:r>
              <a:rPr lang="en-US" sz="2000" b="1" dirty="0">
                <a:solidFill>
                  <a:srgbClr val="0070C0"/>
                </a:solidFill>
                <a:latin typeface="Times New Roman" panose="02020603050405020304" pitchFamily="18" charset="0"/>
                <a:cs typeface="Times New Roman" panose="02020603050405020304" pitchFamily="18" charset="0"/>
              </a:rPr>
              <a:t>the fairness of the proceedings as a whole</a:t>
            </a:r>
            <a:r>
              <a:rPr lang="en-US" sz="2000" b="1" dirty="0">
                <a:latin typeface="Times New Roman" panose="02020603050405020304" pitchFamily="18" charset="0"/>
                <a:cs typeface="Times New Roman" panose="02020603050405020304" pitchFamily="18" charset="0"/>
              </a:rPr>
              <a:t>, the</a:t>
            </a:r>
            <a:r>
              <a:rPr lang="lt-LT" sz="2000" b="1" dirty="0">
                <a:latin typeface="Times New Roman" panose="02020603050405020304" pitchFamily="18" charset="0"/>
                <a:cs typeface="Times New Roman" panose="02020603050405020304" pitchFamily="18" charset="0"/>
              </a:rPr>
              <a:t> ECtHR</a:t>
            </a:r>
            <a:r>
              <a:rPr lang="en-US" sz="2000" b="1" dirty="0">
                <a:latin typeface="Times New Roman" panose="02020603050405020304" pitchFamily="18" charset="0"/>
                <a:cs typeface="Times New Roman" panose="02020603050405020304" pitchFamily="18" charset="0"/>
              </a:rPr>
              <a:t> concludes that </a:t>
            </a:r>
            <a:r>
              <a:rPr lang="en-US" sz="2000" b="1" u="sng" dirty="0">
                <a:solidFill>
                  <a:srgbClr val="FF0000"/>
                </a:solidFill>
                <a:latin typeface="Times New Roman" panose="02020603050405020304" pitchFamily="18" charset="0"/>
                <a:cs typeface="Times New Roman" panose="02020603050405020304" pitchFamily="18" charset="0"/>
              </a:rPr>
              <a:t>there were not sufficient counterbalancing factors to compensate for the difficulties to the defence which resulted from the admission of T.’s statement. </a:t>
            </a:r>
            <a:endParaRPr lang="lt-LT" sz="2000" b="1" u="sng" dirty="0">
              <a:solidFill>
                <a:srgbClr val="FF0000"/>
              </a:solidFill>
              <a:latin typeface="Times New Roman" panose="02020603050405020304" pitchFamily="18" charset="0"/>
              <a:cs typeface="Times New Roman" panose="02020603050405020304" pitchFamily="18" charset="0"/>
            </a:endParaRPr>
          </a:p>
          <a:p>
            <a:pPr algn="just"/>
            <a:r>
              <a:rPr lang="lt-LT" sz="2000" b="1" dirty="0">
                <a:latin typeface="Times New Roman" panose="02020603050405020304" pitchFamily="18" charset="0"/>
                <a:cs typeface="Times New Roman" panose="02020603050405020304" pitchFamily="18" charset="0"/>
              </a:rPr>
              <a:t>A</a:t>
            </a:r>
            <a:r>
              <a:rPr lang="en-US" sz="2000" b="1" dirty="0">
                <a:latin typeface="Times New Roman" panose="02020603050405020304" pitchFamily="18" charset="0"/>
                <a:cs typeface="Times New Roman" panose="02020603050405020304" pitchFamily="18" charset="0"/>
              </a:rPr>
              <a:t> violation of Art</a:t>
            </a:r>
            <a:r>
              <a:rPr lang="lt-LT" sz="20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 6 § 1 of read in conjunction with Art</a:t>
            </a:r>
            <a:r>
              <a:rPr lang="lt-LT" sz="20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 6 § 3 (d).</a:t>
            </a:r>
          </a:p>
        </p:txBody>
      </p:sp>
    </p:spTree>
    <p:extLst>
      <p:ext uri="{BB962C8B-B14F-4D97-AF65-F5344CB8AC3E}">
        <p14:creationId xmlns:p14="http://schemas.microsoft.com/office/powerpoint/2010/main" val="687022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200" b="1" dirty="0">
                <a:solidFill>
                  <a:schemeClr val="tx1"/>
                </a:solidFill>
              </a:rPr>
              <a:t>Conclusions as regards the admission of evidence:</a:t>
            </a:r>
            <a:endParaRPr lang="en-US" sz="3200" dirty="0">
              <a:solidFill>
                <a:schemeClr val="tx1"/>
              </a:solidFill>
            </a:endParaRPr>
          </a:p>
        </p:txBody>
      </p:sp>
      <p:sp>
        <p:nvSpPr>
          <p:cNvPr id="3" name="Content Placeholder 2"/>
          <p:cNvSpPr>
            <a:spLocks noGrp="1"/>
          </p:cNvSpPr>
          <p:nvPr>
            <p:ph idx="1"/>
          </p:nvPr>
        </p:nvSpPr>
        <p:spPr/>
        <p:txBody>
          <a:bodyPr>
            <a:normAutofit/>
          </a:bodyPr>
          <a:lstStyle/>
          <a:p>
            <a:pPr algn="just"/>
            <a:r>
              <a:rPr lang="en-US" sz="2400" b="1" dirty="0"/>
              <a:t>the admissibility of evidence as such, is primarily a matter for regulation under national law</a:t>
            </a:r>
            <a:r>
              <a:rPr lang="lt-LT" sz="2400" b="1" dirty="0"/>
              <a:t>; </a:t>
            </a:r>
          </a:p>
          <a:p>
            <a:pPr algn="just"/>
            <a:r>
              <a:rPr lang="lt-LT" sz="2400" b="1" i="1" dirty="0"/>
              <a:t>national judge </a:t>
            </a:r>
            <a:r>
              <a:rPr lang="en-US" sz="2400" b="1" i="1" dirty="0"/>
              <a:t>should </a:t>
            </a:r>
            <a:r>
              <a:rPr lang="lt-LT" sz="2400" b="1" dirty="0"/>
              <a:t>decide on the admissibility of [a particular] evidence; </a:t>
            </a:r>
          </a:p>
          <a:p>
            <a:pPr algn="just"/>
            <a:r>
              <a:rPr lang="lt-LT" sz="2400" b="1" dirty="0"/>
              <a:t>the </a:t>
            </a:r>
            <a:r>
              <a:rPr lang="lt-LT" sz="2400" b="1" i="1" dirty="0"/>
              <a:t>Role of the ECtHR</a:t>
            </a:r>
            <a:r>
              <a:rPr lang="lt-LT" sz="2400" b="1" dirty="0"/>
              <a:t> is to </a:t>
            </a:r>
            <a:r>
              <a:rPr lang="en-US" sz="2400" b="1" dirty="0"/>
              <a:t>determin</a:t>
            </a:r>
            <a:r>
              <a:rPr lang="lt-LT" sz="2400" b="1" dirty="0"/>
              <a:t>e</a:t>
            </a:r>
            <a:r>
              <a:rPr lang="en-US" sz="2400" b="1" dirty="0"/>
              <a:t> whether the proceedings as a whole </a:t>
            </a:r>
            <a:r>
              <a:rPr lang="lt-LT" sz="2400" b="1" dirty="0"/>
              <a:t>at domestic level </a:t>
            </a:r>
            <a:r>
              <a:rPr lang="en-US" sz="2400" b="1" dirty="0"/>
              <a:t>were </a:t>
            </a:r>
            <a:r>
              <a:rPr lang="en-US" sz="2400" b="1" i="1" dirty="0"/>
              <a:t>fair</a:t>
            </a:r>
            <a:r>
              <a:rPr lang="lt-LT" sz="2400" b="1" dirty="0"/>
              <a:t>;</a:t>
            </a:r>
            <a:r>
              <a:rPr lang="en-US" sz="2400" b="1" dirty="0"/>
              <a:t> </a:t>
            </a:r>
            <a:endParaRPr lang="lt-LT" sz="2400" b="1" dirty="0"/>
          </a:p>
          <a:p>
            <a:pPr algn="just"/>
            <a:r>
              <a:rPr lang="en-US" sz="2400" b="1" dirty="0"/>
              <a:t>the </a:t>
            </a:r>
            <a:r>
              <a:rPr lang="lt-LT" sz="2400" b="1" dirty="0"/>
              <a:t>defendant should have an </a:t>
            </a:r>
            <a:r>
              <a:rPr lang="en-US" sz="2400" b="1" dirty="0"/>
              <a:t>opportunity of challenging the authenticity of the evidence </a:t>
            </a:r>
            <a:r>
              <a:rPr lang="lt-LT" sz="2400" b="1" dirty="0"/>
              <a:t>admitted </a:t>
            </a:r>
            <a:r>
              <a:rPr lang="en-US" sz="2400" b="1" dirty="0"/>
              <a:t>and of opposing its use;</a:t>
            </a:r>
          </a:p>
          <a:p>
            <a:pPr algn="just"/>
            <a:r>
              <a:rPr lang="en-US" sz="2400" b="1" i="1" dirty="0"/>
              <a:t>sufficient counterbalancing factors </a:t>
            </a:r>
            <a:r>
              <a:rPr lang="lt-LT" sz="2400" b="1" dirty="0"/>
              <a:t>are required </a:t>
            </a:r>
            <a:r>
              <a:rPr lang="en-US" sz="2400" b="1" dirty="0"/>
              <a:t>to compensate difficulties caused to the </a:t>
            </a:r>
            <a:r>
              <a:rPr lang="en-US" sz="2400" b="1" dirty="0" err="1"/>
              <a:t>defence</a:t>
            </a:r>
            <a:r>
              <a:rPr lang="en-US" sz="2400" b="1" dirty="0"/>
              <a:t> by admission</a:t>
            </a:r>
            <a:r>
              <a:rPr lang="lt-LT" sz="2400" b="1" dirty="0"/>
              <a:t> of an untested evidence</a:t>
            </a:r>
            <a:r>
              <a:rPr lang="en-US" sz="2400" b="1" dirty="0"/>
              <a:t>. </a:t>
            </a:r>
            <a:endParaRPr lang="en-US" sz="2400" dirty="0"/>
          </a:p>
          <a:p>
            <a:pPr algn="just"/>
            <a:endParaRPr lang="lt-LT" sz="2000" b="1" dirty="0"/>
          </a:p>
          <a:p>
            <a:pPr algn="just"/>
            <a:endParaRPr lang="lt-LT" sz="2000" b="1" dirty="0"/>
          </a:p>
          <a:p>
            <a:pPr algn="just"/>
            <a:endParaRPr lang="lt-LT" sz="2000" b="1" dirty="0"/>
          </a:p>
          <a:p>
            <a:endParaRPr lang="en-US" dirty="0"/>
          </a:p>
        </p:txBody>
      </p:sp>
    </p:spTree>
    <p:extLst>
      <p:ext uri="{BB962C8B-B14F-4D97-AF65-F5344CB8AC3E}">
        <p14:creationId xmlns:p14="http://schemas.microsoft.com/office/powerpoint/2010/main" val="333488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V</a:t>
            </a:r>
            <a:r>
              <a:rPr lang="lt-LT" sz="2800" b="1" dirty="0"/>
              <a:t>iolations </a:t>
            </a:r>
            <a:r>
              <a:rPr lang="en-US" sz="2800" b="1" dirty="0"/>
              <a:t>of Art. 3 and 8 </a:t>
            </a:r>
            <a:r>
              <a:rPr lang="lt-LT" sz="2800" b="1" dirty="0"/>
              <a:t>of the ECHR and the right to a </a:t>
            </a:r>
            <a:r>
              <a:rPr lang="lt-LT" sz="2800" b="1" i="1" dirty="0"/>
              <a:t>fair </a:t>
            </a:r>
            <a:r>
              <a:rPr lang="lt-LT" sz="2800" b="1" dirty="0"/>
              <a:t>trial</a:t>
            </a:r>
            <a:r>
              <a:rPr lang="en-US" sz="2800" b="1" dirty="0"/>
              <a:t> – different position</a:t>
            </a:r>
            <a:r>
              <a:rPr lang="lt-LT" sz="2800" b="1" dirty="0"/>
              <a:t>:</a:t>
            </a:r>
            <a:endParaRPr lang="en-US" sz="2800" dirty="0"/>
          </a:p>
        </p:txBody>
      </p:sp>
      <p:sp>
        <p:nvSpPr>
          <p:cNvPr id="3" name="Content Placeholder 2"/>
          <p:cNvSpPr>
            <a:spLocks noGrp="1"/>
          </p:cNvSpPr>
          <p:nvPr>
            <p:ph idx="1"/>
          </p:nvPr>
        </p:nvSpPr>
        <p:spPr/>
        <p:txBody>
          <a:bodyPr>
            <a:normAutofit/>
          </a:bodyPr>
          <a:lstStyle/>
          <a:p>
            <a:pPr lvl="0" algn="just"/>
            <a:r>
              <a:rPr lang="en-US" sz="2400" b="1" dirty="0"/>
              <a:t>Admission in evidence of information obtained in breach of Art. 8 (Respect for private and family life) – </a:t>
            </a:r>
            <a:r>
              <a:rPr lang="lt-LT" sz="2400" b="1" i="1" dirty="0"/>
              <a:t>in principle</a:t>
            </a:r>
            <a:r>
              <a:rPr lang="lt-LT" sz="2400" b="1" dirty="0"/>
              <a:t>, </a:t>
            </a:r>
            <a:r>
              <a:rPr lang="en-US" sz="2400" b="1" dirty="0"/>
              <a:t>no</a:t>
            </a:r>
            <a:r>
              <a:rPr lang="lt-LT" sz="2400" b="1" dirty="0"/>
              <a:t>t</a:t>
            </a:r>
            <a:r>
              <a:rPr lang="en-US" sz="2400" b="1" dirty="0"/>
              <a:t> </a:t>
            </a:r>
            <a:r>
              <a:rPr lang="lt-LT" sz="2400" b="1" dirty="0"/>
              <a:t>in </a:t>
            </a:r>
            <a:r>
              <a:rPr lang="en-US" sz="2400" b="1" dirty="0"/>
              <a:t>conflict with Art. 6</a:t>
            </a:r>
            <a:r>
              <a:rPr lang="lt-LT" sz="2400" b="1" dirty="0"/>
              <a:t>.</a:t>
            </a:r>
            <a:endParaRPr lang="en-US" sz="2400" b="1" dirty="0"/>
          </a:p>
          <a:p>
            <a:pPr algn="just"/>
            <a:r>
              <a:rPr lang="lt-LT" sz="2400" b="1" dirty="0"/>
              <a:t>t</a:t>
            </a:r>
            <a:r>
              <a:rPr lang="en-US" sz="2400" b="1" dirty="0"/>
              <a:t>he use of evidence obtained in violation of Art. 3 </a:t>
            </a:r>
            <a:r>
              <a:rPr lang="en-US" sz="2000" b="1" dirty="0"/>
              <a:t>(prohibition of torture and inhuman or </a:t>
            </a:r>
            <a:r>
              <a:rPr lang="en-US" sz="2000" b="1" dirty="0" err="1"/>
              <a:t>degrating</a:t>
            </a:r>
            <a:r>
              <a:rPr lang="en-US" sz="2000" b="1" dirty="0"/>
              <a:t> treatment) </a:t>
            </a:r>
            <a:r>
              <a:rPr lang="en-US" sz="2400" b="1" dirty="0"/>
              <a:t>raises </a:t>
            </a:r>
            <a:r>
              <a:rPr lang="lt-LT" sz="2400" b="1" dirty="0"/>
              <a:t> </a:t>
            </a:r>
            <a:r>
              <a:rPr lang="en-US" sz="2400" b="1" dirty="0"/>
              <a:t>serious issues as to the fairness of such proceedings, </a:t>
            </a:r>
            <a:r>
              <a:rPr lang="en-US" sz="2400" b="1" i="1" dirty="0"/>
              <a:t>even if the admission of such evidence was not decisive in securing the conviction</a:t>
            </a:r>
            <a:r>
              <a:rPr lang="lt-LT" sz="2400" b="1" i="1" dirty="0"/>
              <a:t>;</a:t>
            </a:r>
            <a:r>
              <a:rPr lang="en-US" sz="2400" b="1" dirty="0"/>
              <a:t> </a:t>
            </a:r>
            <a:endParaRPr lang="lt-LT" sz="2400" b="1" dirty="0"/>
          </a:p>
          <a:p>
            <a:pPr algn="just"/>
            <a:r>
              <a:rPr lang="en-US" sz="2400" b="1" u="sng" dirty="0">
                <a:solidFill>
                  <a:srgbClr val="FF0000"/>
                </a:solidFill>
              </a:rPr>
              <a:t>the use of evidence obtained as a result of </a:t>
            </a:r>
            <a:r>
              <a:rPr lang="en-US" sz="2400" b="1" i="1" u="sng" dirty="0">
                <a:solidFill>
                  <a:srgbClr val="FF0000"/>
                </a:solidFill>
              </a:rPr>
              <a:t>torture </a:t>
            </a:r>
            <a:r>
              <a:rPr lang="en-US" sz="2400" b="1" u="sng" dirty="0">
                <a:solidFill>
                  <a:srgbClr val="FF0000"/>
                </a:solidFill>
              </a:rPr>
              <a:t>renders a trial automatically </a:t>
            </a:r>
            <a:r>
              <a:rPr lang="en-US" sz="2400" b="1" i="1" u="sng" dirty="0">
                <a:solidFill>
                  <a:srgbClr val="FF0000"/>
                </a:solidFill>
              </a:rPr>
              <a:t>unfair</a:t>
            </a:r>
          </a:p>
          <a:p>
            <a:pPr algn="just"/>
            <a:r>
              <a:rPr lang="lt-LT" sz="2000" b="1" i="1" dirty="0"/>
              <a:t>(Harutyunyan v. Armenia </a:t>
            </a:r>
            <a:r>
              <a:rPr lang="en-US" sz="2000" b="1" dirty="0"/>
              <a:t>(no. 36549/03, ECHR 2007-...)</a:t>
            </a:r>
            <a:r>
              <a:rPr lang="lt-LT" sz="2000" b="1" dirty="0"/>
              <a:t>.</a:t>
            </a:r>
            <a:r>
              <a:rPr lang="en-US" sz="2000" b="1" dirty="0"/>
              <a:t> </a:t>
            </a:r>
            <a:endParaRPr lang="lt-LT" sz="2000" b="1" dirty="0"/>
          </a:p>
          <a:p>
            <a:pPr lvl="0" algn="just"/>
            <a:endParaRPr lang="lt-LT" sz="2400" b="1" u="sng" dirty="0">
              <a:solidFill>
                <a:srgbClr val="002060"/>
              </a:solidFill>
            </a:endParaRPr>
          </a:p>
        </p:txBody>
      </p:sp>
    </p:spTree>
    <p:extLst>
      <p:ext uri="{BB962C8B-B14F-4D97-AF65-F5344CB8AC3E}">
        <p14:creationId xmlns:p14="http://schemas.microsoft.com/office/powerpoint/2010/main" val="908536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i="1" dirty="0" err="1"/>
              <a:t>Bykov</a:t>
            </a:r>
            <a:r>
              <a:rPr lang="en-US" sz="3600" b="1" i="1" dirty="0"/>
              <a:t> v. Russia </a:t>
            </a:r>
            <a:r>
              <a:rPr lang="en-US" sz="3600" b="1" dirty="0"/>
              <a:t>[GC]:</a:t>
            </a:r>
          </a:p>
        </p:txBody>
      </p:sp>
      <p:sp>
        <p:nvSpPr>
          <p:cNvPr id="3" name="Content Placeholder 2"/>
          <p:cNvSpPr>
            <a:spLocks noGrp="1"/>
          </p:cNvSpPr>
          <p:nvPr>
            <p:ph idx="1"/>
          </p:nvPr>
        </p:nvSpPr>
        <p:spPr/>
        <p:txBody>
          <a:bodyPr>
            <a:normAutofit/>
          </a:bodyPr>
          <a:lstStyle/>
          <a:p>
            <a:pPr algn="just"/>
            <a:r>
              <a:rPr lang="en-US" sz="2400" b="1" u="sng" dirty="0"/>
              <a:t>T</a:t>
            </a:r>
            <a:r>
              <a:rPr lang="lt-LT" sz="2400" b="1" u="sng" dirty="0"/>
              <a:t>he same position</a:t>
            </a:r>
            <a:r>
              <a:rPr lang="lt-LT" sz="2400" b="1" dirty="0"/>
              <a:t> - in </a:t>
            </a:r>
            <a:r>
              <a:rPr lang="en-US" sz="2400" b="1" dirty="0"/>
              <a:t>the </a:t>
            </a:r>
            <a:r>
              <a:rPr lang="lt-LT" sz="2400" b="1" dirty="0"/>
              <a:t>case </a:t>
            </a:r>
            <a:r>
              <a:rPr lang="en-US" sz="2400" b="1" i="1" dirty="0" err="1"/>
              <a:t>Bykov</a:t>
            </a:r>
            <a:r>
              <a:rPr lang="en-US" sz="2400" b="1" i="1" dirty="0"/>
              <a:t> v. Russia (</a:t>
            </a:r>
            <a:r>
              <a:rPr lang="en-US" sz="2400" b="1" dirty="0"/>
              <a:t>[GC], No. 4378/02</a:t>
            </a:r>
            <a:r>
              <a:rPr lang="lt-LT" sz="2400" b="1" dirty="0"/>
              <a:t>, 10</a:t>
            </a:r>
            <a:r>
              <a:rPr lang="en-US" sz="2400" b="1" dirty="0"/>
              <a:t>/03/</a:t>
            </a:r>
            <a:r>
              <a:rPr lang="lt-LT" sz="2400" b="1" dirty="0"/>
              <a:t>2009</a:t>
            </a:r>
            <a:r>
              <a:rPr lang="en-US" sz="2400" b="1" dirty="0"/>
              <a:t>).</a:t>
            </a:r>
            <a:r>
              <a:rPr lang="lt-LT" sz="2400" b="1" dirty="0"/>
              <a:t> </a:t>
            </a:r>
            <a:endParaRPr lang="en-US" sz="2400" b="1" dirty="0"/>
          </a:p>
          <a:p>
            <a:pPr algn="just"/>
            <a:r>
              <a:rPr lang="lt-LT" sz="2400" b="1" dirty="0"/>
              <a:t>(</a:t>
            </a:r>
            <a:r>
              <a:rPr lang="lt-LT" sz="2400" b="1" dirty="0">
                <a:solidFill>
                  <a:srgbClr val="FF0000"/>
                </a:solidFill>
              </a:rPr>
              <a:t>Art. 6: </a:t>
            </a:r>
            <a:r>
              <a:rPr lang="lt-LT" sz="2400" b="1" u="sng" dirty="0"/>
              <a:t>11 votes to 6 – </a:t>
            </a:r>
            <a:r>
              <a:rPr lang="lt-LT" sz="2400" b="1" u="sng" dirty="0">
                <a:solidFill>
                  <a:srgbClr val="FF0000"/>
                </a:solidFill>
              </a:rPr>
              <a:t>NO </a:t>
            </a:r>
            <a:r>
              <a:rPr lang="lt-LT" sz="2400" b="1" u="sng" dirty="0" err="1">
                <a:solidFill>
                  <a:srgbClr val="FF0000"/>
                </a:solidFill>
              </a:rPr>
              <a:t>viol</a:t>
            </a:r>
            <a:r>
              <a:rPr lang="lt-LT" sz="2400" b="1" dirty="0"/>
              <a:t>., see also the D</a:t>
            </a:r>
            <a:r>
              <a:rPr lang="en-US" sz="2400" b="1" dirty="0" err="1"/>
              <a:t>iss.O</a:t>
            </a:r>
            <a:r>
              <a:rPr lang="lt-LT" sz="2400" b="1" dirty="0"/>
              <a:t>p.). </a:t>
            </a:r>
          </a:p>
          <a:p>
            <a:pPr algn="just"/>
            <a:r>
              <a:rPr lang="en-US" sz="2400" b="1" dirty="0" err="1"/>
              <a:t>Bykov</a:t>
            </a:r>
            <a:r>
              <a:rPr lang="en-US" sz="2400" b="1" dirty="0"/>
              <a:t> complained </a:t>
            </a:r>
            <a:r>
              <a:rPr lang="lt-LT" sz="2400" b="1" dirty="0"/>
              <a:t>that </a:t>
            </a:r>
            <a:r>
              <a:rPr lang="en-US" sz="2400" b="1" dirty="0"/>
              <a:t>the </a:t>
            </a:r>
            <a:r>
              <a:rPr lang="en-US" sz="2400" b="1" dirty="0">
                <a:solidFill>
                  <a:srgbClr val="FF0000"/>
                </a:solidFill>
              </a:rPr>
              <a:t>covert operation of the police </a:t>
            </a:r>
            <a:r>
              <a:rPr lang="en-US" sz="2400" b="1" dirty="0"/>
              <a:t>involved an unlawful intrusion into his home and that the interception and recording of his conversation with </a:t>
            </a:r>
            <a:r>
              <a:rPr lang="en-US" sz="2400" b="1" dirty="0" err="1"/>
              <a:t>Mr</a:t>
            </a:r>
            <a:r>
              <a:rPr lang="en-US" sz="2400" b="1" dirty="0"/>
              <a:t> V., where he incriminated himself, amounted to interference with his private life and his correspondence. </a:t>
            </a:r>
          </a:p>
          <a:p>
            <a:pPr algn="just"/>
            <a:r>
              <a:rPr lang="lt-LT" sz="2400" b="1" u="sng" dirty="0"/>
              <a:t>T</a:t>
            </a:r>
            <a:r>
              <a:rPr lang="en-US" sz="2400" b="1" u="sng" dirty="0"/>
              <a:t>he recording of the conversation was admitted as evidence in his criminal trial for a murder crime</a:t>
            </a:r>
            <a:r>
              <a:rPr lang="en-US" sz="2400" b="1" dirty="0"/>
              <a:t>. </a:t>
            </a:r>
          </a:p>
          <a:p>
            <a:endParaRPr lang="en-US" dirty="0"/>
          </a:p>
        </p:txBody>
      </p:sp>
    </p:spTree>
    <p:extLst>
      <p:ext uri="{BB962C8B-B14F-4D97-AF65-F5344CB8AC3E}">
        <p14:creationId xmlns:p14="http://schemas.microsoft.com/office/powerpoint/2010/main" val="3315647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i="1" dirty="0" err="1"/>
              <a:t>Bykov</a:t>
            </a:r>
            <a:r>
              <a:rPr lang="en-US" sz="3600" b="1" i="1" dirty="0"/>
              <a:t> v. Russia</a:t>
            </a:r>
            <a:r>
              <a:rPr lang="en-US" sz="3600" dirty="0"/>
              <a:t>:</a:t>
            </a:r>
          </a:p>
        </p:txBody>
      </p:sp>
      <p:sp>
        <p:nvSpPr>
          <p:cNvPr id="3" name="Content Placeholder 2"/>
          <p:cNvSpPr>
            <a:spLocks noGrp="1"/>
          </p:cNvSpPr>
          <p:nvPr>
            <p:ph idx="1"/>
          </p:nvPr>
        </p:nvSpPr>
        <p:spPr/>
        <p:txBody>
          <a:bodyPr>
            <a:normAutofit fontScale="92500" lnSpcReduction="10000"/>
          </a:bodyPr>
          <a:lstStyle/>
          <a:p>
            <a:pPr algn="just"/>
            <a:r>
              <a:rPr lang="en-US" b="1" dirty="0"/>
              <a:t>97. […] V. was not cross-examined at the trial, the failure to do so was not imputable to the authorities, who took all necessary steps to establish his whereabouts, including by seeking the assistance of Interpol. </a:t>
            </a:r>
          </a:p>
          <a:p>
            <a:pPr algn="just"/>
            <a:r>
              <a:rPr lang="en-US" b="1" dirty="0">
                <a:solidFill>
                  <a:srgbClr val="0070C0"/>
                </a:solidFill>
              </a:rPr>
              <a:t>The applicant was given an opportunity to question V. when they were confronted during the questioning on 10 October 2000.</a:t>
            </a:r>
            <a:r>
              <a:rPr lang="en-US" b="1" dirty="0"/>
              <a:t> </a:t>
            </a:r>
          </a:p>
          <a:p>
            <a:pPr algn="just"/>
            <a:r>
              <a:rPr lang="en-US" b="1" dirty="0"/>
              <a:t>The applicant's counsel expressly agreed to having V.'s pre-trial testimonies read out in open court. </a:t>
            </a:r>
          </a:p>
          <a:p>
            <a:pPr algn="just"/>
            <a:r>
              <a:rPr lang="en-US" b="1" dirty="0"/>
              <a:t>Finally, </a:t>
            </a:r>
            <a:r>
              <a:rPr lang="en-US" b="1" dirty="0">
                <a:solidFill>
                  <a:srgbClr val="0070C0"/>
                </a:solidFill>
              </a:rPr>
              <a:t>V.'s incriminating statements were corroborated by circumstantial evidence</a:t>
            </a:r>
            <a:r>
              <a:rPr lang="en-US" b="1" dirty="0"/>
              <a:t>, in particular numerous witness testimonies confirming the existence of a conflict of interests between the applicant and S.</a:t>
            </a:r>
          </a:p>
          <a:p>
            <a:pPr algn="just"/>
            <a:r>
              <a:rPr lang="en-US" b="1" dirty="0"/>
              <a:t>98. In view of the above, the Court accepts that the evidence obtained from the covert operation </a:t>
            </a:r>
            <a:r>
              <a:rPr lang="en-US" b="1" u="sng" dirty="0">
                <a:solidFill>
                  <a:srgbClr val="FF0000"/>
                </a:solidFill>
              </a:rPr>
              <a:t>was not the sole basis for the applicant's conviction</a:t>
            </a:r>
            <a:r>
              <a:rPr lang="en-US" b="1" u="sng" dirty="0"/>
              <a:t>, but it was corroborated by other conclusive evidence. </a:t>
            </a:r>
          </a:p>
          <a:p>
            <a:pPr algn="just"/>
            <a:endParaRPr lang="en-US" b="1" dirty="0"/>
          </a:p>
          <a:p>
            <a:endParaRPr lang="en-US" dirty="0"/>
          </a:p>
        </p:txBody>
      </p:sp>
    </p:spTree>
    <p:extLst>
      <p:ext uri="{BB962C8B-B14F-4D97-AF65-F5344CB8AC3E}">
        <p14:creationId xmlns:p14="http://schemas.microsoft.com/office/powerpoint/2010/main" val="1475781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400" b="1" dirty="0"/>
              <a:t>Case </a:t>
            </a:r>
            <a:r>
              <a:rPr lang="en-US" sz="2400" b="1" i="1" dirty="0" err="1"/>
              <a:t>Gulijev</a:t>
            </a:r>
            <a:r>
              <a:rPr lang="en-US" sz="2400" b="1" i="1" dirty="0"/>
              <a:t> v. Lithuania</a:t>
            </a:r>
            <a:r>
              <a:rPr lang="en-US" sz="2400" b="1" dirty="0"/>
              <a:t>, No. 10425/03, 16 December 2008 (administrative decision-making process)</a:t>
            </a:r>
            <a:endParaRPr lang="en-US" sz="2400" dirty="0"/>
          </a:p>
        </p:txBody>
      </p:sp>
      <p:sp>
        <p:nvSpPr>
          <p:cNvPr id="3" name="Content Placeholder 2"/>
          <p:cNvSpPr>
            <a:spLocks noGrp="1"/>
          </p:cNvSpPr>
          <p:nvPr>
            <p:ph idx="1"/>
          </p:nvPr>
        </p:nvSpPr>
        <p:spPr/>
        <p:txBody>
          <a:bodyPr>
            <a:normAutofit fontScale="92500"/>
          </a:bodyPr>
          <a:lstStyle/>
          <a:p>
            <a:pPr lvl="0" algn="just"/>
            <a:r>
              <a:rPr lang="en-US" b="1" dirty="0"/>
              <a:t>The Migration Office had refused to issue to the applicant a new temporary residence permit which resulted in the expulsion order.</a:t>
            </a:r>
          </a:p>
          <a:p>
            <a:pPr algn="just"/>
            <a:r>
              <a:rPr lang="lt-LT" sz="2600" b="1" dirty="0"/>
              <a:t>C</a:t>
            </a:r>
            <a:r>
              <a:rPr lang="en-US" sz="2600" b="1" dirty="0" err="1"/>
              <a:t>omplain</a:t>
            </a:r>
            <a:r>
              <a:rPr lang="lt-LT" sz="2600" b="1" dirty="0"/>
              <a:t>ts</a:t>
            </a:r>
            <a:r>
              <a:rPr lang="en-US" sz="2600" b="1" dirty="0"/>
              <a:t> </a:t>
            </a:r>
            <a:r>
              <a:rPr lang="lt-LT" sz="2600" b="1" dirty="0"/>
              <a:t>of </a:t>
            </a:r>
            <a:r>
              <a:rPr lang="en-US" sz="2600" b="1" dirty="0"/>
              <a:t>the violation of Art. 8 of the Convention (procedural aspect)</a:t>
            </a:r>
            <a:r>
              <a:rPr lang="lt-LT" sz="2600" b="1" dirty="0"/>
              <a:t> - </a:t>
            </a:r>
            <a:r>
              <a:rPr lang="en-US" sz="2600" b="1" dirty="0">
                <a:solidFill>
                  <a:srgbClr val="FF0000"/>
                </a:solidFill>
              </a:rPr>
              <a:t>Document provided by the State Security Department and classified as “secret” had never been disclosed to the applicant during the administrative proceedings.  </a:t>
            </a:r>
            <a:endParaRPr lang="lt-LT" sz="2600" b="1" dirty="0">
              <a:solidFill>
                <a:srgbClr val="FF0000"/>
              </a:solidFill>
            </a:endParaRPr>
          </a:p>
          <a:p>
            <a:pPr lvl="0" algn="just"/>
            <a:r>
              <a:rPr lang="en-US" sz="2600" b="1" u="sng" dirty="0">
                <a:solidFill>
                  <a:srgbClr val="FF0000"/>
                </a:solidFill>
              </a:rPr>
              <a:t>The decision to expel him was solely based on the allegation that he posed a “threat to national security and public order”</a:t>
            </a:r>
            <a:r>
              <a:rPr lang="lt-LT" sz="2600" b="1" u="sng" dirty="0">
                <a:solidFill>
                  <a:srgbClr val="FF0000"/>
                </a:solidFill>
              </a:rPr>
              <a:t>.</a:t>
            </a:r>
          </a:p>
          <a:p>
            <a:pPr lvl="0" algn="just"/>
            <a:r>
              <a:rPr lang="en-US" b="1" dirty="0"/>
              <a:t>The applicant had lived in Lithuania from 1993 with SG, a Lithuanian citizen, whom he had married in 2001 and with whom he had two children</a:t>
            </a:r>
            <a:r>
              <a:rPr lang="lt-LT" b="1" dirty="0"/>
              <a:t> (</a:t>
            </a:r>
            <a:r>
              <a:rPr lang="en-US" b="1" dirty="0"/>
              <a:t>Lithuanian citizens</a:t>
            </a:r>
            <a:r>
              <a:rPr lang="lt-LT" b="1" dirty="0"/>
              <a:t>) [...]</a:t>
            </a:r>
            <a:endParaRPr lang="lt-LT" b="1" u="sng" dirty="0"/>
          </a:p>
          <a:p>
            <a:endParaRPr lang="en-US" dirty="0"/>
          </a:p>
        </p:txBody>
      </p:sp>
    </p:spTree>
    <p:extLst>
      <p:ext uri="{BB962C8B-B14F-4D97-AF65-F5344CB8AC3E}">
        <p14:creationId xmlns:p14="http://schemas.microsoft.com/office/powerpoint/2010/main" val="1433118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Case </a:t>
            </a:r>
            <a:r>
              <a:rPr lang="en-US" sz="3200" b="1" i="1" dirty="0" err="1"/>
              <a:t>Gulijev</a:t>
            </a:r>
            <a:r>
              <a:rPr lang="en-US" sz="3200" b="1" i="1" dirty="0"/>
              <a:t> v. Lithuania</a:t>
            </a:r>
            <a:endParaRPr lang="en-US" sz="3200" dirty="0"/>
          </a:p>
        </p:txBody>
      </p:sp>
      <p:sp>
        <p:nvSpPr>
          <p:cNvPr id="3" name="Content Placeholder 2"/>
          <p:cNvSpPr>
            <a:spLocks noGrp="1"/>
          </p:cNvSpPr>
          <p:nvPr>
            <p:ph idx="1"/>
          </p:nvPr>
        </p:nvSpPr>
        <p:spPr/>
        <p:txBody>
          <a:bodyPr>
            <a:normAutofit/>
          </a:bodyPr>
          <a:lstStyle/>
          <a:p>
            <a:pPr lvl="0" algn="just"/>
            <a:r>
              <a:rPr lang="lt-LT" sz="2400" b="1" dirty="0"/>
              <a:t>P</a:t>
            </a:r>
            <a:r>
              <a:rPr lang="en-US" sz="2400" b="1" dirty="0" err="1"/>
              <a:t>rocedural</a:t>
            </a:r>
            <a:r>
              <a:rPr lang="en-US" sz="2400" b="1" dirty="0"/>
              <a:t> violation of Art</a:t>
            </a:r>
            <a:r>
              <a:rPr lang="lt-LT" sz="2400" b="1" dirty="0"/>
              <a:t>. </a:t>
            </a:r>
            <a:r>
              <a:rPr lang="en-US" sz="2400" b="1" dirty="0"/>
              <a:t>8 (“family life” )</a:t>
            </a:r>
            <a:r>
              <a:rPr lang="lt-LT" sz="2400" b="1" dirty="0"/>
              <a:t>.</a:t>
            </a:r>
          </a:p>
          <a:p>
            <a:pPr lvl="0" algn="just"/>
            <a:r>
              <a:rPr lang="en-US" sz="2400" b="1" dirty="0"/>
              <a:t>Art. 6 of the </a:t>
            </a:r>
            <a:r>
              <a:rPr lang="lt-LT" sz="2400" b="1" dirty="0"/>
              <a:t>E</a:t>
            </a:r>
            <a:r>
              <a:rPr lang="en-US" sz="2400" b="1" dirty="0"/>
              <a:t>C</a:t>
            </a:r>
            <a:r>
              <a:rPr lang="lt-LT" sz="2400" b="1" dirty="0"/>
              <a:t>HR</a:t>
            </a:r>
            <a:r>
              <a:rPr lang="en-US" sz="2400" b="1" dirty="0"/>
              <a:t> not </a:t>
            </a:r>
            <a:r>
              <a:rPr lang="en-US" sz="2400" b="1" dirty="0" err="1"/>
              <a:t>applicabl</a:t>
            </a:r>
            <a:r>
              <a:rPr lang="lt-LT" sz="2400" b="1" dirty="0"/>
              <a:t>e.</a:t>
            </a:r>
            <a:endParaRPr lang="en-US" sz="1800" dirty="0"/>
          </a:p>
          <a:p>
            <a:pPr lvl="0" algn="just"/>
            <a:r>
              <a:rPr lang="lt-LT" sz="2400" b="1" dirty="0"/>
              <a:t>A</a:t>
            </a:r>
            <a:r>
              <a:rPr lang="en-US" sz="2400" b="1" dirty="0" err="1"/>
              <a:t>dministrative</a:t>
            </a:r>
            <a:r>
              <a:rPr lang="en-US" sz="2400" b="1" dirty="0"/>
              <a:t> courts of Lithuania relied upon </a:t>
            </a:r>
            <a:r>
              <a:rPr lang="lt-LT" sz="2400" b="1" dirty="0"/>
              <a:t>the </a:t>
            </a:r>
            <a:r>
              <a:rPr lang="en-US" sz="2400" b="1" dirty="0"/>
              <a:t>report </a:t>
            </a:r>
            <a:r>
              <a:rPr lang="lt-LT" sz="2400" b="1" dirty="0"/>
              <a:t>of </a:t>
            </a:r>
            <a:r>
              <a:rPr lang="en-US" sz="2400" b="1" dirty="0"/>
              <a:t>the State Security Department </a:t>
            </a:r>
            <a:r>
              <a:rPr lang="lt-LT" sz="2400" b="1" dirty="0"/>
              <a:t>which was </a:t>
            </a:r>
            <a:r>
              <a:rPr lang="en-US" sz="2400" b="1" dirty="0"/>
              <a:t>classified as “secret”</a:t>
            </a:r>
            <a:r>
              <a:rPr lang="lt-LT" sz="2400" b="1" dirty="0"/>
              <a:t>;</a:t>
            </a:r>
          </a:p>
          <a:p>
            <a:pPr lvl="0" algn="just"/>
            <a:r>
              <a:rPr lang="lt-LT" sz="2400" b="1" dirty="0">
                <a:solidFill>
                  <a:srgbClr val="FF0000"/>
                </a:solidFill>
              </a:rPr>
              <a:t>BUT</a:t>
            </a:r>
            <a:r>
              <a:rPr lang="lt-LT" sz="2400" b="1" dirty="0"/>
              <a:t> - </a:t>
            </a:r>
            <a:r>
              <a:rPr lang="en-US" sz="2400" b="1" dirty="0"/>
              <a:t>the content of </a:t>
            </a:r>
            <a:r>
              <a:rPr lang="en-US" sz="2400" b="1" dirty="0" err="1"/>
              <a:t>th</a:t>
            </a:r>
            <a:r>
              <a:rPr lang="lt-LT" sz="2400" b="1" dirty="0"/>
              <a:t>is</a:t>
            </a:r>
            <a:r>
              <a:rPr lang="en-US" sz="2400" b="1" dirty="0"/>
              <a:t> report was never disclosed to the applicant during the administrative proceedings, thus restricting his </a:t>
            </a:r>
            <a:r>
              <a:rPr lang="en-US" sz="2400" b="1" dirty="0" err="1"/>
              <a:t>defence</a:t>
            </a:r>
            <a:r>
              <a:rPr lang="en-US" sz="2400" b="1" dirty="0"/>
              <a:t> rights</a:t>
            </a:r>
            <a:r>
              <a:rPr lang="lt-LT" sz="2400" b="1" dirty="0"/>
              <a:t>.</a:t>
            </a:r>
          </a:p>
          <a:p>
            <a:pPr algn="just"/>
            <a:r>
              <a:rPr lang="lt-LT" sz="2400" b="1" dirty="0"/>
              <a:t>T</a:t>
            </a:r>
            <a:r>
              <a:rPr lang="en-US" sz="2400" b="1" dirty="0"/>
              <a:t>h</a:t>
            </a:r>
            <a:r>
              <a:rPr lang="lt-LT" sz="2400" b="1" dirty="0"/>
              <a:t>e </a:t>
            </a:r>
            <a:r>
              <a:rPr lang="en-US" sz="2400" b="1" dirty="0"/>
              <a:t>report was </a:t>
            </a:r>
            <a:r>
              <a:rPr lang="en-US" sz="2400" b="1" u="sng" dirty="0"/>
              <a:t>the sole basis</a:t>
            </a:r>
            <a:r>
              <a:rPr lang="en-US" sz="2400" b="1" dirty="0"/>
              <a:t> </a:t>
            </a:r>
            <a:r>
              <a:rPr lang="lt-LT" sz="2400" b="1" dirty="0"/>
              <a:t>for the </a:t>
            </a:r>
            <a:r>
              <a:rPr lang="en-US" sz="2400" b="1" dirty="0"/>
              <a:t>refusal of the residence permit and </a:t>
            </a:r>
            <a:r>
              <a:rPr lang="lt-LT" sz="2400" b="1" dirty="0"/>
              <a:t>the applicant‘s </a:t>
            </a:r>
            <a:r>
              <a:rPr lang="en-US" sz="2400" b="1" dirty="0"/>
              <a:t>deportation </a:t>
            </a:r>
            <a:r>
              <a:rPr lang="lt-LT" sz="2400" b="1" dirty="0"/>
              <a:t>order. </a:t>
            </a:r>
            <a:endParaRPr lang="en-US" sz="2400" dirty="0"/>
          </a:p>
          <a:p>
            <a:pPr lvl="0" algn="just"/>
            <a:endParaRPr lang="en-US" sz="2400" dirty="0">
              <a:solidFill>
                <a:srgbClr val="FF0000"/>
              </a:solidFill>
            </a:endParaRPr>
          </a:p>
          <a:p>
            <a:endParaRPr lang="en-US" dirty="0"/>
          </a:p>
        </p:txBody>
      </p:sp>
    </p:spTree>
    <p:extLst>
      <p:ext uri="{BB962C8B-B14F-4D97-AF65-F5344CB8AC3E}">
        <p14:creationId xmlns:p14="http://schemas.microsoft.com/office/powerpoint/2010/main" val="133958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Case </a:t>
            </a:r>
            <a:r>
              <a:rPr lang="en-US" sz="3200" b="1" i="1" dirty="0" err="1"/>
              <a:t>Gulijev</a:t>
            </a:r>
            <a:r>
              <a:rPr lang="en-US" sz="3200" b="1" i="1" dirty="0"/>
              <a:t> v. Lithuania</a:t>
            </a:r>
            <a:endParaRPr lang="en-US" sz="3200" dirty="0"/>
          </a:p>
        </p:txBody>
      </p:sp>
      <p:sp>
        <p:nvSpPr>
          <p:cNvPr id="3" name="Content Placeholder 2"/>
          <p:cNvSpPr>
            <a:spLocks noGrp="1"/>
          </p:cNvSpPr>
          <p:nvPr>
            <p:ph idx="1"/>
          </p:nvPr>
        </p:nvSpPr>
        <p:spPr/>
        <p:txBody>
          <a:bodyPr>
            <a:normAutofit fontScale="92500"/>
          </a:bodyPr>
          <a:lstStyle/>
          <a:p>
            <a:pPr algn="just"/>
            <a:r>
              <a:rPr lang="en-US" sz="2400" b="1" u="sng" dirty="0"/>
              <a:t>EC</a:t>
            </a:r>
            <a:r>
              <a:rPr lang="lt-LT" sz="2400" b="1" u="sng" dirty="0"/>
              <a:t>t</a:t>
            </a:r>
            <a:r>
              <a:rPr lang="en-US" sz="2400" b="1" u="sng" dirty="0"/>
              <a:t>HR</a:t>
            </a:r>
            <a:r>
              <a:rPr lang="lt-LT" sz="2400" b="1" dirty="0"/>
              <a:t> </a:t>
            </a:r>
            <a:r>
              <a:rPr lang="en-US" sz="2400" b="1" dirty="0"/>
              <a:t>paid </a:t>
            </a:r>
            <a:r>
              <a:rPr lang="lt-LT" sz="2400" b="1" dirty="0"/>
              <a:t>attention </a:t>
            </a:r>
            <a:r>
              <a:rPr lang="en-US" sz="2400" b="1" dirty="0"/>
              <a:t>to the practice of the domestic admin</a:t>
            </a:r>
            <a:r>
              <a:rPr lang="lt-LT" sz="2400" b="1" dirty="0"/>
              <a:t>.</a:t>
            </a:r>
            <a:r>
              <a:rPr lang="en-US" sz="2400" b="1" dirty="0"/>
              <a:t> courts that, as a rule, </a:t>
            </a:r>
            <a:r>
              <a:rPr lang="en-US" sz="2400" b="1" u="sng" dirty="0">
                <a:solidFill>
                  <a:srgbClr val="FF0000"/>
                </a:solidFill>
              </a:rPr>
              <a:t>factual data which constitutes a State secret may not be used as evidence in an administrative case until it has been declassified </a:t>
            </a:r>
            <a:r>
              <a:rPr lang="en-US" sz="2400" b="1" dirty="0">
                <a:solidFill>
                  <a:srgbClr val="FF0000"/>
                </a:solidFill>
              </a:rPr>
              <a:t>[…].</a:t>
            </a:r>
            <a:r>
              <a:rPr lang="lt-LT" sz="2400" b="1" dirty="0"/>
              <a:t> </a:t>
            </a:r>
          </a:p>
          <a:p>
            <a:pPr algn="just"/>
            <a:r>
              <a:rPr lang="lt-LT" sz="2400" b="1" dirty="0"/>
              <a:t>However, admin. courts of Lithuania did not follow this clear procedural rule.</a:t>
            </a:r>
          </a:p>
          <a:p>
            <a:pPr algn="just"/>
            <a:r>
              <a:rPr lang="lt-LT" sz="2400" b="1" i="1" dirty="0"/>
              <a:t>I</a:t>
            </a:r>
            <a:r>
              <a:rPr lang="en-US" sz="2400" b="1" i="1" dirty="0"/>
              <a:t>n the case file</a:t>
            </a:r>
            <a:r>
              <a:rPr lang="lt-LT" sz="2400" b="1" i="1" dirty="0"/>
              <a:t>, </a:t>
            </a:r>
            <a:r>
              <a:rPr lang="en-US" sz="2400" b="1" i="1" dirty="0"/>
              <a:t>there </a:t>
            </a:r>
            <a:r>
              <a:rPr lang="lt-LT" sz="2400" b="1" i="1" dirty="0"/>
              <a:t>were </a:t>
            </a:r>
            <a:r>
              <a:rPr lang="en-US" sz="2400" b="1" i="1" dirty="0"/>
              <a:t>no documents allowing the Court to conclude that the applicant posed a threat</a:t>
            </a:r>
            <a:r>
              <a:rPr lang="lt-LT" sz="2400" b="1" i="1" dirty="0"/>
              <a:t> to national security (??)</a:t>
            </a:r>
            <a:r>
              <a:rPr lang="lt-LT" sz="2400" b="1" dirty="0"/>
              <a:t>;</a:t>
            </a:r>
          </a:p>
          <a:p>
            <a:pPr algn="just"/>
            <a:r>
              <a:rPr lang="lt-LT" sz="2400" b="1" dirty="0"/>
              <a:t>T</a:t>
            </a:r>
            <a:r>
              <a:rPr lang="en-US" sz="2400" b="1" dirty="0"/>
              <a:t>he applicant was deported and </a:t>
            </a:r>
            <a:r>
              <a:rPr lang="en-US" sz="2400" b="1" u="sng" dirty="0">
                <a:solidFill>
                  <a:srgbClr val="0070C0"/>
                </a:solidFill>
              </a:rPr>
              <a:t>until 2099 is prohibited from re-entering Lithuania, where his two children and wife, all of whom were Lithuanian citizens, live</a:t>
            </a:r>
            <a:r>
              <a:rPr lang="lt-LT" sz="2400" b="1" u="sng" dirty="0">
                <a:solidFill>
                  <a:srgbClr val="0070C0"/>
                </a:solidFill>
              </a:rPr>
              <a:t> </a:t>
            </a:r>
            <a:r>
              <a:rPr lang="lt-LT" sz="2400" b="1" dirty="0"/>
              <a:t>(</a:t>
            </a:r>
            <a:r>
              <a:rPr lang="en-US" sz="2400" b="1" dirty="0"/>
              <a:t>an important element </a:t>
            </a:r>
            <a:r>
              <a:rPr lang="lt-LT" sz="2400" b="1" dirty="0"/>
              <a:t>for </a:t>
            </a:r>
            <a:r>
              <a:rPr lang="en-US" sz="2400" b="1" dirty="0"/>
              <a:t>necessity </a:t>
            </a:r>
            <a:r>
              <a:rPr lang="lt-LT" sz="2400" b="1" dirty="0"/>
              <a:t>and </a:t>
            </a:r>
            <a:r>
              <a:rPr lang="en-US" sz="2400" b="1" dirty="0"/>
              <a:t>proportionality</a:t>
            </a:r>
            <a:r>
              <a:rPr lang="lt-LT" sz="2400" b="1" dirty="0"/>
              <a:t> test)</a:t>
            </a:r>
            <a:r>
              <a:rPr lang="en-US" sz="2400" b="1" dirty="0"/>
              <a:t>.</a:t>
            </a:r>
          </a:p>
          <a:p>
            <a:endParaRPr lang="en-US" dirty="0"/>
          </a:p>
        </p:txBody>
      </p:sp>
    </p:spTree>
    <p:extLst>
      <p:ext uri="{BB962C8B-B14F-4D97-AF65-F5344CB8AC3E}">
        <p14:creationId xmlns:p14="http://schemas.microsoft.com/office/powerpoint/2010/main" val="3613967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2800" b="1" dirty="0"/>
              <a:t>Violation of Article 3 </a:t>
            </a:r>
            <a:r>
              <a:rPr lang="lt-LT" sz="2400" b="1" dirty="0"/>
              <a:t>(prohibition of torture and inhuman or degrating treatment) </a:t>
            </a:r>
            <a:r>
              <a:rPr lang="lt-LT" sz="2800" b="1" dirty="0"/>
              <a:t>and admission of evidence:</a:t>
            </a:r>
            <a:endParaRPr lang="en-US" sz="2800" dirty="0"/>
          </a:p>
        </p:txBody>
      </p:sp>
      <p:sp>
        <p:nvSpPr>
          <p:cNvPr id="3" name="Content Placeholder 2"/>
          <p:cNvSpPr>
            <a:spLocks noGrp="1"/>
          </p:cNvSpPr>
          <p:nvPr>
            <p:ph idx="1"/>
          </p:nvPr>
        </p:nvSpPr>
        <p:spPr/>
        <p:txBody>
          <a:bodyPr/>
          <a:lstStyle/>
          <a:p>
            <a:pPr algn="just"/>
            <a:r>
              <a:rPr lang="lt-LT" b="1" dirty="0">
                <a:solidFill>
                  <a:srgbClr val="FF0000"/>
                </a:solidFill>
              </a:rPr>
              <a:t>Violation of </a:t>
            </a:r>
            <a:r>
              <a:rPr lang="en-US" b="1" dirty="0">
                <a:solidFill>
                  <a:srgbClr val="FF0000"/>
                </a:solidFill>
              </a:rPr>
              <a:t>Article 3 </a:t>
            </a:r>
            <a:r>
              <a:rPr lang="en-US" b="1" u="sng" dirty="0">
                <a:solidFill>
                  <a:srgbClr val="FF0000"/>
                </a:solidFill>
              </a:rPr>
              <a:t>is subject to different considerations </a:t>
            </a:r>
            <a:r>
              <a:rPr lang="en-US" b="1" dirty="0">
                <a:solidFill>
                  <a:srgbClr val="FF0000"/>
                </a:solidFill>
              </a:rPr>
              <a:t>than evidence gathered by a</a:t>
            </a:r>
            <a:r>
              <a:rPr lang="lt-LT" b="1" dirty="0">
                <a:solidFill>
                  <a:srgbClr val="FF0000"/>
                </a:solidFill>
              </a:rPr>
              <a:t> </a:t>
            </a:r>
            <a:r>
              <a:rPr lang="en-US" b="1" dirty="0">
                <a:solidFill>
                  <a:srgbClr val="FF0000"/>
                </a:solidFill>
              </a:rPr>
              <a:t>viol</a:t>
            </a:r>
            <a:r>
              <a:rPr lang="lt-LT" b="1" dirty="0">
                <a:solidFill>
                  <a:srgbClr val="FF0000"/>
                </a:solidFill>
              </a:rPr>
              <a:t>ation of </a:t>
            </a:r>
            <a:r>
              <a:rPr lang="en-US" b="1" dirty="0">
                <a:solidFill>
                  <a:srgbClr val="FF0000"/>
                </a:solidFill>
              </a:rPr>
              <a:t>Art</a:t>
            </a:r>
            <a:r>
              <a:rPr lang="lt-LT" b="1" dirty="0">
                <a:solidFill>
                  <a:srgbClr val="FF0000"/>
                </a:solidFill>
              </a:rPr>
              <a:t>.</a:t>
            </a:r>
            <a:r>
              <a:rPr lang="en-US" b="1" dirty="0">
                <a:solidFill>
                  <a:srgbClr val="FF0000"/>
                </a:solidFill>
              </a:rPr>
              <a:t> 8</a:t>
            </a:r>
            <a:r>
              <a:rPr lang="lt-LT" b="1" dirty="0">
                <a:solidFill>
                  <a:srgbClr val="FF0000"/>
                </a:solidFill>
              </a:rPr>
              <a:t> of the ECHR;</a:t>
            </a:r>
            <a:r>
              <a:rPr lang="en-US" b="1" dirty="0">
                <a:solidFill>
                  <a:srgbClr val="FF0000"/>
                </a:solidFill>
              </a:rPr>
              <a:t> </a:t>
            </a:r>
            <a:endParaRPr lang="lt-LT" b="1" dirty="0">
              <a:solidFill>
                <a:srgbClr val="FF0000"/>
              </a:solidFill>
            </a:endParaRPr>
          </a:p>
          <a:p>
            <a:pPr algn="just"/>
            <a:r>
              <a:rPr lang="lt-LT" b="1" dirty="0"/>
              <a:t>t</a:t>
            </a:r>
            <a:r>
              <a:rPr lang="en-US" b="1" dirty="0"/>
              <a:t>he use of evidence obtained in violation of Art</a:t>
            </a:r>
            <a:r>
              <a:rPr lang="lt-LT" b="1" dirty="0"/>
              <a:t>.</a:t>
            </a:r>
            <a:r>
              <a:rPr lang="en-US" b="1" dirty="0"/>
              <a:t> 3 in criminal proceedings raises in itself serious issues as to the fairness of such proceedings, </a:t>
            </a:r>
            <a:r>
              <a:rPr lang="en-US" b="1" i="1" dirty="0"/>
              <a:t>even if the admission of such evidence </a:t>
            </a:r>
            <a:r>
              <a:rPr lang="en-US" b="1" i="1" u="sng" dirty="0"/>
              <a:t>was not decisive </a:t>
            </a:r>
            <a:r>
              <a:rPr lang="en-US" b="1" i="1" dirty="0"/>
              <a:t>in securing the conviction</a:t>
            </a:r>
            <a:r>
              <a:rPr lang="lt-LT" b="1" i="1" dirty="0"/>
              <a:t>;</a:t>
            </a:r>
            <a:r>
              <a:rPr lang="en-US" b="1" dirty="0"/>
              <a:t> </a:t>
            </a:r>
            <a:endParaRPr lang="lt-LT" b="1" dirty="0"/>
          </a:p>
          <a:p>
            <a:pPr algn="just"/>
            <a:r>
              <a:rPr lang="lt-LT" b="1" dirty="0"/>
              <a:t>Article 3 of the Convention - an </a:t>
            </a:r>
            <a:r>
              <a:rPr lang="en-US" b="1" dirty="0"/>
              <a:t>absolute</a:t>
            </a:r>
            <a:r>
              <a:rPr lang="lt-LT" b="1" dirty="0"/>
              <a:t> right,</a:t>
            </a:r>
            <a:r>
              <a:rPr lang="en-US" b="1" dirty="0"/>
              <a:t> permitting no exceptions or derogations</a:t>
            </a:r>
            <a:r>
              <a:rPr lang="lt-LT" b="1" dirty="0"/>
              <a:t>;</a:t>
            </a:r>
          </a:p>
          <a:p>
            <a:pPr algn="just"/>
            <a:r>
              <a:rPr lang="en-US" b="1" dirty="0"/>
              <a:t> </a:t>
            </a:r>
            <a:r>
              <a:rPr lang="lt-LT" b="1" dirty="0"/>
              <a:t>i</a:t>
            </a:r>
            <a:r>
              <a:rPr lang="en-US" b="1" u="sng" dirty="0"/>
              <a:t>n particular, the use of evidence obtained as a result of </a:t>
            </a:r>
            <a:r>
              <a:rPr lang="en-US" b="1" i="1" u="sng" dirty="0"/>
              <a:t>torture </a:t>
            </a:r>
            <a:r>
              <a:rPr lang="en-US" b="1" u="sng" dirty="0"/>
              <a:t>renders a trial automatically </a:t>
            </a:r>
            <a:r>
              <a:rPr lang="en-US" b="1" i="1" u="sng" dirty="0"/>
              <a:t>unfair</a:t>
            </a:r>
            <a:r>
              <a:rPr lang="lt-LT" b="1" i="1" u="sng" dirty="0"/>
              <a:t> (</a:t>
            </a:r>
            <a:r>
              <a:rPr lang="lt-LT" b="1" i="1" dirty="0"/>
              <a:t>Harutyunyan v. Armenia </a:t>
            </a:r>
            <a:r>
              <a:rPr lang="en-US" sz="2000" b="1" dirty="0"/>
              <a:t>(no. 36549/03, ECHR 2007-...)</a:t>
            </a:r>
            <a:r>
              <a:rPr lang="lt-LT" sz="2000" b="1" dirty="0"/>
              <a:t>.</a:t>
            </a:r>
            <a:r>
              <a:rPr lang="en-US" b="1" dirty="0">
                <a:solidFill>
                  <a:srgbClr val="FF0000"/>
                </a:solidFill>
              </a:rPr>
              <a:t> </a:t>
            </a:r>
            <a:endParaRPr lang="lt-LT" b="1" dirty="0">
              <a:solidFill>
                <a:srgbClr val="FF0000"/>
              </a:solidFill>
            </a:endParaRPr>
          </a:p>
          <a:p>
            <a:endParaRPr lang="en-US" dirty="0"/>
          </a:p>
        </p:txBody>
      </p:sp>
    </p:spTree>
    <p:extLst>
      <p:ext uri="{BB962C8B-B14F-4D97-AF65-F5344CB8AC3E}">
        <p14:creationId xmlns:p14="http://schemas.microsoft.com/office/powerpoint/2010/main" val="58812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i="1" dirty="0" err="1"/>
              <a:t>Gäfgen</a:t>
            </a:r>
            <a:r>
              <a:rPr lang="en-US" sz="2400" b="1" i="1" dirty="0"/>
              <a:t> v. Germany</a:t>
            </a:r>
            <a:r>
              <a:rPr lang="lt-LT" sz="2400" b="1" i="1" dirty="0"/>
              <a:t>: NO VIOL. of </a:t>
            </a:r>
            <a:r>
              <a:rPr lang="en-US" sz="2400" b="1" i="1" dirty="0"/>
              <a:t> Article </a:t>
            </a:r>
            <a:r>
              <a:rPr lang="en-US" sz="2400" b="1" dirty="0"/>
              <a:t>6 § 1 and § 3 of the Convention. Violation of Art. 3. </a:t>
            </a:r>
            <a:endParaRPr lang="en-US" sz="2400" dirty="0"/>
          </a:p>
        </p:txBody>
      </p:sp>
      <p:sp>
        <p:nvSpPr>
          <p:cNvPr id="3" name="Content Placeholder 2"/>
          <p:cNvSpPr>
            <a:spLocks noGrp="1"/>
          </p:cNvSpPr>
          <p:nvPr>
            <p:ph idx="1"/>
          </p:nvPr>
        </p:nvSpPr>
        <p:spPr/>
        <p:txBody>
          <a:bodyPr>
            <a:normAutofit fontScale="92500" lnSpcReduction="20000"/>
          </a:bodyPr>
          <a:lstStyle/>
          <a:p>
            <a:pPr algn="just"/>
            <a:r>
              <a:rPr lang="en-US" sz="2400" b="1" dirty="0"/>
              <a:t>Facts:</a:t>
            </a:r>
          </a:p>
          <a:p>
            <a:pPr algn="just"/>
            <a:r>
              <a:rPr lang="en-US" sz="2400" b="1" dirty="0"/>
              <a:t>In 2002 the applicant suffocated an eleven-year-old boy to death and hid his corpse. </a:t>
            </a:r>
          </a:p>
          <a:p>
            <a:pPr algn="just"/>
            <a:r>
              <a:rPr lang="en-US" sz="2400" b="1" dirty="0"/>
              <a:t>He sought a ransom from the boy’s parents and was arrested shortly after having collected the money. </a:t>
            </a:r>
          </a:p>
          <a:p>
            <a:pPr algn="just"/>
            <a:r>
              <a:rPr lang="en-US" sz="2400" b="1" dirty="0"/>
              <a:t>In the police station he was questioned about the victim’s whereabouts and threatened with physical pain in order to make him reveal the boy’s location</a:t>
            </a:r>
            <a:r>
              <a:rPr lang="lt-LT" sz="2400" b="1" dirty="0"/>
              <a:t>.</a:t>
            </a:r>
            <a:r>
              <a:rPr lang="en-US" sz="2400" b="1" dirty="0"/>
              <a:t> </a:t>
            </a:r>
            <a:endParaRPr lang="lt-LT" sz="2400" b="1" dirty="0"/>
          </a:p>
          <a:p>
            <a:pPr algn="just"/>
            <a:r>
              <a:rPr lang="lt-LT" sz="2400" b="1" dirty="0"/>
              <a:t>F</a:t>
            </a:r>
            <a:r>
              <a:rPr lang="en-US" sz="2400" b="1" dirty="0"/>
              <a:t>or fear of being exposed to such treatment, the applicant disclosed where he had hid the victim’s body. </a:t>
            </a:r>
          </a:p>
          <a:p>
            <a:pPr algn="just"/>
            <a:r>
              <a:rPr lang="en-US" sz="2800" b="1" dirty="0"/>
              <a:t>In the subsequent criminal proceedings, a regional court decided that </a:t>
            </a:r>
            <a:r>
              <a:rPr lang="en-US" sz="2800" b="1" dirty="0">
                <a:solidFill>
                  <a:srgbClr val="FF0000"/>
                </a:solidFill>
              </a:rPr>
              <a:t>none of his confessions made during the investigation could be used as evidence since they had been obtained under duress contrary to Article 3 of the EC</a:t>
            </a:r>
            <a:r>
              <a:rPr lang="lt-LT" sz="2800" b="1" dirty="0">
                <a:solidFill>
                  <a:srgbClr val="FF0000"/>
                </a:solidFill>
              </a:rPr>
              <a:t>HR</a:t>
            </a:r>
            <a:r>
              <a:rPr lang="en-US" sz="2800" b="1" dirty="0">
                <a:solidFill>
                  <a:srgbClr val="FF0000"/>
                </a:solidFill>
              </a:rPr>
              <a:t>. </a:t>
            </a:r>
          </a:p>
        </p:txBody>
      </p:sp>
    </p:spTree>
    <p:extLst>
      <p:ext uri="{BB962C8B-B14F-4D97-AF65-F5344CB8AC3E}">
        <p14:creationId xmlns:p14="http://schemas.microsoft.com/office/powerpoint/2010/main" val="3027580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i="1" dirty="0" err="1"/>
              <a:t>Gäfgen</a:t>
            </a:r>
            <a:r>
              <a:rPr lang="en-US" sz="3600" b="1" i="1" dirty="0"/>
              <a:t> v. Germany:</a:t>
            </a:r>
            <a:endParaRPr lang="en-US" sz="3600" dirty="0"/>
          </a:p>
        </p:txBody>
      </p:sp>
      <p:sp>
        <p:nvSpPr>
          <p:cNvPr id="3" name="Content Placeholder 2"/>
          <p:cNvSpPr>
            <a:spLocks noGrp="1"/>
          </p:cNvSpPr>
          <p:nvPr>
            <p:ph idx="1"/>
          </p:nvPr>
        </p:nvSpPr>
        <p:spPr/>
        <p:txBody>
          <a:bodyPr>
            <a:normAutofit lnSpcReduction="10000"/>
          </a:bodyPr>
          <a:lstStyle/>
          <a:p>
            <a:pPr algn="just"/>
            <a:r>
              <a:rPr lang="en-US" sz="2400" b="1" u="sng" dirty="0">
                <a:solidFill>
                  <a:srgbClr val="FF0000"/>
                </a:solidFill>
              </a:rPr>
              <a:t>At the trial, the applicant again confessed to murder</a:t>
            </a:r>
            <a:r>
              <a:rPr lang="en-US" sz="2400" b="1" dirty="0"/>
              <a:t>. </a:t>
            </a:r>
          </a:p>
          <a:p>
            <a:pPr algn="just"/>
            <a:r>
              <a:rPr lang="en-US" sz="2400" b="1" dirty="0"/>
              <a:t>The court’s findings were based on that confession and on other evidence, including </a:t>
            </a:r>
            <a:r>
              <a:rPr lang="en-US" sz="2400" b="1" u="sng" dirty="0"/>
              <a:t>evidence secured </a:t>
            </a:r>
            <a:r>
              <a:rPr lang="en-US" sz="2400" b="1" dirty="0"/>
              <a:t>as a result of the statements extracted from the applicant during the investigation</a:t>
            </a:r>
            <a:r>
              <a:rPr lang="en-US" sz="2400" dirty="0"/>
              <a:t>. </a:t>
            </a:r>
            <a:r>
              <a:rPr lang="en-US" sz="2400" b="1" u="sng" dirty="0"/>
              <a:t>The applicant was ultimately convicted to life imprisonment</a:t>
            </a:r>
            <a:r>
              <a:rPr lang="en-US" sz="2400" b="1" dirty="0"/>
              <a:t>. </a:t>
            </a:r>
          </a:p>
          <a:p>
            <a:pPr algn="just"/>
            <a:r>
              <a:rPr lang="en-US" sz="2400" b="1" dirty="0"/>
              <a:t>The Federal Constitutional Court having nonetheless acknowledged that</a:t>
            </a:r>
            <a:r>
              <a:rPr lang="en-US" sz="2400" b="1" dirty="0">
                <a:solidFill>
                  <a:srgbClr val="FF0000"/>
                </a:solidFill>
              </a:rPr>
              <a:t> extracting his confession during the investigation constituted a prohibited method of interrogation both under the domestic law and the Convention. </a:t>
            </a:r>
          </a:p>
          <a:p>
            <a:pPr algn="just"/>
            <a:r>
              <a:rPr lang="en-US" sz="2000" b="1" dirty="0"/>
              <a:t>In 2004 the two police officers involved in threatening were convicted of coercion and incitement to coercion while on duty</a:t>
            </a:r>
            <a:r>
              <a:rPr lang="lt-LT" sz="2000" b="1" dirty="0"/>
              <a:t>.</a:t>
            </a:r>
            <a:endParaRPr lang="en-US" sz="2000" b="1" dirty="0"/>
          </a:p>
          <a:p>
            <a:endParaRPr lang="en-US" dirty="0"/>
          </a:p>
        </p:txBody>
      </p:sp>
    </p:spTree>
    <p:extLst>
      <p:ext uri="{BB962C8B-B14F-4D97-AF65-F5344CB8AC3E}">
        <p14:creationId xmlns:p14="http://schemas.microsoft.com/office/powerpoint/2010/main" val="2344075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620000" cy="1143000"/>
          </a:xfrm>
        </p:spPr>
        <p:txBody>
          <a:bodyPr/>
          <a:lstStyle/>
          <a:p>
            <a:r>
              <a:rPr lang="en-US" sz="2400" b="1" i="1" dirty="0" err="1"/>
              <a:t>Gäfgen</a:t>
            </a:r>
            <a:r>
              <a:rPr lang="en-US" sz="2400" b="1" i="1" dirty="0"/>
              <a:t> v. Germany</a:t>
            </a:r>
            <a:r>
              <a:rPr lang="lt-LT" sz="2400" b="1" i="1" dirty="0"/>
              <a:t>: NO VIOL. of </a:t>
            </a:r>
            <a:r>
              <a:rPr lang="en-US" sz="2400" b="1" i="1" dirty="0"/>
              <a:t> Article </a:t>
            </a:r>
            <a:r>
              <a:rPr lang="en-US" sz="2400" b="1" dirty="0"/>
              <a:t>6  § 1 and § 3</a:t>
            </a:r>
            <a:endParaRPr lang="en-US" sz="2400" dirty="0"/>
          </a:p>
        </p:txBody>
      </p:sp>
      <p:sp>
        <p:nvSpPr>
          <p:cNvPr id="3" name="Content Placeholder 2"/>
          <p:cNvSpPr>
            <a:spLocks noGrp="1"/>
          </p:cNvSpPr>
          <p:nvPr>
            <p:ph idx="1"/>
          </p:nvPr>
        </p:nvSpPr>
        <p:spPr/>
        <p:txBody>
          <a:bodyPr>
            <a:noAutofit/>
          </a:bodyPr>
          <a:lstStyle/>
          <a:p>
            <a:pPr algn="just"/>
            <a:r>
              <a:rPr lang="en-US" sz="2400" b="1" dirty="0"/>
              <a:t>ECtHR:</a:t>
            </a:r>
          </a:p>
          <a:p>
            <a:pPr algn="just"/>
            <a:r>
              <a:rPr lang="en-US" sz="2000" b="1" dirty="0"/>
              <a:t>187.  […] </a:t>
            </a:r>
            <a:r>
              <a:rPr lang="en-US" sz="2000" b="1" u="sng" dirty="0">
                <a:solidFill>
                  <a:srgbClr val="FF0000"/>
                </a:solidFill>
              </a:rPr>
              <a:t>in the particular circumstances of the applicant’s case,</a:t>
            </a:r>
            <a:r>
              <a:rPr lang="en-US" sz="2000" b="1" dirty="0"/>
              <a:t> </a:t>
            </a:r>
            <a:r>
              <a:rPr lang="en-US" sz="2000" b="1" dirty="0">
                <a:solidFill>
                  <a:srgbClr val="FF0000"/>
                </a:solidFill>
              </a:rPr>
              <a:t>the failure to exclude the impugned </a:t>
            </a:r>
            <a:r>
              <a:rPr lang="en-US" sz="2000" b="1" i="1" dirty="0">
                <a:solidFill>
                  <a:srgbClr val="FF0000"/>
                </a:solidFill>
              </a:rPr>
              <a:t>real evidence</a:t>
            </a:r>
            <a:r>
              <a:rPr lang="lt-LT" sz="2000" b="1" i="1" dirty="0">
                <a:solidFill>
                  <a:srgbClr val="FF0000"/>
                </a:solidFill>
              </a:rPr>
              <a:t> in a murder criminal case</a:t>
            </a:r>
            <a:r>
              <a:rPr lang="en-US" sz="2000" b="1" dirty="0"/>
              <a:t>, secured following a statement extracted by means of inhuman treatment, </a:t>
            </a:r>
            <a:r>
              <a:rPr lang="en-US" sz="2000" b="1" u="sng" dirty="0">
                <a:solidFill>
                  <a:srgbClr val="FF0000"/>
                </a:solidFill>
              </a:rPr>
              <a:t>did not have a bearing</a:t>
            </a:r>
            <a:r>
              <a:rPr lang="en-US" sz="2000" b="1" dirty="0"/>
              <a:t> on the applicant’s conviction and sentence. </a:t>
            </a:r>
          </a:p>
          <a:p>
            <a:pPr algn="just"/>
            <a:r>
              <a:rPr lang="en-US" sz="2000" b="1" dirty="0"/>
              <a:t>[he confessed to the crime again during the trial, stressing that he was confessing freely in order to take responsibility for the crime he had committed].</a:t>
            </a:r>
            <a:endParaRPr lang="lt-LT" sz="2000" b="1" dirty="0"/>
          </a:p>
          <a:p>
            <a:pPr algn="just"/>
            <a:r>
              <a:rPr lang="en-US" sz="2400" b="1" dirty="0"/>
              <a:t>As the applicant’s </a:t>
            </a:r>
            <a:r>
              <a:rPr lang="en-US" sz="2400" b="1" dirty="0" err="1"/>
              <a:t>defence</a:t>
            </a:r>
            <a:r>
              <a:rPr lang="en-US" sz="2400" b="1" dirty="0"/>
              <a:t> rights have likewise been respected, his </a:t>
            </a:r>
            <a:r>
              <a:rPr lang="en-US" sz="2400" b="1" u="sng" dirty="0"/>
              <a:t>trial as a whole must be considered to have been </a:t>
            </a:r>
            <a:r>
              <a:rPr lang="en-US" sz="2400" b="1" i="1" u="sng" dirty="0"/>
              <a:t>fair</a:t>
            </a:r>
            <a:r>
              <a:rPr lang="en-US" sz="2000" b="1" u="sng" dirty="0"/>
              <a:t>. </a:t>
            </a:r>
          </a:p>
          <a:p>
            <a:pPr algn="just"/>
            <a:r>
              <a:rPr lang="en-US" sz="2000" b="1" dirty="0"/>
              <a:t>188.  </a:t>
            </a:r>
            <a:r>
              <a:rPr lang="lt-LT" sz="2000" b="1" dirty="0"/>
              <a:t>N</a:t>
            </a:r>
            <a:r>
              <a:rPr lang="en-US" sz="2000" b="1" u="sng" dirty="0"/>
              <a:t>o violation of Art. 6 § 1 and § </a:t>
            </a:r>
            <a:r>
              <a:rPr lang="en-US" sz="2000" b="1" dirty="0"/>
              <a:t>3 of the Convention</a:t>
            </a:r>
            <a:r>
              <a:rPr lang="en-US" sz="2400" b="1" dirty="0"/>
              <a:t>.</a:t>
            </a:r>
          </a:p>
        </p:txBody>
      </p:sp>
    </p:spTree>
    <p:extLst>
      <p:ext uri="{BB962C8B-B14F-4D97-AF65-F5344CB8AC3E}">
        <p14:creationId xmlns:p14="http://schemas.microsoft.com/office/powerpoint/2010/main" val="2569717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7620000" cy="1143000"/>
          </a:xfrm>
        </p:spPr>
        <p:txBody>
          <a:bodyPr/>
          <a:lstStyle/>
          <a:p>
            <a:r>
              <a:rPr lang="lt-LT" sz="3200" b="1" dirty="0"/>
              <a:t>Violation of Article 3/ impact to Art. 6 – </a:t>
            </a:r>
            <a:r>
              <a:rPr lang="lt-LT" sz="3200" b="1" i="1" dirty="0"/>
              <a:t>fairness/CONCLUSIONS:</a:t>
            </a:r>
            <a:endParaRPr lang="en-US" sz="3200" dirty="0"/>
          </a:p>
        </p:txBody>
      </p:sp>
      <p:sp>
        <p:nvSpPr>
          <p:cNvPr id="3" name="Content Placeholder 2"/>
          <p:cNvSpPr>
            <a:spLocks noGrp="1"/>
          </p:cNvSpPr>
          <p:nvPr>
            <p:ph idx="1"/>
          </p:nvPr>
        </p:nvSpPr>
        <p:spPr/>
        <p:txBody>
          <a:bodyPr>
            <a:normAutofit/>
          </a:bodyPr>
          <a:lstStyle/>
          <a:p>
            <a:pPr lvl="0" algn="just"/>
            <a:r>
              <a:rPr lang="fr-FR" sz="2000" b="1" dirty="0"/>
              <a:t>The suggestion</a:t>
            </a:r>
            <a:r>
              <a:rPr lang="en-US" sz="2000" b="1" dirty="0"/>
              <a:t> that the</a:t>
            </a:r>
            <a:r>
              <a:rPr lang="fr-FR" sz="2000" b="1" dirty="0"/>
              <a:t> admission</a:t>
            </a:r>
            <a:r>
              <a:rPr lang="en-US" sz="2000" b="1" dirty="0"/>
              <a:t> of evidence obtained </a:t>
            </a:r>
            <a:r>
              <a:rPr lang="en-US" sz="2000" b="1" u="sng" dirty="0"/>
              <a:t>by any form of ill-treatment</a:t>
            </a:r>
            <a:r>
              <a:rPr lang="en-US" sz="2000" b="1" dirty="0"/>
              <a:t> is unacceptable under Art</a:t>
            </a:r>
            <a:r>
              <a:rPr lang="lt-LT" sz="2000" b="1" dirty="0"/>
              <a:t>. </a:t>
            </a:r>
            <a:r>
              <a:rPr lang="en-US" sz="2000" b="1" dirty="0"/>
              <a:t>6 appears al</a:t>
            </a:r>
            <a:r>
              <a:rPr lang="lt-LT" sz="2000" b="1" dirty="0"/>
              <a:t>ready</a:t>
            </a:r>
            <a:r>
              <a:rPr lang="en-US" sz="2000" b="1" dirty="0"/>
              <a:t> in </a:t>
            </a:r>
            <a:r>
              <a:rPr lang="lt-LT" sz="2000" b="1" dirty="0"/>
              <a:t>the </a:t>
            </a:r>
            <a:r>
              <a:rPr lang="fr-FR" sz="2000" b="1" i="1" dirty="0" err="1"/>
              <a:t>Gôçmen</a:t>
            </a:r>
            <a:r>
              <a:rPr lang="fr-FR" sz="2000" b="1" i="1" dirty="0"/>
              <a:t> </a:t>
            </a:r>
            <a:r>
              <a:rPr lang="en-US" sz="2000" b="1" dirty="0"/>
              <a:t>v. </a:t>
            </a:r>
            <a:r>
              <a:rPr lang="en-US" sz="2000" b="1" i="1" dirty="0"/>
              <a:t>Turkey </a:t>
            </a:r>
            <a:r>
              <a:rPr lang="lt-LT" sz="2000" b="1" i="1" dirty="0"/>
              <a:t>case </a:t>
            </a:r>
            <a:r>
              <a:rPr lang="en-US" sz="2000" b="1" dirty="0"/>
              <a:t>(no. 72000/01, 17 October 2006).</a:t>
            </a:r>
            <a:endParaRPr lang="lt-LT" sz="2000" b="1" dirty="0"/>
          </a:p>
          <a:p>
            <a:pPr algn="just"/>
            <a:r>
              <a:rPr lang="en-US" sz="2000" b="1" dirty="0"/>
              <a:t>Recent developments suggest that this may also be the case </a:t>
            </a:r>
            <a:r>
              <a:rPr lang="en-US" sz="2000" b="1" u="sng" dirty="0"/>
              <a:t>with other forms of ill-treatment</a:t>
            </a:r>
            <a:r>
              <a:rPr lang="lt-LT" sz="2000" b="1" dirty="0"/>
              <a:t> (see </a:t>
            </a:r>
            <a:r>
              <a:rPr lang="lt-LT" sz="2400" b="1" i="1" dirty="0"/>
              <a:t>Jalloh v. Germany </a:t>
            </a:r>
            <a:r>
              <a:rPr lang="lt-LT" sz="2400" b="1" dirty="0"/>
              <a:t>case </a:t>
            </a:r>
            <a:r>
              <a:rPr lang="lt-LT" sz="2000" b="1" dirty="0"/>
              <a:t>[GC],</a:t>
            </a:r>
            <a:r>
              <a:rPr lang="en-US" sz="2000" dirty="0"/>
              <a:t> </a:t>
            </a:r>
            <a:r>
              <a:rPr lang="lt-LT" sz="2000" b="1" dirty="0"/>
              <a:t>where a</a:t>
            </a:r>
            <a:r>
              <a:rPr lang="en-US" sz="2000" b="1" dirty="0"/>
              <a:t>n emetic was administered to </a:t>
            </a:r>
            <a:r>
              <a:rPr lang="lt-LT" sz="2000" b="1" dirty="0"/>
              <a:t>the applicant </a:t>
            </a:r>
            <a:r>
              <a:rPr lang="en-US" sz="2000" b="1" dirty="0"/>
              <a:t>by force</a:t>
            </a:r>
            <a:r>
              <a:rPr lang="lt-LT" sz="2000" b="1" dirty="0"/>
              <a:t> </a:t>
            </a:r>
            <a:r>
              <a:rPr lang="en-US" sz="2000" b="1" dirty="0"/>
              <a:t>in order to force him to regurgitate the drugs he had swallowed. The evidence </a:t>
            </a:r>
            <a:r>
              <a:rPr lang="lt-LT" sz="2000" b="1" dirty="0"/>
              <a:t>– drugs obtained in such way were </a:t>
            </a:r>
            <a:r>
              <a:rPr lang="en-US" sz="2000" b="1" dirty="0"/>
              <a:t>used in the criminal proceedings against the</a:t>
            </a:r>
            <a:r>
              <a:rPr lang="lt-LT" sz="2000" b="1" dirty="0"/>
              <a:t> applicant). </a:t>
            </a:r>
            <a:r>
              <a:rPr lang="lt-LT" sz="2000" b="1" dirty="0">
                <a:solidFill>
                  <a:srgbClr val="0070C0"/>
                </a:solidFill>
              </a:rPr>
              <a:t>Violations  of Art. 3 and Art. 6 of the ECHR. </a:t>
            </a:r>
          </a:p>
          <a:p>
            <a:pPr algn="just"/>
            <a:r>
              <a:rPr lang="en-US" sz="2400" b="1" i="1" dirty="0" err="1">
                <a:solidFill>
                  <a:srgbClr val="FF0000"/>
                </a:solidFill>
              </a:rPr>
              <a:t>Gäfgen</a:t>
            </a:r>
            <a:r>
              <a:rPr lang="en-US" sz="2400" b="1" i="1" dirty="0">
                <a:solidFill>
                  <a:srgbClr val="FF0000"/>
                </a:solidFill>
              </a:rPr>
              <a:t> v. Germany </a:t>
            </a:r>
            <a:r>
              <a:rPr lang="en-US" sz="2000" b="1" dirty="0">
                <a:solidFill>
                  <a:srgbClr val="FF0000"/>
                </a:solidFill>
              </a:rPr>
              <a:t>[GC], </a:t>
            </a:r>
            <a:r>
              <a:rPr lang="lt-LT" sz="2000" b="1" dirty="0">
                <a:solidFill>
                  <a:srgbClr val="FF0000"/>
                </a:solidFill>
              </a:rPr>
              <a:t>Viol. of Art. 3, </a:t>
            </a:r>
            <a:r>
              <a:rPr lang="lt-LT" sz="2000" b="1" u="sng" dirty="0">
                <a:solidFill>
                  <a:srgbClr val="FF0000"/>
                </a:solidFill>
              </a:rPr>
              <a:t>BUT NO viol. of Art. 6 </a:t>
            </a:r>
            <a:r>
              <a:rPr lang="lt-LT" sz="2000" b="1" u="sng" dirty="0"/>
              <a:t>(by 11 to 6 votes, see also the DO).</a:t>
            </a:r>
          </a:p>
          <a:p>
            <a:pPr algn="just"/>
            <a:r>
              <a:rPr lang="lt-LT" sz="2000" b="1" dirty="0">
                <a:solidFill>
                  <a:srgbClr val="0070C0"/>
                </a:solidFill>
              </a:rPr>
              <a:t>FOR DISCUSSION – </a:t>
            </a:r>
            <a:r>
              <a:rPr lang="lt-LT" sz="2000" b="1" dirty="0"/>
              <a:t>is </a:t>
            </a:r>
            <a:r>
              <a:rPr lang="en-US" sz="2000" b="1" i="1" dirty="0" err="1"/>
              <a:t>Gäfgen</a:t>
            </a:r>
            <a:r>
              <a:rPr lang="en-US" sz="2000" b="1" i="1" dirty="0"/>
              <a:t> v. Germany </a:t>
            </a:r>
            <a:r>
              <a:rPr lang="lt-LT" sz="2000" b="1" dirty="0"/>
              <a:t>case in line with the Court‘s traditional case-law or not? </a:t>
            </a:r>
            <a:endParaRPr lang="lt-LT" sz="1600" b="1" dirty="0"/>
          </a:p>
          <a:p>
            <a:endParaRPr lang="en-US" dirty="0"/>
          </a:p>
        </p:txBody>
      </p:sp>
    </p:spTree>
    <p:extLst>
      <p:ext uri="{BB962C8B-B14F-4D97-AF65-F5344CB8AC3E}">
        <p14:creationId xmlns:p14="http://schemas.microsoft.com/office/powerpoint/2010/main" val="28849070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B55B7A2-E284-408C-8554-949F57848EE2}"/>
              </a:ext>
            </a:extLst>
          </p:cNvPr>
          <p:cNvSpPr>
            <a:spLocks noGrp="1"/>
          </p:cNvSpPr>
          <p:nvPr>
            <p:ph type="title"/>
          </p:nvPr>
        </p:nvSpPr>
        <p:spPr/>
        <p:txBody>
          <a:bodyPr/>
          <a:lstStyle/>
          <a:p>
            <a:r>
              <a:rPr lang="lt-LT" dirty="0" err="1"/>
              <a:t>Evidence</a:t>
            </a:r>
            <a:r>
              <a:rPr lang="lt-LT" dirty="0"/>
              <a:t>/</a:t>
            </a:r>
            <a:r>
              <a:rPr lang="lt-LT" dirty="0" err="1"/>
              <a:t>new</a:t>
            </a:r>
            <a:r>
              <a:rPr lang="lt-LT" dirty="0"/>
              <a:t> </a:t>
            </a:r>
            <a:r>
              <a:rPr lang="lt-LT" dirty="0" err="1"/>
              <a:t>tendencies</a:t>
            </a:r>
            <a:r>
              <a:rPr lang="lt-LT" dirty="0"/>
              <a:t> : </a:t>
            </a:r>
          </a:p>
        </p:txBody>
      </p:sp>
      <p:sp>
        <p:nvSpPr>
          <p:cNvPr id="3" name="Turinio vietos rezervavimo ženklas 2">
            <a:extLst>
              <a:ext uri="{FF2B5EF4-FFF2-40B4-BE49-F238E27FC236}">
                <a16:creationId xmlns:a16="http://schemas.microsoft.com/office/drawing/2014/main" id="{E2900E90-356A-4A65-9D11-795A94E2D667}"/>
              </a:ext>
            </a:extLst>
          </p:cNvPr>
          <p:cNvSpPr>
            <a:spLocks noGrp="1"/>
          </p:cNvSpPr>
          <p:nvPr>
            <p:ph idx="1"/>
          </p:nvPr>
        </p:nvSpPr>
        <p:spPr/>
        <p:txBody>
          <a:bodyPr>
            <a:normAutofit fontScale="92500" lnSpcReduction="20000"/>
          </a:bodyPr>
          <a:lstStyle/>
          <a:p>
            <a:pPr algn="just"/>
            <a:r>
              <a:rPr lang="lt-LT" sz="2400" b="1" dirty="0" err="1">
                <a:solidFill>
                  <a:srgbClr val="FF0000"/>
                </a:solidFill>
              </a:rPr>
              <a:t>Clear</a:t>
            </a:r>
            <a:r>
              <a:rPr lang="lt-LT" sz="2400" b="1" dirty="0">
                <a:solidFill>
                  <a:srgbClr val="FF0000"/>
                </a:solidFill>
              </a:rPr>
              <a:t> </a:t>
            </a:r>
            <a:r>
              <a:rPr lang="lt-LT" sz="2400" b="1" dirty="0" err="1">
                <a:solidFill>
                  <a:srgbClr val="FF0000"/>
                </a:solidFill>
              </a:rPr>
              <a:t>rule</a:t>
            </a:r>
            <a:r>
              <a:rPr lang="lt-LT" sz="2400" b="1" dirty="0">
                <a:solidFill>
                  <a:srgbClr val="FF0000"/>
                </a:solidFill>
              </a:rPr>
              <a:t> </a:t>
            </a:r>
            <a:r>
              <a:rPr lang="lt-LT" sz="2400" b="1" dirty="0"/>
              <a:t>- </a:t>
            </a:r>
            <a:r>
              <a:rPr lang="lt-LT" sz="2400" b="1" dirty="0" err="1"/>
              <a:t>matter</a:t>
            </a:r>
            <a:r>
              <a:rPr lang="lt-LT" sz="2400" b="1" dirty="0"/>
              <a:t> </a:t>
            </a:r>
            <a:r>
              <a:rPr lang="lt-LT" sz="2400" b="1" dirty="0" err="1"/>
              <a:t>of</a:t>
            </a:r>
            <a:r>
              <a:rPr lang="lt-LT" sz="2400" b="1" dirty="0"/>
              <a:t> </a:t>
            </a:r>
            <a:r>
              <a:rPr lang="lt-LT" sz="2400" b="1" dirty="0" err="1"/>
              <a:t>national</a:t>
            </a:r>
            <a:r>
              <a:rPr lang="lt-LT" sz="2400" b="1" dirty="0"/>
              <a:t> </a:t>
            </a:r>
            <a:r>
              <a:rPr lang="lt-LT" sz="2400" b="1" dirty="0" err="1"/>
              <a:t>law</a:t>
            </a:r>
            <a:r>
              <a:rPr lang="lt-LT" sz="2400" b="1" dirty="0"/>
              <a:t> </a:t>
            </a:r>
            <a:r>
              <a:rPr lang="lt-LT" sz="2400" b="1" dirty="0" err="1"/>
              <a:t>and</a:t>
            </a:r>
            <a:r>
              <a:rPr lang="lt-LT" sz="2400" b="1" dirty="0"/>
              <a:t> </a:t>
            </a:r>
            <a:r>
              <a:rPr lang="lt-LT" sz="2400" b="1" dirty="0" err="1"/>
              <a:t>for</a:t>
            </a:r>
            <a:r>
              <a:rPr lang="lt-LT" sz="2400" b="1" dirty="0"/>
              <a:t> a </a:t>
            </a:r>
            <a:r>
              <a:rPr lang="lt-LT" sz="2400" b="1" dirty="0" err="1"/>
              <a:t>national</a:t>
            </a:r>
            <a:r>
              <a:rPr lang="lt-LT" sz="2400" b="1" dirty="0"/>
              <a:t> </a:t>
            </a:r>
            <a:r>
              <a:rPr lang="lt-LT" sz="2400" b="1" dirty="0" err="1"/>
              <a:t>judge</a:t>
            </a:r>
            <a:r>
              <a:rPr lang="lt-LT" sz="2400" b="1" dirty="0"/>
              <a:t> to </a:t>
            </a:r>
            <a:r>
              <a:rPr lang="lt-LT" sz="2400" b="1" dirty="0" err="1"/>
              <a:t>decide</a:t>
            </a:r>
            <a:r>
              <a:rPr lang="lt-LT" sz="2400" b="1" dirty="0"/>
              <a:t>; </a:t>
            </a:r>
          </a:p>
          <a:p>
            <a:pPr algn="just"/>
            <a:r>
              <a:rPr lang="lt-LT" sz="2400" b="1" u="sng" dirty="0">
                <a:solidFill>
                  <a:srgbClr val="FF0000"/>
                </a:solidFill>
              </a:rPr>
              <a:t>BUT</a:t>
            </a:r>
            <a:r>
              <a:rPr lang="lt-LT" sz="2400" b="1" dirty="0"/>
              <a:t> – </a:t>
            </a:r>
            <a:r>
              <a:rPr lang="lt-LT" sz="2400" b="1" dirty="0" err="1">
                <a:solidFill>
                  <a:srgbClr val="0070C0"/>
                </a:solidFill>
              </a:rPr>
              <a:t>some</a:t>
            </a:r>
            <a:r>
              <a:rPr lang="lt-LT" sz="2400" b="1" dirty="0">
                <a:solidFill>
                  <a:srgbClr val="0070C0"/>
                </a:solidFill>
              </a:rPr>
              <a:t> </a:t>
            </a:r>
            <a:r>
              <a:rPr lang="lt-LT" sz="2400" b="1" dirty="0" err="1">
                <a:solidFill>
                  <a:srgbClr val="0070C0"/>
                </a:solidFill>
              </a:rPr>
              <a:t>exceptions</a:t>
            </a:r>
            <a:r>
              <a:rPr lang="lt-LT" sz="2400" b="1" dirty="0">
                <a:solidFill>
                  <a:srgbClr val="0070C0"/>
                </a:solidFill>
              </a:rPr>
              <a:t> </a:t>
            </a:r>
            <a:r>
              <a:rPr lang="lt-LT" sz="2400" b="1" dirty="0" err="1">
                <a:solidFill>
                  <a:srgbClr val="0070C0"/>
                </a:solidFill>
              </a:rPr>
              <a:t>possible</a:t>
            </a:r>
            <a:r>
              <a:rPr lang="lt-LT" sz="2400" b="1" dirty="0"/>
              <a:t> </a:t>
            </a:r>
            <a:r>
              <a:rPr lang="lt-LT" sz="2400" b="1" dirty="0" err="1"/>
              <a:t>when</a:t>
            </a:r>
            <a:r>
              <a:rPr lang="lt-LT" sz="2400" b="1" dirty="0"/>
              <a:t> </a:t>
            </a:r>
            <a:r>
              <a:rPr lang="lt-LT" sz="2400" b="1" dirty="0" err="1"/>
              <a:t>even</a:t>
            </a:r>
            <a:r>
              <a:rPr lang="lt-LT" sz="2400" b="1" dirty="0"/>
              <a:t> </a:t>
            </a:r>
            <a:r>
              <a:rPr lang="lt-LT" sz="2400" b="1" dirty="0" err="1"/>
              <a:t>the</a:t>
            </a:r>
            <a:r>
              <a:rPr lang="lt-LT" sz="2400" b="1" dirty="0"/>
              <a:t> </a:t>
            </a:r>
            <a:r>
              <a:rPr lang="lt-LT" sz="2400" b="1" dirty="0" err="1"/>
              <a:t>sole</a:t>
            </a:r>
            <a:r>
              <a:rPr lang="lt-LT" sz="2400" b="1" dirty="0"/>
              <a:t> </a:t>
            </a:r>
            <a:r>
              <a:rPr lang="lt-LT" sz="2400" b="1" dirty="0" err="1"/>
              <a:t>and</a:t>
            </a:r>
            <a:r>
              <a:rPr lang="lt-LT" sz="2400" b="1" dirty="0"/>
              <a:t>/</a:t>
            </a:r>
            <a:r>
              <a:rPr lang="lt-LT" sz="2400" b="1" dirty="0" err="1"/>
              <a:t>or</a:t>
            </a:r>
            <a:r>
              <a:rPr lang="lt-LT" sz="2400" b="1" dirty="0"/>
              <a:t> </a:t>
            </a:r>
            <a:r>
              <a:rPr lang="lt-LT" sz="2400" b="1" dirty="0" err="1"/>
              <a:t>decisive</a:t>
            </a:r>
            <a:r>
              <a:rPr lang="lt-LT" sz="2400" b="1" dirty="0"/>
              <a:t> </a:t>
            </a:r>
            <a:r>
              <a:rPr lang="lt-LT" sz="2400" b="1" dirty="0" err="1"/>
              <a:t>evidence</a:t>
            </a:r>
            <a:r>
              <a:rPr lang="lt-LT" sz="2400" b="1" dirty="0"/>
              <a:t> </a:t>
            </a:r>
            <a:r>
              <a:rPr lang="lt-LT" sz="2400" b="1" dirty="0" err="1"/>
              <a:t>can</a:t>
            </a:r>
            <a:r>
              <a:rPr lang="lt-LT" sz="2400" b="1" dirty="0"/>
              <a:t> be </a:t>
            </a:r>
            <a:r>
              <a:rPr lang="lt-LT" sz="2400" b="1" dirty="0" err="1"/>
              <a:t>admitted</a:t>
            </a:r>
            <a:r>
              <a:rPr lang="lt-LT" sz="2400" b="1" dirty="0"/>
              <a:t> </a:t>
            </a:r>
            <a:r>
              <a:rPr lang="lt-LT" sz="2400" b="1" dirty="0" err="1"/>
              <a:t>which</a:t>
            </a:r>
            <a:r>
              <a:rPr lang="lt-LT" sz="2400" b="1" dirty="0"/>
              <a:t> IS, </a:t>
            </a:r>
            <a:r>
              <a:rPr lang="lt-LT" sz="2400" b="1" dirty="0" err="1"/>
              <a:t>furthermore</a:t>
            </a:r>
            <a:r>
              <a:rPr lang="lt-LT" sz="2400" b="1" dirty="0"/>
              <a:t>, </a:t>
            </a:r>
            <a:r>
              <a:rPr lang="lt-LT" sz="2400" b="1" dirty="0">
                <a:solidFill>
                  <a:srgbClr val="0070C0"/>
                </a:solidFill>
              </a:rPr>
              <a:t>NOT </a:t>
            </a:r>
            <a:r>
              <a:rPr lang="lt-LT" sz="2400" b="1" dirty="0" err="1">
                <a:solidFill>
                  <a:srgbClr val="0070C0"/>
                </a:solidFill>
              </a:rPr>
              <a:t>accessible</a:t>
            </a:r>
            <a:r>
              <a:rPr lang="lt-LT" sz="2400" b="1" dirty="0">
                <a:solidFill>
                  <a:srgbClr val="0070C0"/>
                </a:solidFill>
              </a:rPr>
              <a:t> to </a:t>
            </a:r>
            <a:r>
              <a:rPr lang="lt-LT" sz="2400" b="1" dirty="0" err="1">
                <a:solidFill>
                  <a:srgbClr val="0070C0"/>
                </a:solidFill>
              </a:rPr>
              <a:t>the</a:t>
            </a:r>
            <a:r>
              <a:rPr lang="lt-LT" sz="2400" b="1" dirty="0">
                <a:solidFill>
                  <a:srgbClr val="0070C0"/>
                </a:solidFill>
              </a:rPr>
              <a:t> </a:t>
            </a:r>
            <a:r>
              <a:rPr lang="lt-LT" sz="2400" b="1" dirty="0" err="1">
                <a:solidFill>
                  <a:srgbClr val="0070C0"/>
                </a:solidFill>
              </a:rPr>
              <a:t>applicant</a:t>
            </a:r>
            <a:r>
              <a:rPr lang="lt-LT" sz="2400" b="1" dirty="0">
                <a:solidFill>
                  <a:srgbClr val="0070C0"/>
                </a:solidFill>
              </a:rPr>
              <a:t> </a:t>
            </a:r>
            <a:r>
              <a:rPr lang="lt-LT" sz="2400" b="1" dirty="0" err="1">
                <a:solidFill>
                  <a:srgbClr val="0070C0"/>
                </a:solidFill>
              </a:rPr>
              <a:t>or</a:t>
            </a:r>
            <a:r>
              <a:rPr lang="lt-LT" sz="2400" b="1" dirty="0">
                <a:solidFill>
                  <a:srgbClr val="0070C0"/>
                </a:solidFill>
              </a:rPr>
              <a:t> </a:t>
            </a:r>
            <a:r>
              <a:rPr lang="lt-LT" sz="2400" b="1" dirty="0" err="1">
                <a:solidFill>
                  <a:srgbClr val="0070C0"/>
                </a:solidFill>
              </a:rPr>
              <a:t>his</a:t>
            </a:r>
            <a:r>
              <a:rPr lang="lt-LT" sz="2400" b="1" dirty="0">
                <a:solidFill>
                  <a:srgbClr val="0070C0"/>
                </a:solidFill>
              </a:rPr>
              <a:t>/</a:t>
            </a:r>
            <a:r>
              <a:rPr lang="lt-LT" sz="2400" b="1" dirty="0" err="1">
                <a:solidFill>
                  <a:srgbClr val="0070C0"/>
                </a:solidFill>
              </a:rPr>
              <a:t>her</a:t>
            </a:r>
            <a:r>
              <a:rPr lang="lt-LT" sz="2400" b="1" dirty="0">
                <a:solidFill>
                  <a:srgbClr val="0070C0"/>
                </a:solidFill>
              </a:rPr>
              <a:t> </a:t>
            </a:r>
            <a:r>
              <a:rPr lang="lt-LT" sz="2400" b="1" dirty="0" err="1">
                <a:solidFill>
                  <a:srgbClr val="0070C0"/>
                </a:solidFill>
              </a:rPr>
              <a:t>defence</a:t>
            </a:r>
            <a:r>
              <a:rPr lang="lt-LT" sz="2400" b="1" dirty="0"/>
              <a:t> – </a:t>
            </a:r>
            <a:r>
              <a:rPr lang="lt-LT" sz="2400" b="1" i="1" dirty="0" err="1"/>
              <a:t>Regner</a:t>
            </a:r>
            <a:r>
              <a:rPr lang="lt-LT" sz="2400" b="1" i="1" dirty="0"/>
              <a:t> v. </a:t>
            </a:r>
            <a:r>
              <a:rPr lang="lt-LT" sz="2400" b="1" i="1" dirty="0" err="1"/>
              <a:t>Czech</a:t>
            </a:r>
            <a:r>
              <a:rPr lang="lt-LT" sz="2400" b="1" i="1" dirty="0"/>
              <a:t> </a:t>
            </a:r>
            <a:r>
              <a:rPr lang="lt-LT" sz="2400" b="1" i="1" dirty="0" err="1"/>
              <a:t>Republic</a:t>
            </a:r>
            <a:r>
              <a:rPr lang="lt-LT" sz="2400" b="1" i="1" dirty="0"/>
              <a:t> </a:t>
            </a:r>
            <a:r>
              <a:rPr lang="lt-LT" sz="2400" b="1" dirty="0" err="1"/>
              <a:t>case</a:t>
            </a:r>
            <a:r>
              <a:rPr lang="lt-LT" sz="2400" b="1" dirty="0"/>
              <a:t> [GC, 2017];</a:t>
            </a:r>
          </a:p>
          <a:p>
            <a:pPr algn="just"/>
            <a:r>
              <a:rPr lang="lt-LT" sz="2400" b="1" dirty="0"/>
              <a:t>„</a:t>
            </a:r>
            <a:r>
              <a:rPr lang="lt-LT" sz="2800" b="1" dirty="0"/>
              <a:t>Secret </a:t>
            </a:r>
            <a:r>
              <a:rPr lang="lt-LT" sz="2800" b="1" dirty="0" err="1"/>
              <a:t>prisons</a:t>
            </a:r>
            <a:r>
              <a:rPr lang="lt-LT" sz="2800" b="1" dirty="0"/>
              <a:t>“ </a:t>
            </a:r>
            <a:r>
              <a:rPr lang="lt-LT" sz="2800" b="1" dirty="0" err="1"/>
              <a:t>cases</a:t>
            </a:r>
            <a:r>
              <a:rPr lang="lt-LT" sz="2800" b="1" dirty="0"/>
              <a:t> -  </a:t>
            </a:r>
            <a:r>
              <a:rPr lang="lt-LT" sz="2800" b="1" u="sng" dirty="0" err="1">
                <a:solidFill>
                  <a:srgbClr val="FF0000"/>
                </a:solidFill>
              </a:rPr>
              <a:t>ECtHR</a:t>
            </a:r>
            <a:r>
              <a:rPr lang="lt-LT" sz="2800" b="1" u="sng" dirty="0">
                <a:solidFill>
                  <a:srgbClr val="FF0000"/>
                </a:solidFill>
              </a:rPr>
              <a:t>  </a:t>
            </a:r>
            <a:r>
              <a:rPr lang="lt-LT" sz="2800" b="1" u="sng" dirty="0" err="1">
                <a:solidFill>
                  <a:srgbClr val="FF0000"/>
                </a:solidFill>
              </a:rPr>
              <a:t>establishes</a:t>
            </a:r>
            <a:r>
              <a:rPr lang="lt-LT" sz="2800" b="1" u="sng" dirty="0">
                <a:solidFill>
                  <a:srgbClr val="FF0000"/>
                </a:solidFill>
              </a:rPr>
              <a:t> „</a:t>
            </a:r>
            <a:r>
              <a:rPr lang="lt-LT" sz="2800" b="1" u="sng" dirty="0" err="1">
                <a:solidFill>
                  <a:srgbClr val="FF0000"/>
                </a:solidFill>
              </a:rPr>
              <a:t>facts</a:t>
            </a:r>
            <a:r>
              <a:rPr lang="lt-LT" sz="2800" b="1" u="sng" dirty="0">
                <a:solidFill>
                  <a:srgbClr val="FF0000"/>
                </a:solidFill>
              </a:rPr>
              <a:t>“ </a:t>
            </a:r>
            <a:r>
              <a:rPr lang="lt-LT" sz="2800" b="1" u="sng" dirty="0" err="1">
                <a:solidFill>
                  <a:srgbClr val="FF0000"/>
                </a:solidFill>
              </a:rPr>
              <a:t>in</a:t>
            </a:r>
            <a:r>
              <a:rPr lang="lt-LT" sz="2800" b="1" u="sng" dirty="0">
                <a:solidFill>
                  <a:srgbClr val="FF0000"/>
                </a:solidFill>
              </a:rPr>
              <a:t> </a:t>
            </a:r>
            <a:r>
              <a:rPr lang="lt-LT" sz="2800" b="1" u="sng" dirty="0" err="1">
                <a:solidFill>
                  <a:srgbClr val="FF0000"/>
                </a:solidFill>
              </a:rPr>
              <a:t>the</a:t>
            </a:r>
            <a:r>
              <a:rPr lang="lt-LT" sz="2800" b="1" u="sng" dirty="0">
                <a:solidFill>
                  <a:srgbClr val="FF0000"/>
                </a:solidFill>
              </a:rPr>
              <a:t> </a:t>
            </a:r>
            <a:r>
              <a:rPr lang="lt-LT" sz="2800" b="1" u="sng" dirty="0" err="1">
                <a:solidFill>
                  <a:srgbClr val="FF0000"/>
                </a:solidFill>
              </a:rPr>
              <a:t>cases</a:t>
            </a:r>
            <a:r>
              <a:rPr lang="lt-LT" sz="2800" b="1" u="sng" dirty="0">
                <a:solidFill>
                  <a:srgbClr val="FF0000"/>
                </a:solidFill>
              </a:rPr>
              <a:t> </a:t>
            </a:r>
            <a:r>
              <a:rPr lang="lt-LT" sz="2800" b="1" u="sng" dirty="0" err="1">
                <a:solidFill>
                  <a:srgbClr val="FF0000"/>
                </a:solidFill>
              </a:rPr>
              <a:t>and</a:t>
            </a:r>
            <a:r>
              <a:rPr lang="lt-LT" sz="2800" b="1" u="sng" dirty="0">
                <a:solidFill>
                  <a:srgbClr val="FF0000"/>
                </a:solidFill>
              </a:rPr>
              <a:t> </a:t>
            </a:r>
            <a:r>
              <a:rPr lang="lt-LT" sz="2800" b="1" u="sng" dirty="0" err="1">
                <a:solidFill>
                  <a:srgbClr val="FF0000"/>
                </a:solidFill>
              </a:rPr>
              <a:t>admitting</a:t>
            </a:r>
            <a:r>
              <a:rPr lang="lt-LT" sz="2800" b="1" u="sng" dirty="0">
                <a:solidFill>
                  <a:srgbClr val="FF0000"/>
                </a:solidFill>
              </a:rPr>
              <a:t> </a:t>
            </a:r>
            <a:r>
              <a:rPr lang="lt-LT" sz="2800" b="1" u="sng" dirty="0" err="1">
                <a:solidFill>
                  <a:srgbClr val="FF0000"/>
                </a:solidFill>
              </a:rPr>
              <a:t>evidence</a:t>
            </a:r>
            <a:r>
              <a:rPr lang="lt-LT" sz="2800" b="1" u="sng" dirty="0">
                <a:solidFill>
                  <a:srgbClr val="FF0000"/>
                </a:solidFill>
              </a:rPr>
              <a:t> </a:t>
            </a:r>
            <a:r>
              <a:rPr lang="lt-LT" sz="2800" b="1" dirty="0"/>
              <a:t>(??) – </a:t>
            </a:r>
            <a:r>
              <a:rPr lang="lt-LT" sz="2800" b="1" dirty="0" err="1"/>
              <a:t>is</a:t>
            </a:r>
            <a:r>
              <a:rPr lang="lt-LT" sz="2800" b="1" dirty="0"/>
              <a:t> it </a:t>
            </a:r>
            <a:r>
              <a:rPr lang="lt-LT" sz="2800" b="1" dirty="0" err="1"/>
              <a:t>the</a:t>
            </a:r>
            <a:r>
              <a:rPr lang="lt-LT" sz="2800" b="1" dirty="0"/>
              <a:t> Role </a:t>
            </a:r>
            <a:r>
              <a:rPr lang="lt-LT" sz="2800" b="1" dirty="0" err="1"/>
              <a:t>of</a:t>
            </a:r>
            <a:r>
              <a:rPr lang="lt-LT" sz="2800" b="1" dirty="0"/>
              <a:t> </a:t>
            </a:r>
            <a:r>
              <a:rPr lang="lt-LT" sz="2800" b="1" dirty="0" err="1"/>
              <a:t>the</a:t>
            </a:r>
            <a:r>
              <a:rPr lang="lt-LT" sz="2800" b="1" dirty="0"/>
              <a:t> </a:t>
            </a:r>
            <a:r>
              <a:rPr lang="lt-LT" sz="2800" b="1" dirty="0" err="1"/>
              <a:t>ECtHR</a:t>
            </a:r>
            <a:r>
              <a:rPr lang="lt-LT" sz="2800" b="1" dirty="0"/>
              <a:t> </a:t>
            </a:r>
            <a:r>
              <a:rPr lang="lt-LT" sz="2800" b="1" dirty="0" err="1"/>
              <a:t>or</a:t>
            </a:r>
            <a:r>
              <a:rPr lang="lt-LT" sz="2800" b="1" dirty="0"/>
              <a:t> NOT </a:t>
            </a:r>
            <a:r>
              <a:rPr lang="lt-LT" sz="2800" b="1" dirty="0" err="1"/>
              <a:t>under</a:t>
            </a:r>
            <a:r>
              <a:rPr lang="lt-LT" sz="2800" b="1" dirty="0"/>
              <a:t> Art. 19 </a:t>
            </a:r>
            <a:r>
              <a:rPr lang="lt-LT" sz="2800" b="1" dirty="0" err="1"/>
              <a:t>of</a:t>
            </a:r>
            <a:r>
              <a:rPr lang="lt-LT" sz="2800" b="1" dirty="0"/>
              <a:t> </a:t>
            </a:r>
            <a:r>
              <a:rPr lang="lt-LT" sz="2800" b="1" dirty="0" err="1"/>
              <a:t>the</a:t>
            </a:r>
            <a:r>
              <a:rPr lang="lt-LT" sz="2800" b="1" dirty="0"/>
              <a:t> ECHR?</a:t>
            </a:r>
          </a:p>
          <a:p>
            <a:pPr algn="just"/>
            <a:r>
              <a:rPr lang="lt-LT" sz="2800" b="1" dirty="0"/>
              <a:t>Art. 41 </a:t>
            </a:r>
            <a:r>
              <a:rPr lang="lt-LT" sz="2800" b="1" dirty="0" err="1"/>
              <a:t>and</a:t>
            </a:r>
            <a:r>
              <a:rPr lang="lt-LT" sz="2800" b="1" dirty="0"/>
              <a:t> 46 </a:t>
            </a:r>
            <a:r>
              <a:rPr lang="lt-LT" sz="2800" b="1" dirty="0" err="1"/>
              <a:t>of</a:t>
            </a:r>
            <a:r>
              <a:rPr lang="lt-LT" sz="2800" b="1" dirty="0"/>
              <a:t> </a:t>
            </a:r>
            <a:r>
              <a:rPr lang="lt-LT" sz="2800" b="1" dirty="0" err="1"/>
              <a:t>the</a:t>
            </a:r>
            <a:r>
              <a:rPr lang="lt-LT" sz="2800" b="1" dirty="0"/>
              <a:t> </a:t>
            </a:r>
            <a:r>
              <a:rPr lang="lt-LT" sz="2800" b="1" dirty="0" err="1"/>
              <a:t>Convention</a:t>
            </a:r>
            <a:r>
              <a:rPr lang="lt-LT" sz="2800" b="1" dirty="0"/>
              <a:t> (</a:t>
            </a:r>
            <a:r>
              <a:rPr lang="lt-LT" sz="2800" b="1" dirty="0" err="1"/>
              <a:t>Execution</a:t>
            </a:r>
            <a:r>
              <a:rPr lang="lt-LT" sz="2800" b="1" dirty="0"/>
              <a:t> </a:t>
            </a:r>
            <a:r>
              <a:rPr lang="lt-LT" sz="2800" b="1" dirty="0" err="1"/>
              <a:t>of</a:t>
            </a:r>
            <a:r>
              <a:rPr lang="lt-LT" sz="2800" b="1" dirty="0"/>
              <a:t> </a:t>
            </a:r>
            <a:r>
              <a:rPr lang="lt-LT" sz="2800" b="1" dirty="0" err="1"/>
              <a:t>these</a:t>
            </a:r>
            <a:r>
              <a:rPr lang="lt-LT" sz="2800" b="1" dirty="0"/>
              <a:t> </a:t>
            </a:r>
            <a:r>
              <a:rPr lang="lt-LT" sz="2800" b="1" dirty="0" err="1"/>
              <a:t>case</a:t>
            </a:r>
            <a:r>
              <a:rPr lang="lt-LT" sz="2800" b="1" dirty="0"/>
              <a:t> </a:t>
            </a:r>
            <a:r>
              <a:rPr lang="lt-LT" sz="2800" b="1" dirty="0" err="1"/>
              <a:t>and</a:t>
            </a:r>
            <a:r>
              <a:rPr lang="lt-LT" sz="2800" b="1" dirty="0"/>
              <a:t> </a:t>
            </a:r>
            <a:r>
              <a:rPr lang="lt-LT" sz="2800" b="1" dirty="0" err="1"/>
              <a:t>positive</a:t>
            </a:r>
            <a:r>
              <a:rPr lang="lt-LT" sz="2800" b="1"/>
              <a:t> obligations</a:t>
            </a:r>
            <a:r>
              <a:rPr lang="lt-LT" sz="2800" b="1" dirty="0"/>
              <a:t> </a:t>
            </a:r>
            <a:r>
              <a:rPr lang="lt-LT" sz="2800" b="1" dirty="0" err="1"/>
              <a:t>places</a:t>
            </a:r>
            <a:r>
              <a:rPr lang="lt-LT" sz="2800" b="1" dirty="0"/>
              <a:t> </a:t>
            </a:r>
            <a:r>
              <a:rPr lang="lt-LT" sz="2800" b="1" dirty="0" err="1"/>
              <a:t>on</a:t>
            </a:r>
            <a:r>
              <a:rPr lang="lt-LT" sz="2800" b="1" dirty="0"/>
              <a:t> </a:t>
            </a:r>
            <a:r>
              <a:rPr lang="lt-LT" sz="2800" b="1" dirty="0" err="1"/>
              <a:t>the</a:t>
            </a:r>
            <a:r>
              <a:rPr lang="lt-LT" sz="2800" b="1" dirty="0"/>
              <a:t> </a:t>
            </a:r>
            <a:r>
              <a:rPr lang="lt-LT" sz="2800" b="1" dirty="0" err="1"/>
              <a:t>States</a:t>
            </a:r>
            <a:r>
              <a:rPr lang="lt-LT" sz="2800" b="1" dirty="0"/>
              <a:t>). </a:t>
            </a:r>
          </a:p>
          <a:p>
            <a:pPr algn="just"/>
            <a:r>
              <a:rPr lang="lt-LT" sz="2400" b="1" dirty="0"/>
              <a:t> </a:t>
            </a:r>
          </a:p>
        </p:txBody>
      </p:sp>
    </p:spTree>
    <p:extLst>
      <p:ext uri="{BB962C8B-B14F-4D97-AF65-F5344CB8AC3E}">
        <p14:creationId xmlns:p14="http://schemas.microsoft.com/office/powerpoint/2010/main" val="35503758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1062</TotalTime>
  <Words>4594</Words>
  <Application>Microsoft Office PowerPoint</Application>
  <PresentationFormat>Demonstracija ekrane (4:3)</PresentationFormat>
  <Paragraphs>247</Paragraphs>
  <Slides>46</Slides>
  <Notes>1</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46</vt:i4>
      </vt:variant>
    </vt:vector>
  </HeadingPairs>
  <TitlesOfParts>
    <vt:vector size="51" baseType="lpstr">
      <vt:lpstr>Arial</vt:lpstr>
      <vt:lpstr>Calibri</vt:lpstr>
      <vt:lpstr>Cambria</vt:lpstr>
      <vt:lpstr>Times New Roman</vt:lpstr>
      <vt:lpstr>Adjacency</vt:lpstr>
      <vt:lpstr>Human Rights and Access  to Justice in the EU,  Bucharest, Romania  26-27 June 2018 European Judicial Training Network </vt:lpstr>
      <vt:lpstr>Art. 6 para 1 of the European Convention on Human Rights (the Convention or the ECHR) – The right to a court (access) and to a fair trial:</vt:lpstr>
      <vt:lpstr>Art. 6 para 2, 3 of the ECHR/criminal cases:</vt:lpstr>
      <vt:lpstr>Art. 6 – very important  Article: </vt:lpstr>
      <vt:lpstr>Subsidiarity and the Role of the ECtHR:</vt:lpstr>
      <vt:lpstr>The Role of the Court:</vt:lpstr>
      <vt:lpstr>Article 6/ Evidence:</vt:lpstr>
      <vt:lpstr>Some „NEW“ tendencies in the case law of the ECtHR:</vt:lpstr>
      <vt:lpstr>Al Nashiri v. Romania, Abu Zubaydah v. Lithuania:</vt:lpstr>
      <vt:lpstr>Regner v. Czech Republic [GC/2017]:</vt:lpstr>
      <vt:lpstr>Regner v. Czech Republic (???):</vt:lpstr>
      <vt:lpstr>Equality of arms/the adversarial proceedings:</vt:lpstr>
      <vt:lpstr>Fair proceedings/use of evidence:</vt:lpstr>
      <vt:lpstr>Evidence requirement:</vt:lpstr>
      <vt:lpstr>Disclosure of evidence:</vt:lpstr>
      <vt:lpstr>Disclosure of evidence:</vt:lpstr>
      <vt:lpstr>Case Pocius v. Lithuania (No. 35601/04, ECtHR, 6 July 2010) (OPPOSITE conclusion in Regner v. Czech Republic case/2017):</vt:lpstr>
      <vt:lpstr>Case Pocius v. Lithuania:</vt:lpstr>
      <vt:lpstr>Case Pocius v. Lithuania:</vt:lpstr>
      <vt:lpstr>Case Pocius v. Lithuania/admission of evidence</vt:lpstr>
      <vt:lpstr>Case Pocius v. Lithuania:</vt:lpstr>
      <vt:lpstr>Luca v. Italy case (no. 33354/96, § 40, ECHR 2001‑II)- balancing of fair trial with the failure to examine key witness [at trial]</vt:lpstr>
      <vt:lpstr>Luca case/correct or false statement?</vt:lpstr>
      <vt:lpstr>Luca v. Italy/ Viol. of Art. 6 §§ 1 and 3 (d).</vt:lpstr>
      <vt:lpstr>Conclusion on the sole or decisive evidence: (Regner case – different position):</vt:lpstr>
      <vt:lpstr>Perry v. the United Kingdom (dec.), 63737/00,  ECtHR, 26 September 2002:</vt:lpstr>
      <vt:lpstr>Perry v. the United Kingdom:</vt:lpstr>
      <vt:lpstr>Al-Khawaja case (GC – 15 to 2 Votes): NO VIOLATION </vt:lpstr>
      <vt:lpstr>Al-Khawaja  case:</vt:lpstr>
      <vt:lpstr>  Al-Khawaja  case:</vt:lpstr>
      <vt:lpstr>Tahery case - Violation of Art. 6 (GC – unan.):</vt:lpstr>
      <vt:lpstr>Position of a National Judge:</vt:lpstr>
      <vt:lpstr>Tahery case/ECtHR:</vt:lpstr>
      <vt:lpstr>Conclusions as regards the admission of evidence:</vt:lpstr>
      <vt:lpstr>Violations of Art. 3 and 8 of the ECHR and the right to a fair trial – different position:</vt:lpstr>
      <vt:lpstr>Bykov v. Russia [GC]:</vt:lpstr>
      <vt:lpstr>Bykov v. Russia:</vt:lpstr>
      <vt:lpstr>Case Gulijev v. Lithuania, No. 10425/03, 16 December 2008 (administrative decision-making process)</vt:lpstr>
      <vt:lpstr>Case Gulijev v. Lithuania</vt:lpstr>
      <vt:lpstr>Case Gulijev v. Lithuania</vt:lpstr>
      <vt:lpstr>Violation of Article 3 (prohibition of torture and inhuman or degrating treatment) and admission of evidence:</vt:lpstr>
      <vt:lpstr>Gäfgen v. Germany: NO VIOL. of  Article 6 § 1 and § 3 of the Convention. Violation of Art. 3. </vt:lpstr>
      <vt:lpstr>Gäfgen v. Germany:</vt:lpstr>
      <vt:lpstr>Gäfgen v. Germany: NO VIOL. of  Article 6  § 1 and § 3</vt:lpstr>
      <vt:lpstr>Violation of Article 3/ impact to Art. 6 – fairness/CONCLUSIONS:</vt:lpstr>
      <vt:lpstr>Evidence/new tendencies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on Human Rights and Access to Justice in the EU,  Vilnius, 14-15 May 2015 European Judicial Training Network</dc:title>
  <dc:creator>LRKT</dc:creator>
  <cp:lastModifiedBy>DJociene</cp:lastModifiedBy>
  <cp:revision>246</cp:revision>
  <dcterms:created xsi:type="dcterms:W3CDTF">2015-05-13T09:08:27Z</dcterms:created>
  <dcterms:modified xsi:type="dcterms:W3CDTF">2018-06-25T07:30:32Z</dcterms:modified>
</cp:coreProperties>
</file>