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256" r:id="rId2"/>
    <p:sldId id="288" r:id="rId3"/>
    <p:sldId id="290" r:id="rId4"/>
    <p:sldId id="265" r:id="rId5"/>
    <p:sldId id="258" r:id="rId6"/>
    <p:sldId id="259" r:id="rId7"/>
    <p:sldId id="260" r:id="rId8"/>
    <p:sldId id="261" r:id="rId9"/>
    <p:sldId id="271" r:id="rId10"/>
    <p:sldId id="262" r:id="rId11"/>
    <p:sldId id="263" r:id="rId12"/>
    <p:sldId id="266" r:id="rId13"/>
    <p:sldId id="267" r:id="rId14"/>
    <p:sldId id="268" r:id="rId15"/>
    <p:sldId id="269" r:id="rId16"/>
    <p:sldId id="270" r:id="rId17"/>
    <p:sldId id="295" r:id="rId18"/>
    <p:sldId id="272" r:id="rId19"/>
    <p:sldId id="273" r:id="rId20"/>
    <p:sldId id="274" r:id="rId21"/>
    <p:sldId id="275" r:id="rId22"/>
    <p:sldId id="276" r:id="rId23"/>
    <p:sldId id="298" r:id="rId24"/>
    <p:sldId id="299" r:id="rId25"/>
    <p:sldId id="300" r:id="rId26"/>
    <p:sldId id="301" r:id="rId27"/>
    <p:sldId id="286" r:id="rId28"/>
    <p:sldId id="285" r:id="rId29"/>
    <p:sldId id="279" r:id="rId30"/>
    <p:sldId id="280" r:id="rId31"/>
    <p:sldId id="281" r:id="rId32"/>
    <p:sldId id="282" r:id="rId33"/>
    <p:sldId id="283" r:id="rId34"/>
    <p:sldId id="293" r:id="rId35"/>
    <p:sldId id="294" r:id="rId36"/>
    <p:sldId id="287" r:id="rId37"/>
    <p:sldId id="296" r:id="rId38"/>
    <p:sldId id="302" r:id="rId3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8" autoAdjust="0"/>
    <p:restoredTop sz="94671" autoAdjust="0"/>
  </p:normalViewPr>
  <p:slideViewPr>
    <p:cSldViewPr>
      <p:cViewPr varScale="1">
        <p:scale>
          <a:sx n="75" d="100"/>
          <a:sy n="75" d="100"/>
        </p:scale>
        <p:origin x="-1236" y="-90"/>
      </p:cViewPr>
      <p:guideLst>
        <p:guide orient="horz" pos="2160"/>
        <p:guide pos="2880"/>
      </p:guideLst>
    </p:cSldViewPr>
  </p:slideViewPr>
  <p:outlineViewPr>
    <p:cViewPr>
      <p:scale>
        <a:sx n="33" d="100"/>
        <a:sy n="33" d="100"/>
      </p:scale>
      <p:origin x="0" y="78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5FCF2E6-CC8F-4590-B1B7-9D644AC3EA94}" type="datetimeFigureOut">
              <a:rPr lang="it-IT" smtClean="0"/>
              <a:t>19/04/2018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C4EE4D-7FFB-4AE8-99E6-9DA5AD5D7EAC}" type="slidenum">
              <a:rPr lang="it-IT" smtClean="0"/>
              <a:t>‹N›</a:t>
            </a:fld>
            <a:endParaRPr lang="it-IT"/>
          </a:p>
        </p:txBody>
      </p:sp>
    </p:spTree>
    <p:extLst>
      <p:ext uri="{BB962C8B-B14F-4D97-AF65-F5344CB8AC3E}">
        <p14:creationId xmlns:p14="http://schemas.microsoft.com/office/powerpoint/2010/main" val="242435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5FCF2E6-CC8F-4590-B1B7-9D644AC3EA94}" type="datetimeFigureOut">
              <a:rPr lang="it-IT" smtClean="0"/>
              <a:t>19/04/2018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C4EE4D-7FFB-4AE8-99E6-9DA5AD5D7EAC}" type="slidenum">
              <a:rPr lang="it-IT" smtClean="0"/>
              <a:t>‹N›</a:t>
            </a:fld>
            <a:endParaRPr lang="it-IT"/>
          </a:p>
        </p:txBody>
      </p:sp>
    </p:spTree>
    <p:extLst>
      <p:ext uri="{BB962C8B-B14F-4D97-AF65-F5344CB8AC3E}">
        <p14:creationId xmlns:p14="http://schemas.microsoft.com/office/powerpoint/2010/main" val="3664809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5FCF2E6-CC8F-4590-B1B7-9D644AC3EA94}" type="datetimeFigureOut">
              <a:rPr lang="it-IT" smtClean="0"/>
              <a:t>19/04/2018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C4EE4D-7FFB-4AE8-99E6-9DA5AD5D7EAC}" type="slidenum">
              <a:rPr lang="it-IT" smtClean="0"/>
              <a:t>‹N›</a:t>
            </a:fld>
            <a:endParaRPr lang="it-IT"/>
          </a:p>
        </p:txBody>
      </p:sp>
    </p:spTree>
    <p:extLst>
      <p:ext uri="{BB962C8B-B14F-4D97-AF65-F5344CB8AC3E}">
        <p14:creationId xmlns:p14="http://schemas.microsoft.com/office/powerpoint/2010/main" val="239440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5FCF2E6-CC8F-4590-B1B7-9D644AC3EA94}" type="datetimeFigureOut">
              <a:rPr lang="it-IT" smtClean="0"/>
              <a:t>19/04/2018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AC4EE4D-7FFB-4AE8-99E6-9DA5AD5D7EAC}" type="slidenum">
              <a:rPr lang="it-IT" smtClean="0"/>
              <a:t>‹N›</a:t>
            </a:fld>
            <a:endParaRPr lang="it-IT"/>
          </a:p>
        </p:txBody>
      </p:sp>
    </p:spTree>
    <p:extLst>
      <p:ext uri="{BB962C8B-B14F-4D97-AF65-F5344CB8AC3E}">
        <p14:creationId xmlns:p14="http://schemas.microsoft.com/office/powerpoint/2010/main" val="486287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5FCF2E6-CC8F-4590-B1B7-9D644AC3EA94}" type="datetimeFigureOut">
              <a:rPr lang="it-IT" smtClean="0"/>
              <a:t>19/04/2018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AC4EE4D-7FFB-4AE8-99E6-9DA5AD5D7EAC}" type="slidenum">
              <a:rPr lang="it-IT" smtClean="0"/>
              <a:t>‹N›</a:t>
            </a:fld>
            <a:endParaRPr lang="it-IT"/>
          </a:p>
        </p:txBody>
      </p:sp>
    </p:spTree>
    <p:extLst>
      <p:ext uri="{BB962C8B-B14F-4D97-AF65-F5344CB8AC3E}">
        <p14:creationId xmlns:p14="http://schemas.microsoft.com/office/powerpoint/2010/main" val="2693777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5FCF2E6-CC8F-4590-B1B7-9D644AC3EA94}" type="datetimeFigureOut">
              <a:rPr lang="it-IT" smtClean="0"/>
              <a:t>19/04/2018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AC4EE4D-7FFB-4AE8-99E6-9DA5AD5D7EAC}" type="slidenum">
              <a:rPr lang="it-IT" smtClean="0"/>
              <a:t>‹N›</a:t>
            </a:fld>
            <a:endParaRPr lang="it-IT"/>
          </a:p>
        </p:txBody>
      </p:sp>
    </p:spTree>
    <p:extLst>
      <p:ext uri="{BB962C8B-B14F-4D97-AF65-F5344CB8AC3E}">
        <p14:creationId xmlns:p14="http://schemas.microsoft.com/office/powerpoint/2010/main" val="486806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5FCF2E6-CC8F-4590-B1B7-9D644AC3EA94}" type="datetimeFigureOut">
              <a:rPr lang="it-IT" smtClean="0"/>
              <a:t>19/04/2018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AC4EE4D-7FFB-4AE8-99E6-9DA5AD5D7EAC}" type="slidenum">
              <a:rPr lang="it-IT" smtClean="0"/>
              <a:t>‹N›</a:t>
            </a:fld>
            <a:endParaRPr lang="it-IT"/>
          </a:p>
        </p:txBody>
      </p:sp>
    </p:spTree>
    <p:extLst>
      <p:ext uri="{BB962C8B-B14F-4D97-AF65-F5344CB8AC3E}">
        <p14:creationId xmlns:p14="http://schemas.microsoft.com/office/powerpoint/2010/main" val="1979041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5FCF2E6-CC8F-4590-B1B7-9D644AC3EA94}" type="datetimeFigureOut">
              <a:rPr lang="it-IT" smtClean="0"/>
              <a:t>19/04/2018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AC4EE4D-7FFB-4AE8-99E6-9DA5AD5D7EAC}" type="slidenum">
              <a:rPr lang="it-IT" smtClean="0"/>
              <a:t>‹N›</a:t>
            </a:fld>
            <a:endParaRPr lang="it-IT"/>
          </a:p>
        </p:txBody>
      </p:sp>
    </p:spTree>
    <p:extLst>
      <p:ext uri="{BB962C8B-B14F-4D97-AF65-F5344CB8AC3E}">
        <p14:creationId xmlns:p14="http://schemas.microsoft.com/office/powerpoint/2010/main" val="772943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5FCF2E6-CC8F-4590-B1B7-9D644AC3EA94}" type="datetimeFigureOut">
              <a:rPr lang="it-IT" smtClean="0"/>
              <a:t>19/04/2018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AC4EE4D-7FFB-4AE8-99E6-9DA5AD5D7EAC}" type="slidenum">
              <a:rPr lang="it-IT" smtClean="0"/>
              <a:t>‹N›</a:t>
            </a:fld>
            <a:endParaRPr lang="it-IT"/>
          </a:p>
        </p:txBody>
      </p:sp>
    </p:spTree>
    <p:extLst>
      <p:ext uri="{BB962C8B-B14F-4D97-AF65-F5344CB8AC3E}">
        <p14:creationId xmlns:p14="http://schemas.microsoft.com/office/powerpoint/2010/main" val="2599403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5FCF2E6-CC8F-4590-B1B7-9D644AC3EA94}" type="datetimeFigureOut">
              <a:rPr lang="it-IT" smtClean="0"/>
              <a:t>19/04/2018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C4EE4D-7FFB-4AE8-99E6-9DA5AD5D7EAC}" type="slidenum">
              <a:rPr lang="it-IT" smtClean="0"/>
              <a:t>‹N›</a:t>
            </a:fld>
            <a:endParaRPr lang="it-IT"/>
          </a:p>
        </p:txBody>
      </p:sp>
    </p:spTree>
    <p:extLst>
      <p:ext uri="{BB962C8B-B14F-4D97-AF65-F5344CB8AC3E}">
        <p14:creationId xmlns:p14="http://schemas.microsoft.com/office/powerpoint/2010/main" val="2071383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5FCF2E6-CC8F-4590-B1B7-9D644AC3EA94}" type="datetimeFigureOut">
              <a:rPr lang="it-IT" smtClean="0"/>
              <a:t>19/04/2018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C4EE4D-7FFB-4AE8-99E6-9DA5AD5D7EAC}" type="slidenum">
              <a:rPr lang="it-IT" smtClean="0"/>
              <a:t>‹N›</a:t>
            </a:fld>
            <a:endParaRPr lang="it-IT"/>
          </a:p>
        </p:txBody>
      </p:sp>
    </p:spTree>
    <p:extLst>
      <p:ext uri="{BB962C8B-B14F-4D97-AF65-F5344CB8AC3E}">
        <p14:creationId xmlns:p14="http://schemas.microsoft.com/office/powerpoint/2010/main" val="2005668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FCF2E6-CC8F-4590-B1B7-9D644AC3EA94}" type="datetimeFigureOut">
              <a:rPr lang="it-IT" smtClean="0"/>
              <a:t>19/04/2018</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C4EE4D-7FFB-4AE8-99E6-9DA5AD5D7EAC}" type="slidenum">
              <a:rPr lang="it-IT" smtClean="0"/>
              <a:t>‹N›</a:t>
            </a:fld>
            <a:endParaRPr lang="it-IT"/>
          </a:p>
        </p:txBody>
      </p:sp>
    </p:spTree>
    <p:extLst>
      <p:ext uri="{BB962C8B-B14F-4D97-AF65-F5344CB8AC3E}">
        <p14:creationId xmlns:p14="http://schemas.microsoft.com/office/powerpoint/2010/main" val="3117616343"/>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eur-lex.europa.eu/LexUriServ/LexUriServ.do?uri=OJ:L:2013:180:0031:0059:EN:PDF" TargetMode="External"/><Relationship Id="rId2" Type="http://schemas.openxmlformats.org/officeDocument/2006/relationships/hyperlink" Target="http://eur-lex.europa.eu/LexUriServ/LexUriServ.do?uri=OJ:L:2003:251:0012:0018:en:PDF" TargetMode="External"/><Relationship Id="rId1" Type="http://schemas.openxmlformats.org/officeDocument/2006/relationships/slideLayout" Target="../slideLayouts/slideLayout2.xml"/><Relationship Id="rId6" Type="http://schemas.openxmlformats.org/officeDocument/2006/relationships/hyperlink" Target="http://eur-lex.europa.eu/LexUriServ/LexUriServ.do?uri=OJ:L:2008:348:0098:0107:en:PDF" TargetMode="External"/><Relationship Id="rId5" Type="http://schemas.openxmlformats.org/officeDocument/2006/relationships/hyperlink" Target="http://eur-lex.europa.eu/legal-content/en/TXT/?uri=celex:32013L0033" TargetMode="External"/><Relationship Id="rId4" Type="http://schemas.openxmlformats.org/officeDocument/2006/relationships/hyperlink" Target="http://eur-lex.europa.eu/LexUriServ/LexUriServ.do?uri=OJ:L:2011:337:0009:0026:en:PD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eui.eu/Projects/CentreForJudicialCooperation" TargetMode="External"/><Relationship Id="rId2" Type="http://schemas.openxmlformats.org/officeDocument/2006/relationships/hyperlink" Target="http://judcoop.eui.eu/data/?p=data" TargetMode="External"/><Relationship Id="rId1" Type="http://schemas.openxmlformats.org/officeDocument/2006/relationships/slideLayout" Target="../slideLayouts/slideLayout2.xml"/><Relationship Id="rId5" Type="http://schemas.openxmlformats.org/officeDocument/2006/relationships/hyperlink" Target="http://www.rejus.eu/content/database-index" TargetMode="External"/><Relationship Id="rId4" Type="http://schemas.openxmlformats.org/officeDocument/2006/relationships/hyperlink" Target="http://www.rejus.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060848"/>
            <a:ext cx="8534400" cy="758952"/>
          </a:xfrm>
        </p:spPr>
        <p:txBody>
          <a:bodyPr>
            <a:normAutofit fontScale="90000"/>
          </a:bodyPr>
          <a:lstStyle/>
          <a:p>
            <a:r>
              <a:rPr lang="en-GB" altLang="en-US" smtClean="0"/>
              <a:t/>
            </a:r>
            <a:br>
              <a:rPr lang="en-GB" altLang="en-US" smtClean="0"/>
            </a:br>
            <a:r>
              <a:rPr lang="en-GB" altLang="en-US" smtClean="0"/>
              <a:t/>
            </a:r>
            <a:br>
              <a:rPr lang="en-GB" altLang="en-US" smtClean="0"/>
            </a:br>
            <a:r>
              <a:rPr lang="en-GB" altLang="en-US" smtClean="0"/>
              <a:t/>
            </a:r>
            <a:br>
              <a:rPr lang="en-GB" altLang="en-US" smtClean="0"/>
            </a:br>
            <a:r>
              <a:rPr lang="en-GB" altLang="en-US" smtClean="0"/>
              <a:t/>
            </a:r>
            <a:br>
              <a:rPr lang="en-GB" altLang="en-US" smtClean="0"/>
            </a:br>
            <a:r>
              <a:rPr lang="en-GB" altLang="en-US" smtClean="0"/>
              <a:t/>
            </a:r>
            <a:br>
              <a:rPr lang="en-GB" altLang="en-US" smtClean="0"/>
            </a:br>
            <a:r>
              <a:rPr lang="en-GB" altLang="en-US" smtClean="0"/>
              <a:t/>
            </a:r>
            <a:br>
              <a:rPr lang="en-GB" altLang="en-US" smtClean="0"/>
            </a:br>
            <a:r>
              <a:rPr lang="en-GB" altLang="en-US" smtClean="0"/>
              <a:t> </a:t>
            </a:r>
            <a:br>
              <a:rPr lang="en-GB" altLang="en-US" smtClean="0"/>
            </a:br>
            <a:r>
              <a:rPr lang="en-US" altLang="en-US" smtClean="0"/>
              <a:t/>
            </a:r>
            <a:br>
              <a:rPr lang="en-US" altLang="en-US" smtClean="0"/>
            </a:br>
            <a:endParaRPr lang="it-IT" dirty="0"/>
          </a:p>
        </p:txBody>
      </p:sp>
      <p:sp>
        <p:nvSpPr>
          <p:cNvPr id="3" name="Sottotitolo 2"/>
          <p:cNvSpPr>
            <a:spLocks noGrp="1"/>
          </p:cNvSpPr>
          <p:nvPr>
            <p:ph idx="1"/>
          </p:nvPr>
        </p:nvSpPr>
        <p:spPr/>
        <p:txBody>
          <a:bodyPr>
            <a:normAutofit fontScale="40000" lnSpcReduction="20000"/>
          </a:bodyPr>
          <a:lstStyle/>
          <a:p>
            <a:endParaRPr lang="it-IT" dirty="0" smtClean="0"/>
          </a:p>
          <a:p>
            <a:pPr marL="0" indent="0" algn="ctr">
              <a:buNone/>
            </a:pPr>
            <a:r>
              <a:rPr lang="en-US" sz="5800" dirty="0" smtClean="0">
                <a:solidFill>
                  <a:srgbClr val="0070C0"/>
                </a:solidFill>
              </a:rPr>
              <a:t>Effects of the CFREU at National Level</a:t>
            </a:r>
            <a:r>
              <a:rPr lang="it-IT" sz="5800" dirty="0" smtClean="0">
                <a:solidFill>
                  <a:srgbClr val="0070C0"/>
                </a:solidFill>
              </a:rPr>
              <a:t/>
            </a:r>
            <a:br>
              <a:rPr lang="it-IT" sz="5800" dirty="0" smtClean="0">
                <a:solidFill>
                  <a:srgbClr val="0070C0"/>
                </a:solidFill>
              </a:rPr>
            </a:br>
            <a:r>
              <a:rPr lang="en-GB" altLang="en-US" sz="5800" dirty="0" smtClean="0">
                <a:solidFill>
                  <a:srgbClr val="0070C0"/>
                </a:solidFill>
              </a:rPr>
              <a:t>in Asylum and Immigration</a:t>
            </a:r>
            <a:endParaRPr lang="it-IT" sz="5800" dirty="0" smtClean="0">
              <a:solidFill>
                <a:srgbClr val="0070C0"/>
              </a:solidFill>
            </a:endParaRPr>
          </a:p>
          <a:p>
            <a:endParaRPr lang="it-IT" dirty="0" smtClean="0"/>
          </a:p>
          <a:p>
            <a:endParaRPr lang="it-IT" dirty="0" smtClean="0"/>
          </a:p>
          <a:p>
            <a:endParaRPr lang="it-IT" dirty="0" smtClean="0"/>
          </a:p>
          <a:p>
            <a:endParaRPr lang="it-IT" dirty="0" smtClean="0"/>
          </a:p>
          <a:p>
            <a:endParaRPr lang="it-IT" dirty="0" smtClean="0"/>
          </a:p>
          <a:p>
            <a:endParaRPr lang="it-IT" sz="3400" dirty="0" smtClean="0"/>
          </a:p>
          <a:p>
            <a:pPr marL="0" indent="0" algn="ctr">
              <a:buNone/>
            </a:pPr>
            <a:r>
              <a:rPr lang="it-IT" sz="3400" dirty="0" smtClean="0">
                <a:solidFill>
                  <a:srgbClr val="0070C0"/>
                </a:solidFill>
              </a:rPr>
              <a:t>Dr Martina Flamini</a:t>
            </a:r>
          </a:p>
          <a:p>
            <a:pPr marL="0" indent="0" algn="ctr">
              <a:buNone/>
            </a:pPr>
            <a:r>
              <a:rPr lang="it-IT" sz="3400" dirty="0" err="1" smtClean="0">
                <a:solidFill>
                  <a:srgbClr val="0070C0"/>
                </a:solidFill>
              </a:rPr>
              <a:t>Judge</a:t>
            </a:r>
            <a:r>
              <a:rPr lang="it-IT" sz="3400" dirty="0" smtClean="0">
                <a:solidFill>
                  <a:srgbClr val="0070C0"/>
                </a:solidFill>
              </a:rPr>
              <a:t>, Court of Milan</a:t>
            </a:r>
          </a:p>
          <a:p>
            <a:endParaRPr lang="it-IT" sz="3400" dirty="0" smtClean="0"/>
          </a:p>
          <a:p>
            <a:endParaRPr lang="it-IT" sz="3400" dirty="0" smtClean="0"/>
          </a:p>
          <a:p>
            <a:endParaRPr lang="it-IT" sz="3400" dirty="0" smtClean="0"/>
          </a:p>
          <a:p>
            <a:endParaRPr lang="it-IT" sz="3400" dirty="0" smtClean="0"/>
          </a:p>
          <a:p>
            <a:endParaRPr lang="it-IT" sz="3400" dirty="0" smtClean="0"/>
          </a:p>
          <a:p>
            <a:endParaRPr lang="it-IT" sz="3400" dirty="0" smtClean="0"/>
          </a:p>
          <a:p>
            <a:pPr marL="0" indent="0" algn="r">
              <a:buNone/>
            </a:pPr>
            <a:r>
              <a:rPr lang="it-IT" sz="3400" b="1" dirty="0" smtClean="0">
                <a:solidFill>
                  <a:srgbClr val="0070C0"/>
                </a:solidFill>
              </a:rPr>
              <a:t>FRA – Vienna 19-20 April 2018</a:t>
            </a:r>
          </a:p>
          <a:p>
            <a:endParaRPr lang="it-IT" b="1" dirty="0">
              <a:solidFill>
                <a:srgbClr val="0070C0"/>
              </a:solidFill>
            </a:endParaRPr>
          </a:p>
        </p:txBody>
      </p:sp>
    </p:spTree>
    <p:extLst>
      <p:ext uri="{BB962C8B-B14F-4D97-AF65-F5344CB8AC3E}">
        <p14:creationId xmlns:p14="http://schemas.microsoft.com/office/powerpoint/2010/main" val="28455282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Introduction</a:t>
            </a:r>
            <a:endParaRPr lang="it-IT" dirty="0"/>
          </a:p>
        </p:txBody>
      </p:sp>
      <p:sp>
        <p:nvSpPr>
          <p:cNvPr id="3" name="Segnaposto contenuto 2"/>
          <p:cNvSpPr>
            <a:spLocks noGrp="1"/>
          </p:cNvSpPr>
          <p:nvPr>
            <p:ph idx="1"/>
          </p:nvPr>
        </p:nvSpPr>
        <p:spPr/>
        <p:txBody>
          <a:bodyPr>
            <a:normAutofit fontScale="62500" lnSpcReduction="20000"/>
          </a:bodyPr>
          <a:lstStyle/>
          <a:p>
            <a:pPr marL="0" indent="0" algn="just">
              <a:buNone/>
            </a:pPr>
            <a:r>
              <a:rPr lang="en-US" dirty="0" smtClean="0"/>
              <a:t>The case falls within the scope of application the Charter when it concerns:</a:t>
            </a:r>
          </a:p>
          <a:p>
            <a:pPr marL="0" indent="0" algn="just">
              <a:buNone/>
            </a:pPr>
            <a:r>
              <a:rPr lang="en-US" dirty="0" smtClean="0"/>
              <a:t>A) national measures that give effect to an obligation contained in a EU law provision addressed primarily to the domestic legislature;</a:t>
            </a:r>
          </a:p>
          <a:p>
            <a:pPr marL="0" indent="0" algn="just">
              <a:buNone/>
            </a:pPr>
            <a:r>
              <a:rPr lang="en-US" dirty="0" smtClean="0"/>
              <a:t>B) national procedural provisions that allow for the legal protection, before domestic courts, of the rights conferred on individuals by Union law</a:t>
            </a:r>
          </a:p>
          <a:p>
            <a:pPr marL="0" indent="0" algn="just">
              <a:buNone/>
            </a:pPr>
            <a:r>
              <a:rPr lang="en-US" dirty="0" smtClean="0"/>
              <a:t>C) the application of EU law rules, or of the national provisions giving them effect, by a national court or a national administrative authority;</a:t>
            </a:r>
          </a:p>
          <a:p>
            <a:pPr marL="0" indent="0" algn="just">
              <a:buNone/>
            </a:pPr>
            <a:r>
              <a:rPr lang="en-US" dirty="0" smtClean="0"/>
              <a:t>D) national measures derogating from Union law rules, based on the grounds for derogation explicitly provided by EU primary or secondary law, or based on the ECJ’s case law on </a:t>
            </a:r>
            <a:r>
              <a:rPr lang="it-IT" dirty="0" err="1" smtClean="0"/>
              <a:t>mandatory</a:t>
            </a:r>
            <a:r>
              <a:rPr lang="it-IT" dirty="0" smtClean="0"/>
              <a:t> </a:t>
            </a:r>
            <a:r>
              <a:rPr lang="it-IT" dirty="0" err="1" smtClean="0"/>
              <a:t>requirements</a:t>
            </a:r>
            <a:r>
              <a:rPr lang="it-IT" dirty="0" smtClean="0"/>
              <a:t>;</a:t>
            </a:r>
          </a:p>
          <a:p>
            <a:pPr marL="0" indent="0" algn="just">
              <a:buNone/>
            </a:pPr>
            <a:r>
              <a:rPr lang="en-US" dirty="0" smtClean="0"/>
              <a:t>E) national provisions that clarify notions contained in EU law measures</a:t>
            </a:r>
            <a:endParaRPr lang="it-IT" dirty="0"/>
          </a:p>
        </p:txBody>
      </p:sp>
    </p:spTree>
    <p:extLst>
      <p:ext uri="{BB962C8B-B14F-4D97-AF65-F5344CB8AC3E}">
        <p14:creationId xmlns:p14="http://schemas.microsoft.com/office/powerpoint/2010/main" val="22114041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mtClean="0"/>
              <a:t>The Charter and the role of judge</a:t>
            </a:r>
            <a:endParaRPr lang="it-IT" dirty="0"/>
          </a:p>
        </p:txBody>
      </p:sp>
      <p:sp>
        <p:nvSpPr>
          <p:cNvPr id="3" name="Segnaposto contenuto 2"/>
          <p:cNvSpPr>
            <a:spLocks noGrp="1"/>
          </p:cNvSpPr>
          <p:nvPr>
            <p:ph idx="1"/>
          </p:nvPr>
        </p:nvSpPr>
        <p:spPr/>
        <p:txBody>
          <a:bodyPr>
            <a:normAutofit lnSpcReduction="10000"/>
          </a:bodyPr>
          <a:lstStyle/>
          <a:p>
            <a:pPr algn="just"/>
            <a:r>
              <a:rPr lang="en-GB" dirty="0" smtClean="0"/>
              <a:t>Under the principle of loyal cooperation (art. 4.3 TUE) it is the responsibility of national judges to find the appropriate remedies that ensure respect of fundamental rights. </a:t>
            </a:r>
          </a:p>
          <a:p>
            <a:pPr algn="just"/>
            <a:r>
              <a:rPr lang="en-GB" dirty="0" smtClean="0"/>
              <a:t>The role of the Charter and CJEU guidance on its interpretation is contributing to the changes of national procedural rules to ensure effective protection of rights.</a:t>
            </a:r>
            <a:endParaRPr lang="it-IT" dirty="0"/>
          </a:p>
        </p:txBody>
      </p:sp>
    </p:spTree>
    <p:extLst>
      <p:ext uri="{BB962C8B-B14F-4D97-AF65-F5344CB8AC3E}">
        <p14:creationId xmlns:p14="http://schemas.microsoft.com/office/powerpoint/2010/main" val="14754322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pPr marL="0" indent="0">
              <a:buNone/>
            </a:pPr>
            <a:endParaRPr lang="it-IT" dirty="0"/>
          </a:p>
          <a:p>
            <a:r>
              <a:rPr lang="it-IT" dirty="0" smtClean="0"/>
              <a:t>a) </a:t>
            </a:r>
            <a:r>
              <a:rPr lang="it-IT" dirty="0" err="1" smtClean="0"/>
              <a:t>Role</a:t>
            </a:r>
            <a:r>
              <a:rPr lang="it-IT" dirty="0" smtClean="0"/>
              <a:t> of the charter and </a:t>
            </a:r>
            <a:r>
              <a:rPr lang="it-IT" dirty="0" err="1" smtClean="0"/>
              <a:t>substantial</a:t>
            </a:r>
            <a:r>
              <a:rPr lang="it-IT" dirty="0" smtClean="0"/>
              <a:t> </a:t>
            </a:r>
            <a:r>
              <a:rPr lang="it-IT" dirty="0" err="1" smtClean="0"/>
              <a:t>rights</a:t>
            </a:r>
            <a:endParaRPr lang="it-IT" dirty="0" smtClean="0"/>
          </a:p>
          <a:p>
            <a:endParaRPr lang="it-IT" dirty="0" smtClean="0"/>
          </a:p>
          <a:p>
            <a:r>
              <a:rPr lang="it-IT" dirty="0" smtClean="0"/>
              <a:t>b) </a:t>
            </a:r>
            <a:r>
              <a:rPr lang="it-IT" dirty="0" err="1" smtClean="0"/>
              <a:t>Role</a:t>
            </a:r>
            <a:r>
              <a:rPr lang="it-IT" dirty="0" smtClean="0"/>
              <a:t> of the charter and </a:t>
            </a:r>
            <a:r>
              <a:rPr lang="it-IT" dirty="0" err="1" smtClean="0"/>
              <a:t>procedural</a:t>
            </a:r>
            <a:r>
              <a:rPr lang="it-IT" dirty="0" smtClean="0"/>
              <a:t> </a:t>
            </a:r>
            <a:r>
              <a:rPr lang="it-IT" dirty="0" err="1" smtClean="0"/>
              <a:t>rules</a:t>
            </a:r>
            <a:endParaRPr lang="it-IT" dirty="0"/>
          </a:p>
        </p:txBody>
      </p:sp>
    </p:spTree>
    <p:extLst>
      <p:ext uri="{BB962C8B-B14F-4D97-AF65-F5344CB8AC3E}">
        <p14:creationId xmlns:p14="http://schemas.microsoft.com/office/powerpoint/2010/main" val="40464451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620688"/>
            <a:ext cx="8534400" cy="758952"/>
          </a:xfrm>
        </p:spPr>
        <p:txBody>
          <a:bodyPr>
            <a:normAutofit fontScale="90000"/>
          </a:bodyPr>
          <a:lstStyle/>
          <a:p>
            <a:r>
              <a:rPr lang="it-IT" dirty="0" smtClean="0"/>
              <a:t/>
            </a:r>
            <a:br>
              <a:rPr lang="it-IT" dirty="0" smtClean="0"/>
            </a:br>
            <a:r>
              <a:rPr lang="it-IT" dirty="0" smtClean="0"/>
              <a:t/>
            </a:r>
            <a:br>
              <a:rPr lang="it-IT" dirty="0" smtClean="0"/>
            </a:br>
            <a:r>
              <a:rPr lang="it-IT" dirty="0" smtClean="0"/>
              <a:t/>
            </a:r>
            <a:br>
              <a:rPr lang="it-IT" dirty="0" smtClean="0"/>
            </a:br>
            <a:r>
              <a:rPr lang="it-IT" dirty="0"/>
              <a:t/>
            </a:r>
            <a:br>
              <a:rPr lang="it-IT" dirty="0"/>
            </a:br>
            <a:r>
              <a:rPr lang="it-IT" dirty="0" smtClean="0"/>
              <a:t/>
            </a:r>
            <a:br>
              <a:rPr lang="it-IT" dirty="0" smtClean="0"/>
            </a:br>
            <a:r>
              <a:rPr lang="it-IT" dirty="0"/>
              <a:t/>
            </a:r>
            <a:br>
              <a:rPr lang="it-IT" dirty="0"/>
            </a:br>
            <a:r>
              <a:rPr lang="it-IT" dirty="0" smtClean="0"/>
              <a:t/>
            </a:r>
            <a:br>
              <a:rPr lang="it-IT" dirty="0" smtClean="0"/>
            </a:br>
            <a:r>
              <a:rPr lang="it-IT" dirty="0" smtClean="0"/>
              <a:t/>
            </a:r>
            <a:br>
              <a:rPr lang="it-IT" dirty="0" smtClean="0"/>
            </a:br>
            <a:r>
              <a:rPr lang="it-IT" dirty="0"/>
              <a:t/>
            </a:r>
            <a:br>
              <a:rPr lang="it-IT" dirty="0"/>
            </a:br>
            <a:r>
              <a:rPr lang="it-IT" dirty="0" smtClean="0"/>
              <a:t/>
            </a:r>
            <a:br>
              <a:rPr lang="it-IT" dirty="0" smtClean="0"/>
            </a:br>
            <a:r>
              <a:rPr lang="it-IT" dirty="0"/>
              <a:t/>
            </a:r>
            <a:br>
              <a:rPr lang="it-IT" dirty="0"/>
            </a:br>
            <a:r>
              <a:rPr lang="it-IT" dirty="0" smtClean="0"/>
              <a:t/>
            </a:r>
            <a:br>
              <a:rPr lang="it-IT" dirty="0" smtClean="0"/>
            </a:br>
            <a:r>
              <a:rPr lang="it-IT" dirty="0"/>
              <a:t/>
            </a:r>
            <a:br>
              <a:rPr lang="it-IT" dirty="0"/>
            </a:br>
            <a:r>
              <a:rPr lang="it-IT" dirty="0" smtClean="0"/>
              <a:t/>
            </a:r>
            <a:br>
              <a:rPr lang="it-IT" dirty="0" smtClean="0"/>
            </a:br>
            <a:endParaRPr lang="it-IT" sz="3100" dirty="0"/>
          </a:p>
        </p:txBody>
      </p:sp>
      <p:sp>
        <p:nvSpPr>
          <p:cNvPr id="3" name="Segnaposto contenuto 2"/>
          <p:cNvSpPr>
            <a:spLocks noGrp="1"/>
          </p:cNvSpPr>
          <p:nvPr>
            <p:ph idx="1"/>
          </p:nvPr>
        </p:nvSpPr>
        <p:spPr>
          <a:xfrm>
            <a:off x="323528" y="332656"/>
            <a:ext cx="8482144" cy="5622376"/>
          </a:xfrm>
        </p:spPr>
        <p:txBody>
          <a:bodyPr>
            <a:normAutofit/>
          </a:bodyPr>
          <a:lstStyle/>
          <a:p>
            <a:pPr marL="0" indent="0" algn="ctr">
              <a:buNone/>
            </a:pPr>
            <a:r>
              <a:rPr lang="en-GB" altLang="en-US" b="1" dirty="0" smtClean="0">
                <a:solidFill>
                  <a:srgbClr val="FF0000"/>
                </a:solidFill>
              </a:rPr>
              <a:t>Art. 4 charter</a:t>
            </a:r>
          </a:p>
          <a:p>
            <a:pPr algn="just"/>
            <a:endParaRPr lang="en-GB" dirty="0" smtClean="0"/>
          </a:p>
          <a:p>
            <a:pPr marL="0" indent="0" algn="just">
              <a:buNone/>
            </a:pPr>
            <a:r>
              <a:rPr lang="en-GB" dirty="0" smtClean="0"/>
              <a:t>Article 4 of the Charter contains a single sentence: ‘No one shall be subjected to torture or to inhumane or degrading treatment or punishment’. Its wording thus corresponds verbatim to Article 3 of the European Convention on Human Rights (ECHR), entitled ‘Prohibition on Torture.’ Article 3 ECHR is a non-</a:t>
            </a:r>
            <a:r>
              <a:rPr lang="en-GB" dirty="0" err="1" smtClean="0"/>
              <a:t>derogeable</a:t>
            </a:r>
            <a:r>
              <a:rPr lang="en-GB" dirty="0" smtClean="0"/>
              <a:t> right</a:t>
            </a:r>
            <a:endParaRPr lang="it-IT" dirty="0"/>
          </a:p>
        </p:txBody>
      </p:sp>
    </p:spTree>
    <p:extLst>
      <p:ext uri="{BB962C8B-B14F-4D97-AF65-F5344CB8AC3E}">
        <p14:creationId xmlns:p14="http://schemas.microsoft.com/office/powerpoint/2010/main" val="32330698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rPr>
              <a:t>…art. 4…</a:t>
            </a:r>
            <a:endParaRPr lang="it-IT" dirty="0">
              <a:solidFill>
                <a:srgbClr val="FF0000"/>
              </a:solidFill>
            </a:endParaRPr>
          </a:p>
        </p:txBody>
      </p:sp>
      <p:sp>
        <p:nvSpPr>
          <p:cNvPr id="3" name="Segnaposto contenuto 2"/>
          <p:cNvSpPr>
            <a:spLocks noGrp="1"/>
          </p:cNvSpPr>
          <p:nvPr>
            <p:ph idx="1"/>
          </p:nvPr>
        </p:nvSpPr>
        <p:spPr/>
        <p:txBody>
          <a:bodyPr>
            <a:normAutofit fontScale="62500" lnSpcReduction="20000"/>
          </a:bodyPr>
          <a:lstStyle/>
          <a:p>
            <a:pPr lvl="0" algn="just"/>
            <a:r>
              <a:rPr lang="en-GB" dirty="0" smtClean="0"/>
              <a:t>A case of the </a:t>
            </a:r>
            <a:r>
              <a:rPr lang="en-GB" dirty="0" smtClean="0">
                <a:solidFill>
                  <a:srgbClr val="FF0000"/>
                </a:solidFill>
              </a:rPr>
              <a:t>Czech Constitutional Court </a:t>
            </a:r>
            <a:r>
              <a:rPr lang="en-GB" dirty="0" smtClean="0"/>
              <a:t>which referred to Article 4 Charter and Article 3 ECHR when assessing the conduct of the public authorities handling the return of a third country national. The Court reminded the authorities of the need to respect the rights to human dignity and to be treated in a humane manner when transporting an individual in the context of a non-voluntary return decision, including the need to inform an individual of the time and manner of the return in adequate time.</a:t>
            </a:r>
            <a:endParaRPr lang="it-IT" dirty="0" smtClean="0"/>
          </a:p>
          <a:p>
            <a:pPr lvl="0" algn="just"/>
            <a:r>
              <a:rPr lang="en-GB" dirty="0" smtClean="0"/>
              <a:t>The </a:t>
            </a:r>
            <a:r>
              <a:rPr lang="en-GB" dirty="0" smtClean="0">
                <a:solidFill>
                  <a:srgbClr val="FF0000"/>
                </a:solidFill>
              </a:rPr>
              <a:t>Irish High Court </a:t>
            </a:r>
            <a:r>
              <a:rPr lang="en-GB" dirty="0" smtClean="0"/>
              <a:t>has made a novel use of the Court of Justice decision in N.S. and others, using the findings in this judgment as support for the credibility of an applicant regarding his travel movements and in particular his account of his period spent in Greece. The finding of the Court of Justice in N.S. and others that there exists a systematic violation of Article 4 Charter in Greece was used to confirm the reasonableness of the applicant’s failure not to apply for asylum in Greece and therefore affirm his credibility.</a:t>
            </a:r>
            <a:endParaRPr lang="it-IT" dirty="0" smtClean="0"/>
          </a:p>
          <a:p>
            <a:endParaRPr lang="it-IT" dirty="0"/>
          </a:p>
        </p:txBody>
      </p:sp>
    </p:spTree>
    <p:extLst>
      <p:ext uri="{BB962C8B-B14F-4D97-AF65-F5344CB8AC3E}">
        <p14:creationId xmlns:p14="http://schemas.microsoft.com/office/powerpoint/2010/main" val="35601038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GB" sz="4000" dirty="0" smtClean="0"/>
              <a:t/>
            </a:r>
            <a:br>
              <a:rPr lang="en-GB" sz="4000" dirty="0" smtClean="0"/>
            </a:br>
            <a:r>
              <a:rPr lang="en-GB" sz="4000" dirty="0" smtClean="0">
                <a:solidFill>
                  <a:srgbClr val="FF0000"/>
                </a:solidFill>
              </a:rPr>
              <a:t>Art. 6 charter - Right to liberty and security </a:t>
            </a:r>
            <a:r>
              <a:rPr lang="it-IT" dirty="0" smtClean="0"/>
              <a:t/>
            </a:r>
            <a:br>
              <a:rPr lang="it-IT" dirty="0" smtClean="0"/>
            </a:br>
            <a:endParaRPr lang="it-IT" dirty="0"/>
          </a:p>
        </p:txBody>
      </p:sp>
      <p:sp>
        <p:nvSpPr>
          <p:cNvPr id="3" name="Segnaposto contenuto 2"/>
          <p:cNvSpPr>
            <a:spLocks noGrp="1"/>
          </p:cNvSpPr>
          <p:nvPr>
            <p:ph idx="1"/>
          </p:nvPr>
        </p:nvSpPr>
        <p:spPr/>
        <p:txBody>
          <a:bodyPr>
            <a:normAutofit fontScale="92500" lnSpcReduction="10000"/>
          </a:bodyPr>
          <a:lstStyle/>
          <a:p>
            <a:pPr marL="0" indent="0" algn="just">
              <a:buNone/>
            </a:pPr>
            <a:r>
              <a:rPr lang="en-US" dirty="0" smtClean="0"/>
              <a:t>One of the most controversial issues in asylum and immigration has been the detention of migrants. These cases raise particular concerns regarding several fundamental rights of the asylum seekers and irregular migrants, in particular: the protection of the right to liberty and security; access to court and legal aid; effective remedies; claiming the right to asylum, access to social and economic rights, as well as family life and best interests of the child.</a:t>
            </a:r>
            <a:endParaRPr lang="it-IT" dirty="0" smtClean="0"/>
          </a:p>
          <a:p>
            <a:endParaRPr lang="it-IT" dirty="0"/>
          </a:p>
        </p:txBody>
      </p:sp>
    </p:spTree>
    <p:extLst>
      <p:ext uri="{BB962C8B-B14F-4D97-AF65-F5344CB8AC3E}">
        <p14:creationId xmlns:p14="http://schemas.microsoft.com/office/powerpoint/2010/main" val="25878544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a:t>
            </a:r>
            <a:endParaRPr lang="it-IT" dirty="0"/>
          </a:p>
        </p:txBody>
      </p:sp>
      <p:sp>
        <p:nvSpPr>
          <p:cNvPr id="3" name="Segnaposto contenuto 2"/>
          <p:cNvSpPr>
            <a:spLocks noGrp="1"/>
          </p:cNvSpPr>
          <p:nvPr>
            <p:ph idx="1"/>
          </p:nvPr>
        </p:nvSpPr>
        <p:spPr/>
        <p:txBody>
          <a:bodyPr>
            <a:normAutofit fontScale="77500" lnSpcReduction="20000"/>
          </a:bodyPr>
          <a:lstStyle/>
          <a:p>
            <a:pPr algn="just"/>
            <a:r>
              <a:rPr lang="en-GB" dirty="0" smtClean="0"/>
              <a:t>The right to liberty and security is a relative fundamental right, therefore both asylum and immigration detention are possible as long as these measures respect the safeguards required by Article 52(1) Charter, namely: 1) the limitations must be provided by law; 2) respect the essence of the right; 3) genuinely meet the objectives of general interest; 4) necessity; and 5) proportionality. </a:t>
            </a:r>
          </a:p>
          <a:p>
            <a:pPr algn="just"/>
            <a:r>
              <a:rPr lang="en-GB" dirty="0" smtClean="0"/>
              <a:t>At national level, the majority of issues concerning asylum and immigration detention involve misapplication(s) or a failure to apply the standards already provided for in EU secondary legislation, rather than using Article 6 CHARTER to clarify the standards in EU or national legislation. </a:t>
            </a:r>
            <a:endParaRPr lang="it-IT" dirty="0"/>
          </a:p>
        </p:txBody>
      </p:sp>
    </p:spTree>
    <p:extLst>
      <p:ext uri="{BB962C8B-B14F-4D97-AF65-F5344CB8AC3E}">
        <p14:creationId xmlns:p14="http://schemas.microsoft.com/office/powerpoint/2010/main" val="4681018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188640"/>
            <a:ext cx="8229600" cy="1143000"/>
          </a:xfrm>
        </p:spPr>
        <p:txBody>
          <a:bodyPr>
            <a:normAutofit/>
          </a:bodyPr>
          <a:lstStyle/>
          <a:p>
            <a:r>
              <a:rPr lang="en-US" sz="3200" dirty="0" smtClean="0">
                <a:solidFill>
                  <a:srgbClr val="FF0000"/>
                </a:solidFill>
              </a:rPr>
              <a:t>Estonia, Supreme Court, case no 3-3-1-32-15, </a:t>
            </a:r>
            <a:r>
              <a:rPr lang="en-US" sz="3200" dirty="0" err="1" smtClean="0">
                <a:solidFill>
                  <a:srgbClr val="FF0000"/>
                </a:solidFill>
              </a:rPr>
              <a:t>Judgement</a:t>
            </a:r>
            <a:r>
              <a:rPr lang="en-US" sz="3200" dirty="0" smtClean="0">
                <a:solidFill>
                  <a:srgbClr val="FF0000"/>
                </a:solidFill>
              </a:rPr>
              <a:t> of 15 September 2015</a:t>
            </a:r>
            <a:endParaRPr lang="it-IT" sz="3200" dirty="0">
              <a:solidFill>
                <a:srgbClr val="FF0000"/>
              </a:solidFill>
            </a:endParaRPr>
          </a:p>
        </p:txBody>
      </p:sp>
      <p:sp>
        <p:nvSpPr>
          <p:cNvPr id="3" name="Segnaposto contenuto 2"/>
          <p:cNvSpPr>
            <a:spLocks noGrp="1"/>
          </p:cNvSpPr>
          <p:nvPr>
            <p:ph idx="1"/>
          </p:nvPr>
        </p:nvSpPr>
        <p:spPr/>
        <p:txBody>
          <a:bodyPr>
            <a:normAutofit fontScale="47500" lnSpcReduction="20000"/>
          </a:bodyPr>
          <a:lstStyle/>
          <a:p>
            <a:pPr algn="just"/>
            <a:r>
              <a:rPr lang="en-US" sz="3400" dirty="0" smtClean="0"/>
              <a:t>The complainant is a citizen of Russian Federation who came to live in Estonia when he was 4 years old. He has served several prison sentences in Estonia. The Police and Border Guard annulled his long-time residence permit and on 18 December 2014 issued him a precept to leave the country.  He contested the precept to leave Estonia. </a:t>
            </a:r>
            <a:r>
              <a:rPr lang="en-US" sz="3400" dirty="0" smtClean="0"/>
              <a:t>The </a:t>
            </a:r>
            <a:r>
              <a:rPr lang="en-US" sz="3400" dirty="0" smtClean="0"/>
              <a:t>complainant contested the ruling of the Administrative Court and the Circuit Court settled </a:t>
            </a:r>
            <a:r>
              <a:rPr lang="en-US" sz="3400" dirty="0" smtClean="0"/>
              <a:t>his </a:t>
            </a:r>
            <a:r>
              <a:rPr lang="en-US" sz="3400" dirty="0" smtClean="0"/>
              <a:t>appeal. According to the ruling of the Circuit Court there was a need to release the complainant because the court had suspended the execution of his precept to leave. Police and Border Guard Board lodged an appeal to the Supreme Court claiming that according to the Directive 2008/115/EC Art. 15(1) the detention of a third-country national who is the subject of return procedures is allowed in order to prepare the return and/or carry out the removal process. The detention of the complainant is necessary because there is a risk of absconding and it is required because of a protection of public order</a:t>
            </a:r>
            <a:r>
              <a:rPr lang="en-US" sz="3400" dirty="0" smtClean="0"/>
              <a:t>.</a:t>
            </a:r>
          </a:p>
          <a:p>
            <a:pPr marL="0" indent="0" algn="just">
              <a:buNone/>
            </a:pPr>
            <a:endParaRPr lang="en-US" sz="3400" dirty="0" smtClean="0"/>
          </a:p>
          <a:p>
            <a:pPr algn="just"/>
            <a:r>
              <a:rPr lang="en-US" sz="3400" dirty="0" smtClean="0"/>
              <a:t>The Court explained the effect of the </a:t>
            </a:r>
            <a:r>
              <a:rPr lang="en-US" sz="3400" dirty="0" err="1" smtClean="0"/>
              <a:t>suspensive</a:t>
            </a:r>
            <a:r>
              <a:rPr lang="en-US" sz="3400" dirty="0" smtClean="0"/>
              <a:t> measure applied by the court in the case where the complainant contested the precept to leave. Court did not suspend in that case the validity of the precept but only the execution. </a:t>
            </a:r>
            <a:r>
              <a:rPr lang="en-US" sz="3400" dirty="0" smtClean="0"/>
              <a:t>It </a:t>
            </a:r>
            <a:r>
              <a:rPr lang="en-US" sz="3400" dirty="0" smtClean="0"/>
              <a:t>is a temporary measure. The detention is not an inevitable part of the execution of the removal but a measure with the purpose to assure the removal.</a:t>
            </a:r>
          </a:p>
          <a:p>
            <a:endParaRPr lang="it-IT" sz="3400" dirty="0" smtClean="0"/>
          </a:p>
          <a:p>
            <a:endParaRPr lang="it-IT" dirty="0"/>
          </a:p>
        </p:txBody>
      </p:sp>
    </p:spTree>
    <p:extLst>
      <p:ext uri="{BB962C8B-B14F-4D97-AF65-F5344CB8AC3E}">
        <p14:creationId xmlns:p14="http://schemas.microsoft.com/office/powerpoint/2010/main" val="2689850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GB" dirty="0" smtClean="0"/>
              <a:t/>
            </a:r>
            <a:br>
              <a:rPr lang="en-GB" dirty="0" smtClean="0"/>
            </a:br>
            <a:r>
              <a:rPr lang="en-GB" dirty="0" smtClean="0">
                <a:solidFill>
                  <a:srgbClr val="FF0000"/>
                </a:solidFill>
              </a:rPr>
              <a:t>ARTICLE 7 Charter – Respect for Private and Family Life</a:t>
            </a:r>
            <a:r>
              <a:rPr lang="it-IT" dirty="0" smtClean="0">
                <a:solidFill>
                  <a:srgbClr val="FF0000"/>
                </a:solidFill>
              </a:rPr>
              <a:t/>
            </a:r>
            <a:br>
              <a:rPr lang="it-IT" dirty="0" smtClean="0">
                <a:solidFill>
                  <a:srgbClr val="FF0000"/>
                </a:solidFill>
              </a:rPr>
            </a:br>
            <a:endParaRPr lang="it-IT" dirty="0">
              <a:solidFill>
                <a:srgbClr val="FF0000"/>
              </a:solidFill>
            </a:endParaRPr>
          </a:p>
        </p:txBody>
      </p:sp>
      <p:sp>
        <p:nvSpPr>
          <p:cNvPr id="3" name="Segnaposto contenuto 2"/>
          <p:cNvSpPr>
            <a:spLocks noGrp="1"/>
          </p:cNvSpPr>
          <p:nvPr>
            <p:ph idx="1"/>
          </p:nvPr>
        </p:nvSpPr>
        <p:spPr/>
        <p:txBody>
          <a:bodyPr>
            <a:normAutofit fontScale="62500" lnSpcReduction="20000"/>
          </a:bodyPr>
          <a:lstStyle/>
          <a:p>
            <a:pPr algn="just"/>
            <a:r>
              <a:rPr lang="en-GB" dirty="0" smtClean="0"/>
              <a:t>Article 7 of the Charter contains a right to respect for private and family life, home and communication. Related rights are contained in Article 8 CHARTER (to the protection of personal data), Article 9 CHARTER (the right to marry and found a family), Article 10 CHARTER (freedom of thought, conscience and religion) and Article 24 (rights of the Child). Article 7 Charter is relevant in a number of situations in immigration and asylum law.</a:t>
            </a:r>
            <a:endParaRPr lang="it-IT" dirty="0" smtClean="0"/>
          </a:p>
          <a:p>
            <a:pPr algn="just"/>
            <a:r>
              <a:rPr lang="en-GB" dirty="0" smtClean="0"/>
              <a:t>The right to a family life and the need to protect the family unit is reflected in many instruments of the immigration and asylum </a:t>
            </a:r>
            <a:r>
              <a:rPr lang="en-GB" dirty="0" err="1" smtClean="0"/>
              <a:t>acquis</a:t>
            </a:r>
            <a:r>
              <a:rPr lang="en-GB" dirty="0" smtClean="0"/>
              <a:t>. Including the </a:t>
            </a:r>
            <a:r>
              <a:rPr lang="en-GB" dirty="0" smtClean="0">
                <a:hlinkClick r:id="rId2"/>
              </a:rPr>
              <a:t>Family Reunification Directive</a:t>
            </a:r>
            <a:r>
              <a:rPr lang="en-GB" dirty="0" smtClean="0"/>
              <a:t> itself, the </a:t>
            </a:r>
            <a:r>
              <a:rPr lang="en-GB" dirty="0" smtClean="0">
                <a:hlinkClick r:id="rId3"/>
              </a:rPr>
              <a:t>Dublin III Regulation</a:t>
            </a:r>
            <a:r>
              <a:rPr lang="en-GB" dirty="0" smtClean="0"/>
              <a:t>, the </a:t>
            </a:r>
            <a:r>
              <a:rPr lang="en-GB" dirty="0" smtClean="0">
                <a:hlinkClick r:id="rId4"/>
              </a:rPr>
              <a:t>Qualification Directive</a:t>
            </a:r>
            <a:r>
              <a:rPr lang="en-GB" dirty="0" smtClean="0"/>
              <a:t>, the </a:t>
            </a:r>
            <a:r>
              <a:rPr lang="en-GB" dirty="0" smtClean="0">
                <a:hlinkClick r:id="rId5"/>
              </a:rPr>
              <a:t>Reception Condition Directive</a:t>
            </a:r>
            <a:r>
              <a:rPr lang="en-GB" dirty="0" smtClean="0"/>
              <a:t> and the </a:t>
            </a:r>
            <a:r>
              <a:rPr lang="en-GB" dirty="0" smtClean="0">
                <a:hlinkClick r:id="rId6"/>
              </a:rPr>
              <a:t>Returns Directive</a:t>
            </a:r>
            <a:r>
              <a:rPr lang="en-GB" dirty="0" smtClean="0"/>
              <a:t>.</a:t>
            </a:r>
            <a:endParaRPr lang="it-IT" dirty="0" smtClean="0"/>
          </a:p>
          <a:p>
            <a:pPr algn="just"/>
            <a:r>
              <a:rPr lang="en-GB" dirty="0" smtClean="0"/>
              <a:t>Secondly, Article 7 Charter can impose obligations on national authorities in the context of admission and expulsion decisions where the individual concerned or other individuals have formed a family or private life. </a:t>
            </a:r>
            <a:endParaRPr lang="it-IT" dirty="0"/>
          </a:p>
        </p:txBody>
      </p:sp>
    </p:spTree>
    <p:extLst>
      <p:ext uri="{BB962C8B-B14F-4D97-AF65-F5344CB8AC3E}">
        <p14:creationId xmlns:p14="http://schemas.microsoft.com/office/powerpoint/2010/main" val="19983971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rPr>
              <a:t>…art. 7…</a:t>
            </a:r>
            <a:endParaRPr lang="it-IT" dirty="0">
              <a:solidFill>
                <a:srgbClr val="FF0000"/>
              </a:solidFill>
            </a:endParaRPr>
          </a:p>
        </p:txBody>
      </p:sp>
      <p:sp>
        <p:nvSpPr>
          <p:cNvPr id="3" name="Segnaposto contenuto 2"/>
          <p:cNvSpPr>
            <a:spLocks noGrp="1"/>
          </p:cNvSpPr>
          <p:nvPr>
            <p:ph idx="1"/>
          </p:nvPr>
        </p:nvSpPr>
        <p:spPr/>
        <p:txBody>
          <a:bodyPr>
            <a:normAutofit fontScale="85000" lnSpcReduction="20000"/>
          </a:bodyPr>
          <a:lstStyle/>
          <a:p>
            <a:pPr marL="0" indent="0" algn="just">
              <a:buNone/>
            </a:pPr>
            <a:r>
              <a:rPr lang="en-GB" dirty="0" smtClean="0"/>
              <a:t>In relation to many of the cases in this section, particularly those of the Greek and Romanian courts, Article 7 Charter is not mentioned explicitly but rather these courts cite the analogous provision of the ECHR, namely Article 8 ECHR. A majority of these cases tend to deal with classic expulsion situations in which Article 8 ECHR is invoked in order to resist expulsion with the applicant’s claiming a possible violation. The cases provide a good range of examples of the application of Article 8 ECHR. The Greek case 1817/2015 demonstrates a classic instance of a settled and secure family life being protected by the use of Article 8 ECHR rights</a:t>
            </a:r>
            <a:endParaRPr lang="it-IT" dirty="0"/>
          </a:p>
        </p:txBody>
      </p:sp>
    </p:spTree>
    <p:extLst>
      <p:ext uri="{BB962C8B-B14F-4D97-AF65-F5344CB8AC3E}">
        <p14:creationId xmlns:p14="http://schemas.microsoft.com/office/powerpoint/2010/main" val="29370766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rPr>
              <a:t>Art. 10</a:t>
            </a:r>
            <a:endParaRPr lang="it-IT" dirty="0">
              <a:solidFill>
                <a:srgbClr val="FF0000"/>
              </a:solidFill>
            </a:endParaRPr>
          </a:p>
        </p:txBody>
      </p:sp>
      <p:sp>
        <p:nvSpPr>
          <p:cNvPr id="3" name="Segnaposto contenuto 2"/>
          <p:cNvSpPr>
            <a:spLocks noGrp="1"/>
          </p:cNvSpPr>
          <p:nvPr>
            <p:ph idx="1"/>
          </p:nvPr>
        </p:nvSpPr>
        <p:spPr/>
        <p:txBody>
          <a:bodyPr>
            <a:normAutofit fontScale="85000" lnSpcReduction="10000"/>
          </a:bodyPr>
          <a:lstStyle/>
          <a:p>
            <a:pPr algn="just"/>
            <a:r>
              <a:rPr lang="en-GB" dirty="0" smtClean="0"/>
              <a:t>Article 10 of the Charter refers to the freedom of thought, conscience and </a:t>
            </a:r>
            <a:r>
              <a:rPr lang="en-GB" b="1" dirty="0" smtClean="0"/>
              <a:t>religion</a:t>
            </a:r>
            <a:r>
              <a:rPr lang="en-GB" dirty="0" smtClean="0"/>
              <a:t> and corresponds to Article 9 of the European Convention on Human Rights (ECHR). In accordance with Article 52(3) CHARTER, Article 10 CHARTER should therefore have the same scope and meaning of Article 9 ECHR.</a:t>
            </a:r>
            <a:endParaRPr lang="it-IT" dirty="0" smtClean="0"/>
          </a:p>
          <a:p>
            <a:pPr algn="just"/>
            <a:r>
              <a:rPr lang="en-GB" dirty="0" smtClean="0"/>
              <a:t>Religion is one of the grounds of persecution outlined in Article 1A of the Geneva Convention and is one of the relevant reasons for granting refugee status under the Qualification Directive. </a:t>
            </a:r>
            <a:endParaRPr lang="it-IT" dirty="0"/>
          </a:p>
        </p:txBody>
      </p:sp>
    </p:spTree>
    <p:extLst>
      <p:ext uri="{BB962C8B-B14F-4D97-AF65-F5344CB8AC3E}">
        <p14:creationId xmlns:p14="http://schemas.microsoft.com/office/powerpoint/2010/main" val="40728996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GB" dirty="0" smtClean="0">
                <a:solidFill>
                  <a:srgbClr val="FF0000"/>
                </a:solidFill>
              </a:rPr>
              <a:t>Council of State, the Netherlands, judgment of 23 May 2013</a:t>
            </a:r>
            <a:endParaRPr lang="it-IT" dirty="0">
              <a:solidFill>
                <a:srgbClr val="FF0000"/>
              </a:solidFill>
            </a:endParaRPr>
          </a:p>
        </p:txBody>
      </p:sp>
      <p:sp>
        <p:nvSpPr>
          <p:cNvPr id="3" name="Segnaposto contenuto 2"/>
          <p:cNvSpPr>
            <a:spLocks noGrp="1"/>
          </p:cNvSpPr>
          <p:nvPr>
            <p:ph idx="1"/>
          </p:nvPr>
        </p:nvSpPr>
        <p:spPr/>
        <p:txBody>
          <a:bodyPr>
            <a:normAutofit fontScale="70000" lnSpcReduction="20000"/>
          </a:bodyPr>
          <a:lstStyle/>
          <a:p>
            <a:endParaRPr lang="en-GB" dirty="0" smtClean="0"/>
          </a:p>
          <a:p>
            <a:pPr marL="0" indent="0" algn="just">
              <a:buNone/>
            </a:pPr>
            <a:r>
              <a:rPr lang="en-GB" dirty="0" smtClean="0"/>
              <a:t>The applicant allegedly converted from Islam to Christianity in his country of origin, Iran. The Dutch authorities denied his application for asylum because the conversion was deemed not credible. The Court of First instance annulled the decision, because the authorities had relied too heavily on the applicant’s (incomplete or wrong) answers to factual questions about Christianity where these have nothing to do with the faith and inner conviction of the applicant. Since the applicant had explained how and why he converted, how he expresses his faith and did not display a complete lack of knowledge about Christianity, the authorities had given insufficient grounds for denying his application. The authorities – the Minister for Immigration and Asylum – appealed this decision to the Judicial Division of the Council of State.</a:t>
            </a:r>
            <a:endParaRPr lang="it-IT" dirty="0" smtClean="0"/>
          </a:p>
          <a:p>
            <a:endParaRPr lang="it-IT" dirty="0"/>
          </a:p>
        </p:txBody>
      </p:sp>
    </p:spTree>
    <p:extLst>
      <p:ext uri="{BB962C8B-B14F-4D97-AF65-F5344CB8AC3E}">
        <p14:creationId xmlns:p14="http://schemas.microsoft.com/office/powerpoint/2010/main" val="25973006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a:t>
            </a:r>
            <a:endParaRPr lang="it-IT" dirty="0"/>
          </a:p>
        </p:txBody>
      </p:sp>
      <p:sp>
        <p:nvSpPr>
          <p:cNvPr id="3" name="Segnaposto contenuto 2"/>
          <p:cNvSpPr>
            <a:spLocks noGrp="1"/>
          </p:cNvSpPr>
          <p:nvPr>
            <p:ph idx="1"/>
          </p:nvPr>
        </p:nvSpPr>
        <p:spPr/>
        <p:txBody>
          <a:bodyPr>
            <a:normAutofit fontScale="70000" lnSpcReduction="20000"/>
          </a:bodyPr>
          <a:lstStyle/>
          <a:p>
            <a:pPr marL="0" indent="0" algn="just">
              <a:buNone/>
            </a:pPr>
            <a:r>
              <a:rPr lang="en-GB" dirty="0" smtClean="0"/>
              <a:t>The Dutch Council of State had to review whether the conversion to Christianity claimed by the applicant was credible, and whether the administrative authorities erred in their finding a lack of credibility due to incomplete or wrong answers given by the applicant to questions concerning Christianity. The Court concluded that the authorities correctly took into account that the applicant had converted, which was the result of a conscious and deliberate choice. Also, they did not predominantly base their decision on factual questions, but also on statements regarding the process of conversion. The questions about the applicant’s baptism and church visits were in fact not factual questions but related to the conversion, as these elements form an integral part of the conversion by the applicant and the meaning his new faith holds to him. </a:t>
            </a:r>
            <a:endParaRPr lang="it-IT" dirty="0"/>
          </a:p>
        </p:txBody>
      </p:sp>
    </p:spTree>
    <p:extLst>
      <p:ext uri="{BB962C8B-B14F-4D97-AF65-F5344CB8AC3E}">
        <p14:creationId xmlns:p14="http://schemas.microsoft.com/office/powerpoint/2010/main" val="33342345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rPr>
              <a:t>Art. 18</a:t>
            </a:r>
            <a:endParaRPr lang="it-IT" dirty="0">
              <a:solidFill>
                <a:srgbClr val="FF0000"/>
              </a:solidFill>
            </a:endParaRPr>
          </a:p>
        </p:txBody>
      </p:sp>
      <p:sp>
        <p:nvSpPr>
          <p:cNvPr id="3" name="Segnaposto contenuto 2"/>
          <p:cNvSpPr>
            <a:spLocks noGrp="1"/>
          </p:cNvSpPr>
          <p:nvPr>
            <p:ph idx="1"/>
          </p:nvPr>
        </p:nvSpPr>
        <p:spPr>
          <a:xfrm>
            <a:off x="467544" y="1556792"/>
            <a:ext cx="8229600" cy="4525963"/>
          </a:xfrm>
        </p:spPr>
        <p:txBody>
          <a:bodyPr>
            <a:normAutofit fontScale="85000" lnSpcReduction="20000"/>
          </a:bodyPr>
          <a:lstStyle/>
          <a:p>
            <a:pPr algn="just"/>
            <a:r>
              <a:rPr lang="en-US" dirty="0" smtClean="0"/>
              <a:t>Article 18 of the Charter provides for the right to asylum, which shall be guaranteed with due respect for the rules of the Geneva Convention of 28 July 1951 and the New York Protocol of 31 January 1967 relating to the status of refugees. Within the European and international human rights law, Article 18 CHARTER is unique. Since the Universal Declaration of Human Rights (Article 14 UDHR), the Charter is the first document to contain a separate and express right to asylum. The Geneva Convention recognizes the principle of non-</a:t>
            </a:r>
            <a:r>
              <a:rPr lang="en-US" dirty="0" err="1" smtClean="0"/>
              <a:t>refoulement</a:t>
            </a:r>
            <a:r>
              <a:rPr lang="en-US" dirty="0" smtClean="0"/>
              <a:t> and implicitly the right to seek asylum but not the right to enjoy asylum. </a:t>
            </a:r>
            <a:endParaRPr lang="it-IT" dirty="0"/>
          </a:p>
        </p:txBody>
      </p:sp>
    </p:spTree>
    <p:extLst>
      <p:ext uri="{BB962C8B-B14F-4D97-AF65-F5344CB8AC3E}">
        <p14:creationId xmlns:p14="http://schemas.microsoft.com/office/powerpoint/2010/main" val="42794617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en-US" sz="3200" dirty="0" smtClean="0">
                <a:solidFill>
                  <a:srgbClr val="FF0000"/>
                </a:solidFill>
              </a:rPr>
              <a:t>Italy, Supreme Court of Cassation, </a:t>
            </a:r>
            <a:r>
              <a:rPr lang="en-US" sz="3200" i="1" dirty="0">
                <a:solidFill>
                  <a:srgbClr val="FF0000"/>
                </a:solidFill>
              </a:rPr>
              <a:t>judgment of 10 April 2015, file No. 7333/2015</a:t>
            </a:r>
            <a:endParaRPr lang="it-IT" sz="3200" dirty="0">
              <a:solidFill>
                <a:srgbClr val="FF0000"/>
              </a:solidFill>
            </a:endParaRPr>
          </a:p>
        </p:txBody>
      </p:sp>
      <p:sp>
        <p:nvSpPr>
          <p:cNvPr id="3" name="Segnaposto contenuto 2"/>
          <p:cNvSpPr>
            <a:spLocks noGrp="1"/>
          </p:cNvSpPr>
          <p:nvPr>
            <p:ph idx="1"/>
          </p:nvPr>
        </p:nvSpPr>
        <p:spPr/>
        <p:txBody>
          <a:bodyPr>
            <a:normAutofit fontScale="62500" lnSpcReduction="20000"/>
          </a:bodyPr>
          <a:lstStyle/>
          <a:p>
            <a:pPr algn="just"/>
            <a:r>
              <a:rPr lang="en-US" dirty="0" smtClean="0"/>
              <a:t>The applicant, a Nigerian national, made an application for subsidiary protection in Italy. In it he alleged a threat to his life as a result of a succession dispute in his extended family following the death of his father that had already claimed the life of his wife. He did not submit any information in relation to the general security situation in Nigeria. He was granted subsidiary protection by the Court of First Instance. This however was reversed on appeal before the Court of Appeal of Bologna. The Court of Appeal found that the applicant had not established a direct link between the presence of high levels of indiscriminate violence in his country of origin and his own particular situation and the threat he faced. Accordingly he did not qualify for subsidiary protection. The applicant appealed this judgment before the Supreme Court of Cassation arguing that the Court of Appeal had rejected his claim based on the fact that he did not submit information regarding the general security in his country of origin and that there was a duty on the national authorities to take such facts into account when assessing an application for subsidiary protection</a:t>
            </a:r>
            <a:endParaRPr lang="it-IT" dirty="0"/>
          </a:p>
        </p:txBody>
      </p:sp>
    </p:spTree>
    <p:extLst>
      <p:ext uri="{BB962C8B-B14F-4D97-AF65-F5344CB8AC3E}">
        <p14:creationId xmlns:p14="http://schemas.microsoft.com/office/powerpoint/2010/main" val="24929872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normAutofit fontScale="85000" lnSpcReduction="10000"/>
          </a:bodyPr>
          <a:lstStyle/>
          <a:p>
            <a:pPr algn="just"/>
            <a:r>
              <a:rPr lang="en-US" dirty="0"/>
              <a:t>In applying these findings to the present case the Supreme Court found that the </a:t>
            </a:r>
            <a:r>
              <a:rPr lang="en-US" dirty="0" smtClean="0"/>
              <a:t>credibility of </a:t>
            </a:r>
            <a:r>
              <a:rPr lang="en-US" dirty="0"/>
              <a:t>the applicant had been established and that taking into account the general </a:t>
            </a:r>
            <a:r>
              <a:rPr lang="en-US" dirty="0" smtClean="0"/>
              <a:t>security situation </a:t>
            </a:r>
            <a:r>
              <a:rPr lang="en-US" dirty="0"/>
              <a:t>in Nigeria, the persistent conflict between tribes and the general lack of control </a:t>
            </a:r>
            <a:r>
              <a:rPr lang="en-US" dirty="0" smtClean="0"/>
              <a:t>by </a:t>
            </a:r>
            <a:r>
              <a:rPr lang="en-US" dirty="0"/>
              <a:t>the authorities, it was clear that the national authorities were not in a position to provide </a:t>
            </a:r>
            <a:r>
              <a:rPr lang="en-US" dirty="0" smtClean="0"/>
              <a:t>the applicant </a:t>
            </a:r>
            <a:r>
              <a:rPr lang="en-US" dirty="0"/>
              <a:t>with adequate security. He would therefore be exposed to a risk of serious harm </a:t>
            </a:r>
            <a:r>
              <a:rPr lang="en-US" dirty="0" smtClean="0"/>
              <a:t>in the </a:t>
            </a:r>
            <a:r>
              <a:rPr lang="en-US" dirty="0"/>
              <a:t>event of removal to Nigeria and therefore should qualify for subsidiary protection</a:t>
            </a:r>
            <a:endParaRPr lang="en-US" dirty="0" smtClean="0"/>
          </a:p>
          <a:p>
            <a:pPr marL="0" indent="0" algn="just">
              <a:buNone/>
            </a:pPr>
            <a:endParaRPr lang="it-IT" dirty="0"/>
          </a:p>
        </p:txBody>
      </p:sp>
    </p:spTree>
    <p:extLst>
      <p:ext uri="{BB962C8B-B14F-4D97-AF65-F5344CB8AC3E}">
        <p14:creationId xmlns:p14="http://schemas.microsoft.com/office/powerpoint/2010/main" val="2563847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GB" sz="3600" dirty="0" smtClean="0"/>
              <a:t/>
            </a:r>
            <a:br>
              <a:rPr lang="en-GB" sz="3600" dirty="0" smtClean="0"/>
            </a:br>
            <a:r>
              <a:rPr lang="en-GB" sz="3600" dirty="0" smtClean="0">
                <a:solidFill>
                  <a:srgbClr val="FF0000"/>
                </a:solidFill>
              </a:rPr>
              <a:t>Article 19(1) – Prohibition of collective expulsion</a:t>
            </a:r>
            <a:r>
              <a:rPr lang="it-IT" dirty="0" smtClean="0"/>
              <a:t/>
            </a:r>
            <a:br>
              <a:rPr lang="it-IT" dirty="0" smtClean="0"/>
            </a:br>
            <a:endParaRPr lang="it-IT" dirty="0"/>
          </a:p>
        </p:txBody>
      </p:sp>
      <p:sp>
        <p:nvSpPr>
          <p:cNvPr id="3" name="Segnaposto contenuto 2"/>
          <p:cNvSpPr>
            <a:spLocks noGrp="1"/>
          </p:cNvSpPr>
          <p:nvPr>
            <p:ph idx="1"/>
          </p:nvPr>
        </p:nvSpPr>
        <p:spPr/>
        <p:txBody>
          <a:bodyPr>
            <a:normAutofit fontScale="77500" lnSpcReduction="20000"/>
          </a:bodyPr>
          <a:lstStyle/>
          <a:p>
            <a:pPr marL="0" indent="0" algn="just">
              <a:buNone/>
            </a:pPr>
            <a:r>
              <a:rPr lang="en-US" dirty="0" smtClean="0"/>
              <a:t>Article 19 of the Charter provides in its first paragraph a prohibition of collective expulsion. An equivalent prohibition is contained in Article 4 of Protocol 4 of the ECHR. The </a:t>
            </a:r>
            <a:r>
              <a:rPr lang="en-US" dirty="0" err="1" smtClean="0"/>
              <a:t>ECtHR</a:t>
            </a:r>
            <a:r>
              <a:rPr lang="en-US" dirty="0" smtClean="0"/>
              <a:t> has so far developed precise standards that States have to follow in order to avoid violations of this provision.  The relation between Article 19 Charter and Article 4 Protocol 4 is very close, the </a:t>
            </a:r>
            <a:r>
              <a:rPr lang="en-US" dirty="0" err="1" smtClean="0"/>
              <a:t>ECtHR</a:t>
            </a:r>
            <a:r>
              <a:rPr lang="en-US" dirty="0" smtClean="0"/>
              <a:t> referring to the EU Charter in declaring Italy’s responsibility for failure to </a:t>
            </a:r>
            <a:r>
              <a:rPr lang="en-US" dirty="0" err="1" smtClean="0"/>
              <a:t>fulfil</a:t>
            </a:r>
            <a:r>
              <a:rPr lang="en-US" dirty="0" smtClean="0"/>
              <a:t> its international refugee law obligation and highlighted that the non-</a:t>
            </a:r>
            <a:r>
              <a:rPr lang="en-US" dirty="0" err="1" smtClean="0"/>
              <a:t>refoulement</a:t>
            </a:r>
            <a:r>
              <a:rPr lang="en-US" dirty="0" smtClean="0"/>
              <a:t> principle is also enshrined in Article 19 Charter. According to Article 52(3) Charter, Article 19(1) Charter should be read in light of Article 4 Protocol 4 as interpreted by the </a:t>
            </a:r>
            <a:r>
              <a:rPr lang="en-US" dirty="0" err="1" smtClean="0"/>
              <a:t>ECtHR</a:t>
            </a:r>
            <a:r>
              <a:rPr lang="en-US" dirty="0" smtClean="0"/>
              <a:t>. </a:t>
            </a:r>
            <a:endParaRPr lang="it-IT" dirty="0" smtClean="0"/>
          </a:p>
          <a:p>
            <a:endParaRPr lang="it-IT" dirty="0"/>
          </a:p>
        </p:txBody>
      </p:sp>
    </p:spTree>
    <p:extLst>
      <p:ext uri="{BB962C8B-B14F-4D97-AF65-F5344CB8AC3E}">
        <p14:creationId xmlns:p14="http://schemas.microsoft.com/office/powerpoint/2010/main" val="8413409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en-GB" sz="3200" dirty="0" smtClean="0">
                <a:solidFill>
                  <a:srgbClr val="FF0000"/>
                </a:solidFill>
              </a:rPr>
              <a:t>Article 19(2) – principle of non-</a:t>
            </a:r>
            <a:r>
              <a:rPr lang="en-GB" sz="3200" dirty="0" err="1" smtClean="0">
                <a:solidFill>
                  <a:srgbClr val="FF0000"/>
                </a:solidFill>
              </a:rPr>
              <a:t>refoulement</a:t>
            </a:r>
            <a:endParaRPr lang="it-IT" sz="3200" dirty="0">
              <a:solidFill>
                <a:srgbClr val="FF0000"/>
              </a:solidFill>
            </a:endParaRPr>
          </a:p>
        </p:txBody>
      </p:sp>
      <p:sp>
        <p:nvSpPr>
          <p:cNvPr id="3" name="Segnaposto contenuto 2"/>
          <p:cNvSpPr>
            <a:spLocks noGrp="1"/>
          </p:cNvSpPr>
          <p:nvPr>
            <p:ph idx="1"/>
          </p:nvPr>
        </p:nvSpPr>
        <p:spPr/>
        <p:txBody>
          <a:bodyPr>
            <a:normAutofit fontScale="70000" lnSpcReduction="20000"/>
          </a:bodyPr>
          <a:lstStyle/>
          <a:p>
            <a:endParaRPr lang="it-IT" dirty="0" smtClean="0"/>
          </a:p>
          <a:p>
            <a:pPr algn="just"/>
            <a:r>
              <a:rPr lang="en-GB" dirty="0" smtClean="0"/>
              <a:t>Article 19(2) Charter provides that no one may be removed, expelled or extradited to a State where they would be subjected to the death penalty, torture or other inhuman or degrading treatment or punishment. According to the explanations on the Charter, Article 19(2) Charter incorporates the standards developed by the </a:t>
            </a:r>
            <a:r>
              <a:rPr lang="en-GB" dirty="0" err="1" smtClean="0"/>
              <a:t>ECtHR</a:t>
            </a:r>
            <a:r>
              <a:rPr lang="en-GB" dirty="0" smtClean="0"/>
              <a:t> under Article 3 ECHR.</a:t>
            </a:r>
            <a:endParaRPr lang="it-IT" dirty="0" smtClean="0"/>
          </a:p>
          <a:p>
            <a:pPr algn="just"/>
            <a:r>
              <a:rPr lang="en-GB" dirty="0" smtClean="0"/>
              <a:t>The protection against </a:t>
            </a:r>
            <a:r>
              <a:rPr lang="en-GB" dirty="0" err="1" smtClean="0"/>
              <a:t>refoulement</a:t>
            </a:r>
            <a:r>
              <a:rPr lang="en-GB" dirty="0" smtClean="0"/>
              <a:t> envisaged in the Charter covers everyone without exception (unlike Article 33 of the Convention related to the Status of Refugees of 1951), and its territorial reach depends only on Article 51 Charter.</a:t>
            </a:r>
            <a:endParaRPr lang="it-IT" dirty="0" smtClean="0"/>
          </a:p>
          <a:p>
            <a:pPr algn="just"/>
            <a:r>
              <a:rPr lang="en-GB" dirty="0" smtClean="0"/>
              <a:t>Personal scope of application is limited to refugees.</a:t>
            </a:r>
            <a:endParaRPr lang="it-IT" dirty="0" smtClean="0"/>
          </a:p>
          <a:p>
            <a:endParaRPr lang="it-IT" dirty="0"/>
          </a:p>
        </p:txBody>
      </p:sp>
    </p:spTree>
    <p:extLst>
      <p:ext uri="{BB962C8B-B14F-4D97-AF65-F5344CB8AC3E}">
        <p14:creationId xmlns:p14="http://schemas.microsoft.com/office/powerpoint/2010/main" val="24553110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en-US" sz="3200" dirty="0" smtClean="0">
                <a:solidFill>
                  <a:srgbClr val="FF0000"/>
                </a:solidFill>
              </a:rPr>
              <a:t>Slovenia, Constitutional Court, U-I-189/14, Up-663/14, </a:t>
            </a:r>
            <a:r>
              <a:rPr lang="en-US" sz="3200" dirty="0" err="1" smtClean="0">
                <a:solidFill>
                  <a:srgbClr val="FF0000"/>
                </a:solidFill>
              </a:rPr>
              <a:t>Judgement</a:t>
            </a:r>
            <a:r>
              <a:rPr lang="en-US" sz="3200" dirty="0" smtClean="0">
                <a:solidFill>
                  <a:srgbClr val="FF0000"/>
                </a:solidFill>
              </a:rPr>
              <a:t> of 15 October 2015</a:t>
            </a:r>
            <a:endParaRPr lang="it-IT" sz="3200" dirty="0">
              <a:solidFill>
                <a:srgbClr val="FF0000"/>
              </a:solidFill>
            </a:endParaRPr>
          </a:p>
        </p:txBody>
      </p:sp>
      <p:sp>
        <p:nvSpPr>
          <p:cNvPr id="3" name="Segnaposto contenuto 2"/>
          <p:cNvSpPr>
            <a:spLocks noGrp="1"/>
          </p:cNvSpPr>
          <p:nvPr>
            <p:ph idx="1"/>
          </p:nvPr>
        </p:nvSpPr>
        <p:spPr/>
        <p:txBody>
          <a:bodyPr>
            <a:normAutofit fontScale="62500" lnSpcReduction="20000"/>
          </a:bodyPr>
          <a:lstStyle/>
          <a:p>
            <a:pPr marL="0" indent="0" algn="just">
              <a:buNone/>
            </a:pPr>
            <a:r>
              <a:rPr lang="en-US" dirty="0" smtClean="0"/>
              <a:t>Applicant was granted a status of subsidiary protection in Slovenia. Applicant substantiated his claim on the basis of second and third indent of Article 28 of the International Protection Act which include torture or other inhuman or degrading treatment or punishment in the state of origin and serious and individual threat to a civilian's life or person by reason of indiscriminate violence in situations of international or internal armed conflict. In the process for the renewal of the subsidiary protection, applicant again referred to second and third indent of Article 28 of the International Protection Act. The competent organ stated in its decision that its assessment for renewal was limited to the reasons already put forward in the request for subsidiary protection </a:t>
            </a:r>
            <a:r>
              <a:rPr lang="en-US" dirty="0" smtClean="0"/>
              <a:t>and </a:t>
            </a:r>
            <a:r>
              <a:rPr lang="en-US" dirty="0" smtClean="0"/>
              <a:t>denied the renewal of the status. This decision was confirmed by administrative court and supreme court. </a:t>
            </a:r>
            <a:r>
              <a:rPr lang="en-US" dirty="0" smtClean="0">
                <a:solidFill>
                  <a:srgbClr val="FF0000"/>
                </a:solidFill>
              </a:rPr>
              <a:t>The Constitutional court </a:t>
            </a:r>
            <a:r>
              <a:rPr lang="en-US" dirty="0" smtClean="0"/>
              <a:t>found that the process of renewal of subsidiary protection was incompatible with the prohibition of torture as provided for in Article 18 of the Constitution of the Republic of Slovenia, which includes principle of non-</a:t>
            </a:r>
            <a:r>
              <a:rPr lang="en-US" dirty="0" err="1" smtClean="0"/>
              <a:t>refoulement</a:t>
            </a:r>
            <a:r>
              <a:rPr lang="en-US" dirty="0" smtClean="0"/>
              <a:t> if there exist real danger that in case of return of this person to the country where it came from it will be subject to inhuman treatment.</a:t>
            </a:r>
            <a:endParaRPr lang="it-IT" dirty="0"/>
          </a:p>
        </p:txBody>
      </p:sp>
    </p:spTree>
    <p:extLst>
      <p:ext uri="{BB962C8B-B14F-4D97-AF65-F5344CB8AC3E}">
        <p14:creationId xmlns:p14="http://schemas.microsoft.com/office/powerpoint/2010/main" val="34804949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55576" y="332656"/>
            <a:ext cx="8229600" cy="1143000"/>
          </a:xfrm>
        </p:spPr>
        <p:txBody>
          <a:bodyPr>
            <a:normAutofit/>
          </a:bodyPr>
          <a:lstStyle/>
          <a:p>
            <a:r>
              <a:rPr lang="it-IT" sz="3200" dirty="0" smtClean="0">
                <a:solidFill>
                  <a:srgbClr val="0070C0"/>
                </a:solidFill>
              </a:rPr>
              <a:t>b) </a:t>
            </a:r>
            <a:r>
              <a:rPr lang="it-IT" sz="3200" dirty="0" err="1" smtClean="0">
                <a:solidFill>
                  <a:srgbClr val="0070C0"/>
                </a:solidFill>
              </a:rPr>
              <a:t>Role</a:t>
            </a:r>
            <a:r>
              <a:rPr lang="it-IT" sz="3200" dirty="0" smtClean="0">
                <a:solidFill>
                  <a:srgbClr val="0070C0"/>
                </a:solidFill>
              </a:rPr>
              <a:t> of the charter and </a:t>
            </a:r>
            <a:r>
              <a:rPr lang="it-IT" sz="3200" dirty="0" err="1" smtClean="0">
                <a:solidFill>
                  <a:srgbClr val="0070C0"/>
                </a:solidFill>
              </a:rPr>
              <a:t>procedural</a:t>
            </a:r>
            <a:r>
              <a:rPr lang="it-IT" sz="3200" dirty="0" smtClean="0">
                <a:solidFill>
                  <a:srgbClr val="0070C0"/>
                </a:solidFill>
              </a:rPr>
              <a:t> </a:t>
            </a:r>
            <a:r>
              <a:rPr lang="it-IT" sz="3200" dirty="0" err="1" smtClean="0">
                <a:solidFill>
                  <a:srgbClr val="0070C0"/>
                </a:solidFill>
              </a:rPr>
              <a:t>rules</a:t>
            </a:r>
            <a:r>
              <a:rPr lang="it-IT" sz="3200" dirty="0" smtClean="0">
                <a:solidFill>
                  <a:srgbClr val="0070C0"/>
                </a:solidFill>
              </a:rPr>
              <a:t/>
            </a:r>
            <a:br>
              <a:rPr lang="it-IT" sz="3200" dirty="0" smtClean="0">
                <a:solidFill>
                  <a:srgbClr val="0070C0"/>
                </a:solidFill>
              </a:rPr>
            </a:br>
            <a:endParaRPr lang="it-IT" sz="3200" dirty="0">
              <a:solidFill>
                <a:srgbClr val="0070C0"/>
              </a:solidFill>
            </a:endParaRPr>
          </a:p>
        </p:txBody>
      </p:sp>
      <p:sp>
        <p:nvSpPr>
          <p:cNvPr id="3" name="Segnaposto contenuto 2"/>
          <p:cNvSpPr>
            <a:spLocks noGrp="1"/>
          </p:cNvSpPr>
          <p:nvPr>
            <p:ph idx="1"/>
          </p:nvPr>
        </p:nvSpPr>
        <p:spPr/>
        <p:txBody>
          <a:bodyPr/>
          <a:lstStyle/>
          <a:p>
            <a:pPr algn="just"/>
            <a:r>
              <a:rPr lang="it-IT" dirty="0" smtClean="0"/>
              <a:t>Art. 41 </a:t>
            </a:r>
            <a:r>
              <a:rPr lang="en-GB" dirty="0" smtClean="0"/>
              <a:t>Right to good administration in asylum and return procedures.</a:t>
            </a:r>
          </a:p>
          <a:p>
            <a:r>
              <a:rPr lang="it-IT" dirty="0" smtClean="0"/>
              <a:t>The right to be </a:t>
            </a:r>
            <a:r>
              <a:rPr lang="it-IT" dirty="0" err="1" smtClean="0"/>
              <a:t>heard</a:t>
            </a:r>
            <a:endParaRPr lang="it-IT" dirty="0" smtClean="0"/>
          </a:p>
          <a:p>
            <a:r>
              <a:rPr lang="it-IT" dirty="0" smtClean="0"/>
              <a:t>Art. 47 </a:t>
            </a:r>
            <a:r>
              <a:rPr lang="en-GB" dirty="0" smtClean="0"/>
              <a:t>Right to an effective remedy</a:t>
            </a:r>
            <a:endParaRPr lang="it-IT" dirty="0"/>
          </a:p>
        </p:txBody>
      </p:sp>
    </p:spTree>
    <p:extLst>
      <p:ext uri="{BB962C8B-B14F-4D97-AF65-F5344CB8AC3E}">
        <p14:creationId xmlns:p14="http://schemas.microsoft.com/office/powerpoint/2010/main" val="30871701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0070C0"/>
                </a:solidFill>
              </a:rPr>
              <a:t>Art. 41</a:t>
            </a:r>
            <a:endParaRPr lang="it-IT" dirty="0">
              <a:solidFill>
                <a:srgbClr val="0070C0"/>
              </a:solidFill>
            </a:endParaRPr>
          </a:p>
        </p:txBody>
      </p:sp>
      <p:sp>
        <p:nvSpPr>
          <p:cNvPr id="3" name="Segnaposto contenuto 2"/>
          <p:cNvSpPr>
            <a:spLocks noGrp="1"/>
          </p:cNvSpPr>
          <p:nvPr>
            <p:ph idx="1"/>
          </p:nvPr>
        </p:nvSpPr>
        <p:spPr>
          <a:xfrm>
            <a:off x="323528" y="1484784"/>
            <a:ext cx="8229600" cy="4525963"/>
          </a:xfrm>
        </p:spPr>
        <p:txBody>
          <a:bodyPr>
            <a:normAutofit fontScale="70000" lnSpcReduction="20000"/>
          </a:bodyPr>
          <a:lstStyle/>
          <a:p>
            <a:pPr algn="just"/>
            <a:r>
              <a:rPr lang="en-US" dirty="0" smtClean="0"/>
              <a:t>Article 41 of the Charter guarantees the right to good administration as a fundamental right of every person, whether a citizen of the Union or otherwise. Accordingly, every person falling under the jurisdiction of the EU “has the right to have his or her affairs handled impartially, fairly and within a reasonable time by the institutions and bodies of the Union.” The right to good administration is an umbrella right including the following guarantees:</a:t>
            </a:r>
            <a:endParaRPr lang="it-IT" dirty="0" smtClean="0"/>
          </a:p>
          <a:p>
            <a:pPr lvl="0" algn="just"/>
            <a:r>
              <a:rPr lang="en-US" dirty="0" smtClean="0"/>
              <a:t>the right of every person to be heard, before any individual measure which would affect him or her adversely is taken;</a:t>
            </a:r>
            <a:endParaRPr lang="it-IT" dirty="0" smtClean="0"/>
          </a:p>
          <a:p>
            <a:pPr lvl="0" algn="just"/>
            <a:r>
              <a:rPr lang="en-US" dirty="0" smtClean="0"/>
              <a:t>the right of every person to have access to his or her file, while respecting the legitimate interests of confidentiality and of professional and business secrecy;</a:t>
            </a:r>
            <a:endParaRPr lang="it-IT" dirty="0" smtClean="0"/>
          </a:p>
          <a:p>
            <a:pPr algn="just"/>
            <a:r>
              <a:rPr lang="en-US" dirty="0" smtClean="0"/>
              <a:t>the obligation of the administration to give reasons for its decisions</a:t>
            </a:r>
            <a:endParaRPr lang="it-IT" dirty="0"/>
          </a:p>
        </p:txBody>
      </p:sp>
    </p:spTree>
    <p:extLst>
      <p:ext uri="{BB962C8B-B14F-4D97-AF65-F5344CB8AC3E}">
        <p14:creationId xmlns:p14="http://schemas.microsoft.com/office/powerpoint/2010/main" val="20775904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0070C0"/>
                </a:solidFill>
              </a:rPr>
              <a:t>…</a:t>
            </a:r>
            <a:endParaRPr lang="it-IT" dirty="0">
              <a:solidFill>
                <a:srgbClr val="0070C0"/>
              </a:solidFill>
            </a:endParaRPr>
          </a:p>
        </p:txBody>
      </p:sp>
      <p:sp>
        <p:nvSpPr>
          <p:cNvPr id="3" name="Segnaposto contenuto 2"/>
          <p:cNvSpPr>
            <a:spLocks noGrp="1"/>
          </p:cNvSpPr>
          <p:nvPr>
            <p:ph idx="1"/>
          </p:nvPr>
        </p:nvSpPr>
        <p:spPr>
          <a:xfrm>
            <a:off x="251520" y="548680"/>
            <a:ext cx="8424936" cy="5750099"/>
          </a:xfrm>
        </p:spPr>
        <p:txBody>
          <a:bodyPr>
            <a:normAutofit/>
          </a:bodyPr>
          <a:lstStyle/>
          <a:p>
            <a:pPr>
              <a:defRPr/>
            </a:pPr>
            <a:r>
              <a:rPr lang="en-GB" dirty="0"/>
              <a:t>Art. 41(2) CFR: </a:t>
            </a:r>
            <a:r>
              <a:rPr lang="en-GB" i="1" dirty="0"/>
              <a:t>right to be heard</a:t>
            </a:r>
            <a:r>
              <a:rPr lang="en-GB" dirty="0"/>
              <a:t>; </a:t>
            </a:r>
            <a:r>
              <a:rPr lang="en-GB" i="1" dirty="0"/>
              <a:t>right to have access to the files</a:t>
            </a:r>
            <a:r>
              <a:rPr lang="en-GB" dirty="0"/>
              <a:t>; </a:t>
            </a:r>
            <a:r>
              <a:rPr lang="en-GB" i="1" dirty="0"/>
              <a:t>right to have the administrative decision motivated (stated reasons); </a:t>
            </a:r>
          </a:p>
          <a:p>
            <a:pPr>
              <a:defRPr/>
            </a:pPr>
            <a:r>
              <a:rPr lang="en-GB" dirty="0"/>
              <a:t>Art. 41(3)+(4) CFR: specific direct guarantees only for the EU administration;</a:t>
            </a:r>
          </a:p>
          <a:p>
            <a:pPr marL="0" indent="0">
              <a:buNone/>
              <a:defRPr/>
            </a:pPr>
            <a:endParaRPr lang="en-GB" dirty="0"/>
          </a:p>
          <a:p>
            <a:pPr marL="0" indent="0" algn="just">
              <a:buNone/>
              <a:defRPr/>
            </a:pPr>
            <a:r>
              <a:rPr lang="en-GB" dirty="0" smtClean="0"/>
              <a:t>The </a:t>
            </a:r>
            <a:r>
              <a:rPr lang="en-GB" i="1" dirty="0"/>
              <a:t>scope of the </a:t>
            </a:r>
            <a:r>
              <a:rPr lang="en-GB" i="1" dirty="0" smtClean="0"/>
              <a:t>general principle of law </a:t>
            </a:r>
            <a:r>
              <a:rPr lang="en-GB" i="1" dirty="0"/>
              <a:t>of good administration</a:t>
            </a:r>
            <a:r>
              <a:rPr lang="en-GB" dirty="0"/>
              <a:t> &gt; Art. 41 CFR - subjective rights (e.g. broader duty to care/diligence);</a:t>
            </a:r>
          </a:p>
          <a:p>
            <a:endParaRPr lang="it-IT" dirty="0"/>
          </a:p>
        </p:txBody>
      </p:sp>
    </p:spTree>
    <p:extLst>
      <p:ext uri="{BB962C8B-B14F-4D97-AF65-F5344CB8AC3E}">
        <p14:creationId xmlns:p14="http://schemas.microsoft.com/office/powerpoint/2010/main" val="1764305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en-GB" altLang="en-US" sz="3200" b="1" dirty="0" smtClean="0">
                <a:solidFill>
                  <a:srgbClr val="0070C0"/>
                </a:solidFill>
              </a:rPr>
              <a:t>The </a:t>
            </a:r>
            <a:r>
              <a:rPr lang="en-GB" altLang="en-US" sz="3200" b="1" dirty="0">
                <a:solidFill>
                  <a:srgbClr val="0070C0"/>
                </a:solidFill>
              </a:rPr>
              <a:t>right to be heard</a:t>
            </a:r>
            <a:endParaRPr lang="it-IT" sz="3200" dirty="0">
              <a:solidFill>
                <a:srgbClr val="0070C0"/>
              </a:solidFill>
            </a:endParaRPr>
          </a:p>
        </p:txBody>
      </p:sp>
      <p:sp>
        <p:nvSpPr>
          <p:cNvPr id="3" name="Segnaposto contenuto 2"/>
          <p:cNvSpPr>
            <a:spLocks noGrp="1"/>
          </p:cNvSpPr>
          <p:nvPr>
            <p:ph idx="1"/>
          </p:nvPr>
        </p:nvSpPr>
        <p:spPr/>
        <p:txBody>
          <a:bodyPr>
            <a:normAutofit fontScale="92500" lnSpcReduction="20000"/>
          </a:bodyPr>
          <a:lstStyle/>
          <a:p>
            <a:pPr marL="0" indent="0" algn="just">
              <a:buNone/>
              <a:defRPr/>
            </a:pPr>
            <a:r>
              <a:rPr lang="en-GB" sz="2000" b="1" dirty="0"/>
              <a:t>EU secondary legislation guarantees for right to be heard varies:</a:t>
            </a:r>
          </a:p>
          <a:p>
            <a:pPr lvl="1" algn="just">
              <a:buFont typeface="Times New Roman" panose="02020603050405020304" pitchFamily="18" charset="0"/>
              <a:buChar char="-"/>
              <a:defRPr/>
            </a:pPr>
            <a:r>
              <a:rPr lang="en-GB" sz="1800" dirty="0"/>
              <a:t>Asylum: almost mandatory (Art. 14 Recast APD, with only 2 exceptions)</a:t>
            </a:r>
          </a:p>
          <a:p>
            <a:pPr lvl="1" algn="just">
              <a:buFont typeface="Times New Roman" panose="02020603050405020304" pitchFamily="18" charset="0"/>
              <a:buChar char="-"/>
              <a:defRPr/>
            </a:pPr>
            <a:r>
              <a:rPr lang="en-GB" sz="1800" dirty="0"/>
              <a:t>Additional guarantees of the duty of good administration can be found in Art. 4 Qualification Directive – assessment of facts and circumstances: </a:t>
            </a:r>
            <a:r>
              <a:rPr lang="en-GB" sz="1800" i="1" dirty="0"/>
              <a:t>In cooperation with the applicant, it is the duty of the Member State to assess the relevant elements of the application for international protection. (duty to cooperate)</a:t>
            </a:r>
            <a:endParaRPr lang="en-GB" sz="1800" dirty="0"/>
          </a:p>
          <a:p>
            <a:pPr lvl="1" algn="just">
              <a:buFont typeface="Times New Roman" panose="02020603050405020304" pitchFamily="18" charset="0"/>
              <a:buChar char="-"/>
              <a:defRPr/>
            </a:pPr>
            <a:r>
              <a:rPr lang="en-GB" sz="1800" dirty="0"/>
              <a:t>Expulsion procedures (return/removal): no mention of the right to be heard (Art. 12 Return Directive)</a:t>
            </a:r>
          </a:p>
          <a:p>
            <a:pPr marL="57150" indent="0" algn="just">
              <a:buNone/>
              <a:defRPr/>
            </a:pPr>
            <a:r>
              <a:rPr lang="en-US" altLang="en-US" sz="1800" b="1" dirty="0"/>
              <a:t>Varied national practices on the level of protection of the right to be heard</a:t>
            </a:r>
            <a:r>
              <a:rPr lang="en-US" altLang="en-US" sz="1800" dirty="0"/>
              <a:t>:</a:t>
            </a:r>
          </a:p>
          <a:p>
            <a:pPr lvl="1" algn="just">
              <a:buFont typeface="Times New Roman" panose="02020603050405020304" pitchFamily="18" charset="0"/>
              <a:buChar char="-"/>
              <a:defRPr/>
            </a:pPr>
            <a:r>
              <a:rPr lang="en-US" altLang="en-US" sz="1800" i="1" dirty="0"/>
              <a:t>Lack of hearing within each administrative proceedings carried out within connected procedures:</a:t>
            </a:r>
          </a:p>
          <a:p>
            <a:pPr lvl="2" indent="-285750" algn="just">
              <a:buFontTx/>
              <a:buChar char="-"/>
              <a:defRPr/>
            </a:pPr>
            <a:r>
              <a:rPr lang="en-US" altLang="en-US" sz="1400" dirty="0"/>
              <a:t>Within separate subsidiary protection (Ireland);</a:t>
            </a:r>
          </a:p>
          <a:p>
            <a:pPr lvl="2" indent="-285750" algn="just">
              <a:buFontTx/>
              <a:buChar char="-"/>
              <a:defRPr/>
            </a:pPr>
            <a:r>
              <a:rPr lang="en-US" altLang="en-US" sz="1800" i="1" dirty="0"/>
              <a:t>Within </a:t>
            </a:r>
            <a:r>
              <a:rPr lang="en-US" altLang="en-US" sz="1800" dirty="0"/>
              <a:t>combined administrative proceedings (asylum and return; migration + return) with simultaneous administrative decisions; (</a:t>
            </a:r>
            <a:r>
              <a:rPr lang="en-US" altLang="en-US" sz="1800" b="1" dirty="0"/>
              <a:t>Belgium, France</a:t>
            </a:r>
            <a:r>
              <a:rPr lang="en-US" altLang="en-US" sz="1800" dirty="0"/>
              <a:t>);</a:t>
            </a:r>
          </a:p>
          <a:p>
            <a:pPr marL="457200" lvl="1" indent="0" algn="just">
              <a:buNone/>
              <a:defRPr/>
            </a:pPr>
            <a:r>
              <a:rPr lang="en-US" altLang="en-US" sz="1800" i="1" dirty="0"/>
              <a:t> -  Unclear remedies in cases of violations of the right to be heard: </a:t>
            </a:r>
            <a:r>
              <a:rPr lang="en-US" altLang="en-US" sz="1800" dirty="0"/>
              <a:t>absolute, versus relative nullity (e.g. </a:t>
            </a:r>
            <a:r>
              <a:rPr lang="en-US" altLang="en-US" sz="1800" b="1" dirty="0"/>
              <a:t>Netherlands</a:t>
            </a:r>
            <a:r>
              <a:rPr lang="en-US" altLang="en-US" sz="1800" dirty="0"/>
              <a:t>); remedy in the form of a  judicial hearing by a court within appellate procedures (</a:t>
            </a:r>
            <a:r>
              <a:rPr lang="en-US" altLang="en-US" sz="1800" b="1" dirty="0"/>
              <a:t>Italy</a:t>
            </a:r>
            <a:r>
              <a:rPr lang="en-US" altLang="en-US" sz="1800" dirty="0"/>
              <a:t>)</a:t>
            </a:r>
          </a:p>
          <a:p>
            <a:endParaRPr lang="it-IT" dirty="0"/>
          </a:p>
        </p:txBody>
      </p:sp>
    </p:spTree>
    <p:extLst>
      <p:ext uri="{BB962C8B-B14F-4D97-AF65-F5344CB8AC3E}">
        <p14:creationId xmlns:p14="http://schemas.microsoft.com/office/powerpoint/2010/main" val="3097162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pPr marL="57150" indent="0" algn="just">
              <a:buNone/>
              <a:defRPr/>
            </a:pPr>
            <a:r>
              <a:rPr lang="en-GB" sz="2000" b="1" dirty="0"/>
              <a:t>Content of the right to be heard in IP proceedings as derived from the EU duty of cooperation</a:t>
            </a:r>
            <a:r>
              <a:rPr lang="en-GB" sz="2000" dirty="0"/>
              <a:t>: </a:t>
            </a:r>
          </a:p>
          <a:p>
            <a:pPr lvl="1" algn="just">
              <a:defRPr/>
            </a:pPr>
            <a:r>
              <a:rPr lang="en-GB" sz="1800" dirty="0"/>
              <a:t>The interview shall include the opportunity to give an explanation regarding elements which may be missing and/or any inconsistencies or contradictions in the applicant’s statements. – Art. 16 Recast APD</a:t>
            </a:r>
          </a:p>
          <a:p>
            <a:pPr lvl="1" algn="just">
              <a:defRPr/>
            </a:pPr>
            <a:r>
              <a:rPr lang="en-GB" sz="1800" dirty="0"/>
              <a:t>Inconsistencies between the evidence (story) of the applicant and the COI used by the authorities should be put forward to the applicant to be discussed (</a:t>
            </a:r>
            <a:r>
              <a:rPr lang="en-GB" sz="1800" dirty="0" err="1"/>
              <a:t>ECtHR</a:t>
            </a:r>
            <a:r>
              <a:rPr lang="en-GB" sz="1800" dirty="0"/>
              <a:t>, </a:t>
            </a:r>
            <a:r>
              <a:rPr lang="en-GB" sz="1800" i="1" dirty="0"/>
              <a:t>J.K. v Sweden, R.F. v Sweden</a:t>
            </a:r>
            <a:r>
              <a:rPr lang="en-GB" sz="1800" dirty="0"/>
              <a:t>)</a:t>
            </a:r>
          </a:p>
          <a:p>
            <a:pPr lvl="1" algn="just">
              <a:defRPr/>
            </a:pPr>
            <a:endParaRPr lang="en-GB" sz="1800" dirty="0"/>
          </a:p>
          <a:p>
            <a:pPr marL="0" indent="0" algn="just">
              <a:buNone/>
              <a:defRPr/>
            </a:pPr>
            <a:r>
              <a:rPr lang="ro-RO" sz="1800" b="1" dirty="0"/>
              <a:t>What the right to be heard does not include</a:t>
            </a:r>
            <a:r>
              <a:rPr lang="en-GB" sz="1800" b="1" dirty="0"/>
              <a:t>,</a:t>
            </a:r>
            <a:r>
              <a:rPr lang="ro-RO" sz="1800" b="1" dirty="0"/>
              <a:t> so far</a:t>
            </a:r>
            <a:r>
              <a:rPr lang="en-GB" sz="1800" b="1" dirty="0"/>
              <a:t>:</a:t>
            </a:r>
          </a:p>
          <a:p>
            <a:pPr lvl="1" algn="just">
              <a:defRPr/>
            </a:pPr>
            <a:r>
              <a:rPr lang="en-GB" sz="1600" dirty="0"/>
              <a:t>The right to be heard does not imply a right to call and cross-examine witnesses, such a right does not normally constitute part of the right of the defence in the context of administrative procedures. (</a:t>
            </a:r>
            <a:r>
              <a:rPr lang="en-GB" sz="1600" i="1" dirty="0"/>
              <a:t>M.M. (2));</a:t>
            </a:r>
          </a:p>
          <a:p>
            <a:pPr lvl="1" algn="just">
              <a:defRPr/>
            </a:pPr>
            <a:r>
              <a:rPr lang="en-GB" sz="1600" dirty="0"/>
              <a:t>It does not impose a mandatory information of the applicant of the administration’s intention to reject the subsidiary protection application or the grounds it intends to base its rejection. (</a:t>
            </a:r>
            <a:r>
              <a:rPr lang="en-GB" sz="1600" i="1" dirty="0"/>
              <a:t>M.M.(1) +(2</a:t>
            </a:r>
            <a:r>
              <a:rPr lang="en-GB" sz="1600" dirty="0"/>
              <a:t>));</a:t>
            </a:r>
          </a:p>
          <a:p>
            <a:endParaRPr lang="it-IT" dirty="0"/>
          </a:p>
        </p:txBody>
      </p:sp>
    </p:spTree>
    <p:extLst>
      <p:ext uri="{BB962C8B-B14F-4D97-AF65-F5344CB8AC3E}">
        <p14:creationId xmlns:p14="http://schemas.microsoft.com/office/powerpoint/2010/main" val="1845746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en-GB" altLang="en-US" sz="3200" b="1" i="1" dirty="0">
                <a:solidFill>
                  <a:srgbClr val="0070C0"/>
                </a:solidFill>
              </a:rPr>
              <a:t>What role for national courts in cases of infringements of the right to be heard?</a:t>
            </a:r>
            <a:endParaRPr lang="it-IT" sz="3200" dirty="0">
              <a:solidFill>
                <a:srgbClr val="0070C0"/>
              </a:solidFill>
            </a:endParaRPr>
          </a:p>
        </p:txBody>
      </p:sp>
      <p:sp>
        <p:nvSpPr>
          <p:cNvPr id="3" name="Segnaposto contenuto 2"/>
          <p:cNvSpPr>
            <a:spLocks noGrp="1"/>
          </p:cNvSpPr>
          <p:nvPr>
            <p:ph idx="1"/>
          </p:nvPr>
        </p:nvSpPr>
        <p:spPr/>
        <p:txBody>
          <a:bodyPr>
            <a:normAutofit fontScale="92500" lnSpcReduction="10000"/>
          </a:bodyPr>
          <a:lstStyle/>
          <a:p>
            <a:pPr marL="57150" indent="0" algn="just">
              <a:buNone/>
              <a:defRPr/>
            </a:pPr>
            <a:r>
              <a:rPr lang="en-GB" sz="1800" dirty="0"/>
              <a:t>The consequences of violations of the right to be heard in asylum and immigration proceedings are not expressly laid down by EU law:</a:t>
            </a:r>
          </a:p>
          <a:p>
            <a:pPr marL="457200" lvl="1" indent="0" algn="just">
              <a:buNone/>
              <a:defRPr/>
            </a:pPr>
            <a:r>
              <a:rPr lang="en-GB" sz="1600" i="1" dirty="0"/>
              <a:t>Where the conditions under which observance of the third-country nationals’ right to be heard is to be ensured, and the consequences of the infringement of that right are not laid down by EU law, those conditions and consequences are governed by national law, provided that the </a:t>
            </a:r>
            <a:r>
              <a:rPr lang="en-GB" sz="1600" b="1" i="1" u="sng" dirty="0"/>
              <a:t>principles of equivalence and effectiveness are respected  (</a:t>
            </a:r>
            <a:r>
              <a:rPr lang="en-US" sz="1600" i="1" dirty="0"/>
              <a:t>G&amp;R, C-383/13, PPU)</a:t>
            </a:r>
            <a:endParaRPr lang="en-GB" sz="1600" b="1" i="1" u="sng" dirty="0"/>
          </a:p>
          <a:p>
            <a:pPr marL="57150" indent="0" algn="just">
              <a:buNone/>
              <a:defRPr/>
            </a:pPr>
            <a:r>
              <a:rPr lang="en-GB" sz="1800" b="1" i="1" dirty="0"/>
              <a:t>principle of equivalence </a:t>
            </a:r>
            <a:r>
              <a:rPr lang="en-GB" sz="1800" dirty="0"/>
              <a:t>= rule adopted to give effect to EU norms are the same as those to which individuals in comparable situations under national law are subject </a:t>
            </a:r>
          </a:p>
          <a:p>
            <a:pPr marL="57150" indent="0" algn="just">
              <a:buNone/>
              <a:defRPr/>
            </a:pPr>
            <a:r>
              <a:rPr lang="en-GB" sz="1800" b="1" i="1" dirty="0"/>
              <a:t>principle of effectiveness </a:t>
            </a:r>
            <a:r>
              <a:rPr lang="en-GB" sz="1800" dirty="0"/>
              <a:t>= the national rules do not make it impossible in practice or excessively difficult to exercise the rights of defence conferred by the EU legal order</a:t>
            </a:r>
          </a:p>
          <a:p>
            <a:pPr marL="57150" indent="0" algn="just">
              <a:buNone/>
              <a:defRPr/>
            </a:pPr>
            <a:r>
              <a:rPr lang="en-GB" sz="1800" b="1" dirty="0"/>
              <a:t>Possible remedies:</a:t>
            </a:r>
            <a:endParaRPr lang="en-US" sz="1800" b="1" dirty="0"/>
          </a:p>
          <a:p>
            <a:pPr marL="457200" algn="just">
              <a:buFont typeface="Arial" panose="020B0604020202020204" pitchFamily="34" charset="0"/>
              <a:buAutoNum type="arabicPeriod"/>
              <a:defRPr/>
            </a:pPr>
            <a:r>
              <a:rPr lang="en-US" sz="1800" dirty="0"/>
              <a:t>Relative nullity (</a:t>
            </a:r>
            <a:r>
              <a:rPr lang="en-US" sz="1800" i="1" dirty="0"/>
              <a:t>G&amp;R, C-383/13, PPU, </a:t>
            </a:r>
            <a:r>
              <a:rPr lang="en-US" sz="1800" i="1" dirty="0" err="1"/>
              <a:t>para</a:t>
            </a:r>
            <a:r>
              <a:rPr lang="en-US" sz="1800" i="1" dirty="0"/>
              <a:t>. 38</a:t>
            </a:r>
            <a:r>
              <a:rPr lang="en-US" sz="1800" dirty="0"/>
              <a:t>): A</a:t>
            </a:r>
            <a:r>
              <a:rPr lang="en-GB" sz="1800" dirty="0"/>
              <a:t>n infringement of the rights of the defence, in particular the right to be heard, </a:t>
            </a:r>
            <a:r>
              <a:rPr lang="en-GB" sz="1800" u="sng" dirty="0"/>
              <a:t>results in annulment only </a:t>
            </a:r>
            <a:r>
              <a:rPr lang="en-GB" sz="1800" dirty="0"/>
              <a:t>if, </a:t>
            </a:r>
            <a:r>
              <a:rPr lang="en-GB" sz="1800" i="1" u="sng" dirty="0"/>
              <a:t>“had it not been for such an irregularity, the outcome of the procedure might have been different</a:t>
            </a:r>
            <a:r>
              <a:rPr lang="en-GB" sz="1800" dirty="0"/>
              <a:t>.” (analogy with remedies in EU competition law)</a:t>
            </a:r>
          </a:p>
          <a:p>
            <a:pPr marL="457200" algn="just">
              <a:buFont typeface="Arial" panose="020B0604020202020204" pitchFamily="34" charset="0"/>
              <a:buAutoNum type="arabicPeriod"/>
              <a:defRPr/>
            </a:pPr>
            <a:r>
              <a:rPr lang="en-GB" altLang="en-US" sz="1800" dirty="0"/>
              <a:t>Oral hearing before the court within the appeal proceedings (see C – 348/16, </a:t>
            </a:r>
            <a:r>
              <a:rPr lang="en-GB" altLang="en-US" sz="1800" dirty="0" err="1"/>
              <a:t>Moussa</a:t>
            </a:r>
            <a:r>
              <a:rPr lang="en-GB" altLang="en-US" sz="1800" dirty="0"/>
              <a:t> </a:t>
            </a:r>
            <a:r>
              <a:rPr lang="en-GB" altLang="en-US" sz="1800" dirty="0" err="1"/>
              <a:t>Sacko</a:t>
            </a:r>
            <a:r>
              <a:rPr lang="en-GB" altLang="en-US" sz="1800" dirty="0"/>
              <a:t>, when national courts have this power under domestic administrative procedure)</a:t>
            </a:r>
          </a:p>
          <a:p>
            <a:pPr marL="0" indent="0">
              <a:buNone/>
            </a:pPr>
            <a:endParaRPr lang="it-IT" dirty="0"/>
          </a:p>
        </p:txBody>
      </p:sp>
    </p:spTree>
    <p:extLst>
      <p:ext uri="{BB962C8B-B14F-4D97-AF65-F5344CB8AC3E}">
        <p14:creationId xmlns:p14="http://schemas.microsoft.com/office/powerpoint/2010/main" val="7581039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
            </a:r>
            <a:br>
              <a:rPr lang="it-IT" dirty="0" smtClean="0"/>
            </a:br>
            <a:r>
              <a:rPr lang="it-IT" dirty="0" err="1" smtClean="0">
                <a:solidFill>
                  <a:srgbClr val="0070C0"/>
                </a:solidFill>
              </a:rPr>
              <a:t>Article</a:t>
            </a:r>
            <a:r>
              <a:rPr lang="it-IT" dirty="0" smtClean="0">
                <a:solidFill>
                  <a:srgbClr val="0070C0"/>
                </a:solidFill>
              </a:rPr>
              <a:t> 47 of the Charter</a:t>
            </a:r>
            <a:r>
              <a:rPr lang="it-IT" dirty="0" smtClean="0"/>
              <a:t/>
            </a:r>
            <a:br>
              <a:rPr lang="it-IT" dirty="0" smtClean="0"/>
            </a:br>
            <a:endParaRPr lang="it-IT" dirty="0"/>
          </a:p>
        </p:txBody>
      </p:sp>
      <p:sp>
        <p:nvSpPr>
          <p:cNvPr id="3" name="Segnaposto contenuto 2"/>
          <p:cNvSpPr>
            <a:spLocks noGrp="1"/>
          </p:cNvSpPr>
          <p:nvPr>
            <p:ph idx="1"/>
          </p:nvPr>
        </p:nvSpPr>
        <p:spPr/>
        <p:txBody>
          <a:bodyPr>
            <a:normAutofit/>
          </a:bodyPr>
          <a:lstStyle/>
          <a:p>
            <a:endParaRPr lang="it-IT" dirty="0" smtClean="0"/>
          </a:p>
          <a:p>
            <a:r>
              <a:rPr lang="it-IT" dirty="0" smtClean="0"/>
              <a:t>Right to an </a:t>
            </a:r>
            <a:r>
              <a:rPr lang="it-IT" dirty="0" err="1" smtClean="0"/>
              <a:t>effective</a:t>
            </a:r>
            <a:r>
              <a:rPr lang="it-IT" dirty="0" smtClean="0"/>
              <a:t> </a:t>
            </a:r>
            <a:r>
              <a:rPr lang="it-IT" dirty="0" err="1" smtClean="0"/>
              <a:t>remedy</a:t>
            </a:r>
            <a:r>
              <a:rPr lang="it-IT" dirty="0" smtClean="0"/>
              <a:t> and a fair trial</a:t>
            </a:r>
          </a:p>
          <a:p>
            <a:endParaRPr lang="it-IT" dirty="0" smtClean="0"/>
          </a:p>
          <a:p>
            <a:pPr algn="just"/>
            <a:r>
              <a:rPr lang="it-IT" dirty="0" err="1" smtClean="0"/>
              <a:t>Everyone</a:t>
            </a:r>
            <a:r>
              <a:rPr lang="it-IT" dirty="0" smtClean="0"/>
              <a:t> </a:t>
            </a:r>
            <a:r>
              <a:rPr lang="it-IT" dirty="0" err="1" smtClean="0"/>
              <a:t>whose</a:t>
            </a:r>
            <a:r>
              <a:rPr lang="it-IT" dirty="0" smtClean="0"/>
              <a:t> </a:t>
            </a:r>
            <a:r>
              <a:rPr lang="it-IT" dirty="0" err="1" smtClean="0"/>
              <a:t>rights</a:t>
            </a:r>
            <a:r>
              <a:rPr lang="it-IT" dirty="0" smtClean="0"/>
              <a:t> and </a:t>
            </a:r>
            <a:r>
              <a:rPr lang="it-IT" dirty="0" err="1" smtClean="0"/>
              <a:t>freedoms</a:t>
            </a:r>
            <a:r>
              <a:rPr lang="it-IT" dirty="0" smtClean="0"/>
              <a:t> </a:t>
            </a:r>
            <a:r>
              <a:rPr lang="it-IT" dirty="0" err="1" smtClean="0"/>
              <a:t>guaranteed</a:t>
            </a:r>
            <a:r>
              <a:rPr lang="it-IT" dirty="0" smtClean="0"/>
              <a:t> by Union law are </a:t>
            </a:r>
            <a:r>
              <a:rPr lang="it-IT" dirty="0" err="1" smtClean="0"/>
              <a:t>violated</a:t>
            </a:r>
            <a:r>
              <a:rPr lang="it-IT" dirty="0" smtClean="0"/>
              <a:t> </a:t>
            </a:r>
            <a:r>
              <a:rPr lang="it-IT" dirty="0" err="1" smtClean="0"/>
              <a:t>has</a:t>
            </a:r>
            <a:r>
              <a:rPr lang="it-IT" dirty="0" smtClean="0"/>
              <a:t> the right to an  </a:t>
            </a:r>
            <a:r>
              <a:rPr lang="it-IT" dirty="0" err="1" smtClean="0"/>
              <a:t>effective</a:t>
            </a:r>
            <a:r>
              <a:rPr lang="it-IT" dirty="0" smtClean="0"/>
              <a:t> </a:t>
            </a:r>
            <a:r>
              <a:rPr lang="it-IT" dirty="0" err="1" smtClean="0"/>
              <a:t>remedy</a:t>
            </a:r>
            <a:r>
              <a:rPr lang="it-IT" dirty="0" smtClean="0"/>
              <a:t> </a:t>
            </a:r>
            <a:r>
              <a:rPr lang="it-IT" dirty="0" err="1" smtClean="0"/>
              <a:t>before</a:t>
            </a:r>
            <a:r>
              <a:rPr lang="it-IT" dirty="0" smtClean="0"/>
              <a:t> a </a:t>
            </a:r>
            <a:r>
              <a:rPr lang="it-IT" dirty="0" err="1" smtClean="0"/>
              <a:t>tribunal</a:t>
            </a:r>
            <a:r>
              <a:rPr lang="it-IT" dirty="0" smtClean="0"/>
              <a:t> in </a:t>
            </a:r>
            <a:r>
              <a:rPr lang="it-IT" dirty="0" err="1" smtClean="0"/>
              <a:t>compliance</a:t>
            </a:r>
            <a:r>
              <a:rPr lang="it-IT" dirty="0" smtClean="0"/>
              <a:t> with the </a:t>
            </a:r>
            <a:r>
              <a:rPr lang="it-IT" dirty="0" err="1" smtClean="0"/>
              <a:t>provisions</a:t>
            </a:r>
            <a:r>
              <a:rPr lang="it-IT" dirty="0" smtClean="0"/>
              <a:t> of </a:t>
            </a:r>
            <a:r>
              <a:rPr lang="it-IT" dirty="0" err="1" smtClean="0"/>
              <a:t>this</a:t>
            </a:r>
            <a:r>
              <a:rPr lang="it-IT" dirty="0" smtClean="0"/>
              <a:t> </a:t>
            </a:r>
            <a:r>
              <a:rPr lang="it-IT" dirty="0" err="1" smtClean="0"/>
              <a:t>article</a:t>
            </a:r>
            <a:r>
              <a:rPr lang="it-IT" dirty="0" smtClean="0"/>
              <a:t>.</a:t>
            </a:r>
          </a:p>
          <a:p>
            <a:endParaRPr lang="it-IT" dirty="0"/>
          </a:p>
        </p:txBody>
      </p:sp>
    </p:spTree>
    <p:extLst>
      <p:ext uri="{BB962C8B-B14F-4D97-AF65-F5344CB8AC3E}">
        <p14:creationId xmlns:p14="http://schemas.microsoft.com/office/powerpoint/2010/main" val="4050086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solidFill>
                  <a:srgbClr val="0070C0"/>
                </a:solidFill>
              </a:rPr>
              <a:t>The use of the Charter and the </a:t>
            </a:r>
            <a:r>
              <a:rPr lang="it-IT" dirty="0" err="1" smtClean="0">
                <a:solidFill>
                  <a:srgbClr val="0070C0"/>
                </a:solidFill>
              </a:rPr>
              <a:t>principle</a:t>
            </a:r>
            <a:r>
              <a:rPr lang="it-IT" dirty="0" smtClean="0">
                <a:solidFill>
                  <a:srgbClr val="0070C0"/>
                </a:solidFill>
              </a:rPr>
              <a:t> of </a:t>
            </a:r>
            <a:r>
              <a:rPr lang="it-IT" dirty="0" err="1" smtClean="0">
                <a:solidFill>
                  <a:srgbClr val="0070C0"/>
                </a:solidFill>
              </a:rPr>
              <a:t>effective</a:t>
            </a:r>
            <a:r>
              <a:rPr lang="it-IT" dirty="0" smtClean="0">
                <a:solidFill>
                  <a:srgbClr val="0070C0"/>
                </a:solidFill>
              </a:rPr>
              <a:t> </a:t>
            </a:r>
            <a:r>
              <a:rPr lang="it-IT" dirty="0" err="1" smtClean="0">
                <a:solidFill>
                  <a:srgbClr val="0070C0"/>
                </a:solidFill>
              </a:rPr>
              <a:t>remedy</a:t>
            </a:r>
            <a:endParaRPr lang="it-IT" dirty="0">
              <a:solidFill>
                <a:srgbClr val="0070C0"/>
              </a:solidFill>
            </a:endParaRPr>
          </a:p>
        </p:txBody>
      </p:sp>
      <p:sp>
        <p:nvSpPr>
          <p:cNvPr id="3" name="Segnaposto contenuto 2"/>
          <p:cNvSpPr>
            <a:spLocks noGrp="1"/>
          </p:cNvSpPr>
          <p:nvPr>
            <p:ph idx="1"/>
          </p:nvPr>
        </p:nvSpPr>
        <p:spPr/>
        <p:txBody>
          <a:bodyPr>
            <a:normAutofit fontScale="92500" lnSpcReduction="10000"/>
          </a:bodyPr>
          <a:lstStyle/>
          <a:p>
            <a:r>
              <a:rPr lang="it-IT" dirty="0" err="1" smtClean="0"/>
              <a:t>Balancing</a:t>
            </a:r>
            <a:r>
              <a:rPr lang="it-IT" dirty="0" smtClean="0"/>
              <a:t> the </a:t>
            </a:r>
            <a:r>
              <a:rPr lang="it-IT" dirty="0" err="1" smtClean="0"/>
              <a:t>rights</a:t>
            </a:r>
            <a:endParaRPr lang="it-IT" dirty="0" smtClean="0"/>
          </a:p>
          <a:p>
            <a:r>
              <a:rPr lang="it-IT" dirty="0" err="1" smtClean="0"/>
              <a:t>Administrative</a:t>
            </a:r>
            <a:r>
              <a:rPr lang="it-IT" dirty="0" smtClean="0"/>
              <a:t> </a:t>
            </a:r>
            <a:r>
              <a:rPr lang="it-IT" dirty="0" err="1" smtClean="0"/>
              <a:t>decision</a:t>
            </a:r>
            <a:r>
              <a:rPr lang="it-IT" dirty="0" smtClean="0"/>
              <a:t> and </a:t>
            </a:r>
            <a:r>
              <a:rPr lang="it-IT" dirty="0" err="1" smtClean="0"/>
              <a:t>judicial</a:t>
            </a:r>
            <a:r>
              <a:rPr lang="it-IT" dirty="0" smtClean="0"/>
              <a:t> </a:t>
            </a:r>
            <a:r>
              <a:rPr lang="it-IT" dirty="0" err="1" smtClean="0"/>
              <a:t>review</a:t>
            </a:r>
            <a:endParaRPr lang="it-IT" dirty="0" smtClean="0"/>
          </a:p>
          <a:p>
            <a:r>
              <a:rPr lang="it-IT" dirty="0" err="1" smtClean="0"/>
              <a:t>Burden</a:t>
            </a:r>
            <a:r>
              <a:rPr lang="it-IT" dirty="0" smtClean="0"/>
              <a:t> of </a:t>
            </a:r>
            <a:r>
              <a:rPr lang="it-IT" dirty="0" err="1" smtClean="0"/>
              <a:t>proof</a:t>
            </a:r>
            <a:endParaRPr lang="it-IT" dirty="0" smtClean="0"/>
          </a:p>
          <a:p>
            <a:r>
              <a:rPr lang="it-IT" dirty="0" smtClean="0"/>
              <a:t>Ex officio </a:t>
            </a:r>
            <a:r>
              <a:rPr lang="it-IT" dirty="0" err="1" smtClean="0"/>
              <a:t>powers</a:t>
            </a:r>
            <a:r>
              <a:rPr lang="it-IT" dirty="0" smtClean="0"/>
              <a:t> and the </a:t>
            </a:r>
            <a:r>
              <a:rPr lang="it-IT" dirty="0" err="1" smtClean="0"/>
              <a:t>limits</a:t>
            </a:r>
            <a:r>
              <a:rPr lang="it-IT" dirty="0" smtClean="0"/>
              <a:t> of the </a:t>
            </a:r>
            <a:r>
              <a:rPr lang="it-IT" dirty="0" err="1" smtClean="0"/>
              <a:t>claim</a:t>
            </a:r>
            <a:r>
              <a:rPr lang="it-IT" dirty="0" smtClean="0"/>
              <a:t> </a:t>
            </a:r>
          </a:p>
          <a:p>
            <a:r>
              <a:rPr lang="it-IT" dirty="0" smtClean="0"/>
              <a:t>C</a:t>
            </a:r>
            <a:r>
              <a:rPr lang="ro-RO" dirty="0" smtClean="0"/>
              <a:t>reating new remedies on the basis of the principle of proportionality</a:t>
            </a:r>
            <a:endParaRPr lang="it-IT" dirty="0" smtClean="0"/>
          </a:p>
          <a:p>
            <a:r>
              <a:rPr lang="it-IT" dirty="0" err="1" smtClean="0"/>
              <a:t>Is</a:t>
            </a:r>
            <a:r>
              <a:rPr lang="it-IT" dirty="0" smtClean="0"/>
              <a:t> the </a:t>
            </a:r>
            <a:r>
              <a:rPr lang="it-IT" dirty="0" err="1" smtClean="0"/>
              <a:t>proportionality</a:t>
            </a:r>
            <a:r>
              <a:rPr lang="it-IT" dirty="0" smtClean="0"/>
              <a:t> of </a:t>
            </a:r>
            <a:r>
              <a:rPr lang="it-IT" dirty="0" err="1" smtClean="0"/>
              <a:t>remedies</a:t>
            </a:r>
            <a:r>
              <a:rPr lang="it-IT" dirty="0" smtClean="0"/>
              <a:t> and </a:t>
            </a:r>
            <a:r>
              <a:rPr lang="it-IT" dirty="0" err="1" smtClean="0"/>
              <a:t>sanctions</a:t>
            </a:r>
            <a:r>
              <a:rPr lang="it-IT" dirty="0" smtClean="0"/>
              <a:t> </a:t>
            </a:r>
            <a:r>
              <a:rPr lang="it-IT" dirty="0" err="1" smtClean="0"/>
              <a:t>determinated</a:t>
            </a:r>
            <a:r>
              <a:rPr lang="it-IT" dirty="0" smtClean="0"/>
              <a:t> </a:t>
            </a:r>
            <a:r>
              <a:rPr lang="it-IT" dirty="0" err="1" smtClean="0"/>
              <a:t>also</a:t>
            </a:r>
            <a:r>
              <a:rPr lang="it-IT" dirty="0" smtClean="0"/>
              <a:t> in relation to the </a:t>
            </a:r>
            <a:r>
              <a:rPr lang="it-IT" dirty="0" err="1" smtClean="0"/>
              <a:t>balancing</a:t>
            </a:r>
            <a:r>
              <a:rPr lang="it-IT" dirty="0" smtClean="0"/>
              <a:t> </a:t>
            </a:r>
            <a:r>
              <a:rPr lang="it-IT" dirty="0" err="1" smtClean="0"/>
              <a:t>between</a:t>
            </a:r>
            <a:r>
              <a:rPr lang="it-IT" dirty="0" smtClean="0"/>
              <a:t> </a:t>
            </a:r>
            <a:r>
              <a:rPr lang="it-IT" dirty="0" err="1" smtClean="0"/>
              <a:t>conflicting</a:t>
            </a:r>
            <a:r>
              <a:rPr lang="it-IT" dirty="0" smtClean="0"/>
              <a:t> </a:t>
            </a:r>
            <a:r>
              <a:rPr lang="it-IT" dirty="0" err="1" smtClean="0"/>
              <a:t>rights</a:t>
            </a:r>
            <a:r>
              <a:rPr lang="it-IT" dirty="0" smtClean="0"/>
              <a:t>?</a:t>
            </a:r>
          </a:p>
          <a:p>
            <a:endParaRPr lang="it-IT" dirty="0"/>
          </a:p>
        </p:txBody>
      </p:sp>
    </p:spTree>
    <p:extLst>
      <p:ext uri="{BB962C8B-B14F-4D97-AF65-F5344CB8AC3E}">
        <p14:creationId xmlns:p14="http://schemas.microsoft.com/office/powerpoint/2010/main" val="5659062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p:cNvSpPr>
            <a:spLocks noGrp="1"/>
          </p:cNvSpPr>
          <p:nvPr>
            <p:ph type="title"/>
          </p:nvPr>
        </p:nvSpPr>
        <p:spPr/>
        <p:txBody>
          <a:bodyPr>
            <a:normAutofit fontScale="90000"/>
          </a:bodyPr>
          <a:lstStyle/>
          <a:p>
            <a:r>
              <a:rPr lang="it-IT" dirty="0" smtClean="0">
                <a:solidFill>
                  <a:srgbClr val="0070C0"/>
                </a:solidFill>
              </a:rPr>
              <a:t>Court of Milan, 14.7.2017</a:t>
            </a:r>
            <a:r>
              <a:rPr lang="it-IT" dirty="0" smtClean="0"/>
              <a:t/>
            </a:r>
            <a:br>
              <a:rPr lang="it-IT" dirty="0" smtClean="0"/>
            </a:br>
            <a:endParaRPr lang="it-IT" dirty="0"/>
          </a:p>
        </p:txBody>
      </p:sp>
      <p:sp>
        <p:nvSpPr>
          <p:cNvPr id="3" name="Segnaposto contenuto 2"/>
          <p:cNvSpPr>
            <a:spLocks noGrp="1"/>
          </p:cNvSpPr>
          <p:nvPr>
            <p:ph idx="1"/>
          </p:nvPr>
        </p:nvSpPr>
        <p:spPr/>
        <p:txBody>
          <a:bodyPr>
            <a:normAutofit/>
          </a:bodyPr>
          <a:lstStyle/>
          <a:p>
            <a:pPr algn="just"/>
            <a:r>
              <a:rPr lang="it-IT" dirty="0" err="1" smtClean="0"/>
              <a:t>Mr</a:t>
            </a:r>
            <a:r>
              <a:rPr lang="it-IT" dirty="0" smtClean="0"/>
              <a:t> X, a </a:t>
            </a:r>
            <a:r>
              <a:rPr lang="it-IT" dirty="0" err="1" smtClean="0"/>
              <a:t>kurdish</a:t>
            </a:r>
            <a:r>
              <a:rPr lang="it-IT" dirty="0" smtClean="0"/>
              <a:t> </a:t>
            </a:r>
            <a:r>
              <a:rPr lang="it-IT" dirty="0" err="1" smtClean="0"/>
              <a:t>citizen</a:t>
            </a:r>
            <a:r>
              <a:rPr lang="it-IT" dirty="0" smtClean="0"/>
              <a:t> from Iraq, </a:t>
            </a:r>
            <a:r>
              <a:rPr lang="it-IT" dirty="0" err="1" smtClean="0"/>
              <a:t>appeals</a:t>
            </a:r>
            <a:r>
              <a:rPr lang="it-IT" dirty="0" smtClean="0"/>
              <a:t> </a:t>
            </a:r>
            <a:r>
              <a:rPr lang="it-IT" dirty="0" err="1" smtClean="0"/>
              <a:t>against</a:t>
            </a:r>
            <a:r>
              <a:rPr lang="it-IT" dirty="0" smtClean="0"/>
              <a:t> the </a:t>
            </a:r>
            <a:r>
              <a:rPr lang="it-IT" dirty="0" err="1" smtClean="0"/>
              <a:t>decision</a:t>
            </a:r>
            <a:r>
              <a:rPr lang="it-IT" dirty="0" smtClean="0"/>
              <a:t> of </a:t>
            </a:r>
            <a:r>
              <a:rPr lang="it-IT" dirty="0" err="1" smtClean="0"/>
              <a:t>administative</a:t>
            </a:r>
            <a:r>
              <a:rPr lang="it-IT" dirty="0" smtClean="0"/>
              <a:t> authority to </a:t>
            </a:r>
            <a:r>
              <a:rPr lang="it-IT" dirty="0" err="1" smtClean="0"/>
              <a:t>withdraw</a:t>
            </a:r>
            <a:r>
              <a:rPr lang="it-IT" dirty="0" smtClean="0"/>
              <a:t> the status of </a:t>
            </a:r>
            <a:r>
              <a:rPr lang="it-IT" dirty="0" err="1" smtClean="0"/>
              <a:t>subsidiary</a:t>
            </a:r>
            <a:r>
              <a:rPr lang="it-IT" dirty="0" smtClean="0"/>
              <a:t> </a:t>
            </a:r>
            <a:r>
              <a:rPr lang="it-IT" dirty="0" err="1" smtClean="0"/>
              <a:t>protection</a:t>
            </a:r>
            <a:endParaRPr lang="it-IT" dirty="0" smtClean="0"/>
          </a:p>
          <a:p>
            <a:pPr algn="just"/>
            <a:r>
              <a:rPr lang="it-IT" dirty="0" smtClean="0"/>
              <a:t>The </a:t>
            </a:r>
            <a:r>
              <a:rPr lang="it-IT" dirty="0" err="1" smtClean="0"/>
              <a:t>decision</a:t>
            </a:r>
            <a:r>
              <a:rPr lang="it-IT" dirty="0" smtClean="0"/>
              <a:t> </a:t>
            </a:r>
            <a:r>
              <a:rPr lang="it-IT" dirty="0" err="1" smtClean="0"/>
              <a:t>is</a:t>
            </a:r>
            <a:r>
              <a:rPr lang="it-IT" dirty="0" smtClean="0"/>
              <a:t> </a:t>
            </a:r>
            <a:r>
              <a:rPr lang="it-IT" dirty="0" err="1" smtClean="0"/>
              <a:t>based</a:t>
            </a:r>
            <a:r>
              <a:rPr lang="it-IT" dirty="0" smtClean="0"/>
              <a:t> on the </a:t>
            </a:r>
            <a:r>
              <a:rPr lang="it-IT" dirty="0" err="1" smtClean="0"/>
              <a:t>danger</a:t>
            </a:r>
            <a:r>
              <a:rPr lang="it-IT" dirty="0" smtClean="0"/>
              <a:t> for security of the State, </a:t>
            </a:r>
            <a:r>
              <a:rPr lang="it-IT" dirty="0" err="1" smtClean="0"/>
              <a:t>because</a:t>
            </a:r>
            <a:r>
              <a:rPr lang="it-IT" dirty="0" smtClean="0"/>
              <a:t> he </a:t>
            </a:r>
            <a:r>
              <a:rPr lang="it-IT" dirty="0" err="1" smtClean="0"/>
              <a:t>is</a:t>
            </a:r>
            <a:r>
              <a:rPr lang="it-IT" dirty="0" smtClean="0"/>
              <a:t> </a:t>
            </a:r>
            <a:r>
              <a:rPr lang="it-IT" dirty="0" err="1" smtClean="0"/>
              <a:t>suspected</a:t>
            </a:r>
            <a:r>
              <a:rPr lang="it-IT" dirty="0" smtClean="0"/>
              <a:t> of </a:t>
            </a:r>
            <a:r>
              <a:rPr lang="it-IT" dirty="0" err="1" smtClean="0"/>
              <a:t>being</a:t>
            </a:r>
            <a:r>
              <a:rPr lang="it-IT" dirty="0" smtClean="0"/>
              <a:t> a </a:t>
            </a:r>
            <a:r>
              <a:rPr lang="it-IT" dirty="0" err="1" smtClean="0"/>
              <a:t>member</a:t>
            </a:r>
            <a:r>
              <a:rPr lang="it-IT" dirty="0" smtClean="0"/>
              <a:t> of </a:t>
            </a:r>
            <a:r>
              <a:rPr lang="it-IT" dirty="0" err="1" smtClean="0"/>
              <a:t>Foreign</a:t>
            </a:r>
            <a:r>
              <a:rPr lang="it-IT" dirty="0" smtClean="0"/>
              <a:t> Fighter </a:t>
            </a:r>
            <a:r>
              <a:rPr lang="it-IT" dirty="0" err="1" smtClean="0"/>
              <a:t>Returneed</a:t>
            </a:r>
            <a:endParaRPr lang="it-IT" dirty="0"/>
          </a:p>
        </p:txBody>
      </p:sp>
    </p:spTree>
    <p:extLst>
      <p:ext uri="{BB962C8B-B14F-4D97-AF65-F5344CB8AC3E}">
        <p14:creationId xmlns:p14="http://schemas.microsoft.com/office/powerpoint/2010/main" val="14682899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solidFill>
                  <a:srgbClr val="0070C0"/>
                </a:solidFill>
              </a:rPr>
              <a:t>a) </a:t>
            </a:r>
            <a:r>
              <a:rPr lang="it-IT" dirty="0" err="1" smtClean="0">
                <a:solidFill>
                  <a:srgbClr val="0070C0"/>
                </a:solidFill>
              </a:rPr>
              <a:t>Balancing</a:t>
            </a:r>
            <a:r>
              <a:rPr lang="it-IT" dirty="0" smtClean="0">
                <a:solidFill>
                  <a:srgbClr val="0070C0"/>
                </a:solidFill>
              </a:rPr>
              <a:t> the </a:t>
            </a:r>
            <a:r>
              <a:rPr lang="it-IT" dirty="0" err="1" smtClean="0">
                <a:solidFill>
                  <a:srgbClr val="0070C0"/>
                </a:solidFill>
              </a:rPr>
              <a:t>rights</a:t>
            </a:r>
            <a:endParaRPr lang="it-IT" dirty="0">
              <a:solidFill>
                <a:srgbClr val="0070C0"/>
              </a:solidFill>
            </a:endParaRPr>
          </a:p>
        </p:txBody>
      </p:sp>
      <p:sp>
        <p:nvSpPr>
          <p:cNvPr id="3" name="Segnaposto contenuto 2"/>
          <p:cNvSpPr>
            <a:spLocks noGrp="1"/>
          </p:cNvSpPr>
          <p:nvPr>
            <p:ph idx="1"/>
          </p:nvPr>
        </p:nvSpPr>
        <p:spPr/>
        <p:txBody>
          <a:bodyPr>
            <a:normAutofit fontScale="77500" lnSpcReduction="20000"/>
          </a:bodyPr>
          <a:lstStyle/>
          <a:p>
            <a:pPr algn="just"/>
            <a:r>
              <a:rPr lang="it-IT" dirty="0" smtClean="0"/>
              <a:t>The security of the State and the right to be </a:t>
            </a:r>
            <a:r>
              <a:rPr lang="it-IT" dirty="0" err="1" smtClean="0"/>
              <a:t>protected</a:t>
            </a:r>
            <a:r>
              <a:rPr lang="it-IT" dirty="0" smtClean="0"/>
              <a:t> from the </a:t>
            </a:r>
            <a:r>
              <a:rPr lang="it-IT" dirty="0" err="1" smtClean="0"/>
              <a:t>risk</a:t>
            </a:r>
            <a:r>
              <a:rPr lang="it-IT" dirty="0" smtClean="0"/>
              <a:t> of </a:t>
            </a:r>
            <a:r>
              <a:rPr lang="it-IT" dirty="0" err="1" smtClean="0"/>
              <a:t>serious</a:t>
            </a:r>
            <a:r>
              <a:rPr lang="it-IT" dirty="0" smtClean="0"/>
              <a:t> </a:t>
            </a:r>
            <a:r>
              <a:rPr lang="it-IT" dirty="0" err="1" smtClean="0"/>
              <a:t>harm</a:t>
            </a:r>
            <a:endParaRPr lang="it-IT" dirty="0" smtClean="0"/>
          </a:p>
          <a:p>
            <a:pPr algn="just"/>
            <a:r>
              <a:rPr lang="en-US" dirty="0" smtClean="0"/>
              <a:t>The ‘danger to the security’ provision corresponds to the first exception provided for in Article 33(2) Refugee Convention, which is intended for cases in which it is established that the refugee poses a current or future danger to the host country. The provision aims to protect the State itself;</a:t>
            </a:r>
          </a:p>
          <a:p>
            <a:pPr algn="just"/>
            <a:r>
              <a:rPr lang="en-US" dirty="0" smtClean="0"/>
              <a:t>Does the need to protect the community within the state of refuge outweigh the interest of the individual to be protected from persecution?</a:t>
            </a:r>
          </a:p>
          <a:p>
            <a:pPr algn="just"/>
            <a:r>
              <a:rPr lang="en-US" dirty="0" smtClean="0"/>
              <a:t>If the right of the asylum seekers has to balanced with security of the State, is the remedy different?</a:t>
            </a:r>
          </a:p>
          <a:p>
            <a:endParaRPr lang="it-IT" dirty="0"/>
          </a:p>
        </p:txBody>
      </p:sp>
    </p:spTree>
    <p:extLst>
      <p:ext uri="{BB962C8B-B14F-4D97-AF65-F5344CB8AC3E}">
        <p14:creationId xmlns:p14="http://schemas.microsoft.com/office/powerpoint/2010/main" val="29653289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2800" dirty="0" smtClean="0"/>
              <a:t/>
            </a:r>
            <a:br>
              <a:rPr lang="it-IT" sz="2800" dirty="0" smtClean="0"/>
            </a:br>
            <a:r>
              <a:rPr lang="it-IT" sz="2800" dirty="0" smtClean="0">
                <a:solidFill>
                  <a:srgbClr val="0070C0"/>
                </a:solidFill>
              </a:rPr>
              <a:t>b) </a:t>
            </a:r>
            <a:r>
              <a:rPr lang="it-IT" sz="2800" dirty="0" err="1" smtClean="0">
                <a:solidFill>
                  <a:srgbClr val="0070C0"/>
                </a:solidFill>
              </a:rPr>
              <a:t>Administrative</a:t>
            </a:r>
            <a:r>
              <a:rPr lang="it-IT" sz="2800" dirty="0" smtClean="0">
                <a:solidFill>
                  <a:srgbClr val="0070C0"/>
                </a:solidFill>
              </a:rPr>
              <a:t> </a:t>
            </a:r>
            <a:r>
              <a:rPr lang="it-IT" sz="2800" dirty="0" err="1" smtClean="0">
                <a:solidFill>
                  <a:srgbClr val="0070C0"/>
                </a:solidFill>
              </a:rPr>
              <a:t>decision</a:t>
            </a:r>
            <a:r>
              <a:rPr lang="it-IT" sz="2800" dirty="0" smtClean="0">
                <a:solidFill>
                  <a:srgbClr val="0070C0"/>
                </a:solidFill>
              </a:rPr>
              <a:t> and </a:t>
            </a:r>
            <a:r>
              <a:rPr lang="it-IT" sz="2800" dirty="0" err="1" smtClean="0">
                <a:solidFill>
                  <a:srgbClr val="0070C0"/>
                </a:solidFill>
              </a:rPr>
              <a:t>judicial</a:t>
            </a:r>
            <a:r>
              <a:rPr lang="it-IT" sz="2800" dirty="0" smtClean="0">
                <a:solidFill>
                  <a:srgbClr val="0070C0"/>
                </a:solidFill>
              </a:rPr>
              <a:t> </a:t>
            </a:r>
            <a:r>
              <a:rPr lang="it-IT" sz="2800" dirty="0" err="1" smtClean="0">
                <a:solidFill>
                  <a:srgbClr val="0070C0"/>
                </a:solidFill>
              </a:rPr>
              <a:t>review</a:t>
            </a:r>
            <a:r>
              <a:rPr lang="it-IT" sz="2800" dirty="0" smtClean="0">
                <a:solidFill>
                  <a:srgbClr val="0070C0"/>
                </a:solidFill>
              </a:rPr>
              <a:t>: the duty of </a:t>
            </a:r>
            <a:r>
              <a:rPr lang="it-IT" sz="2800" dirty="0" err="1" smtClean="0">
                <a:solidFill>
                  <a:srgbClr val="0070C0"/>
                </a:solidFill>
              </a:rPr>
              <a:t>cooperation</a:t>
            </a:r>
            <a:r>
              <a:rPr lang="it-IT" sz="2800" dirty="0" smtClean="0">
                <a:solidFill>
                  <a:srgbClr val="0070C0"/>
                </a:solidFill>
              </a:rPr>
              <a:t> of the non </a:t>
            </a:r>
            <a:r>
              <a:rPr lang="it-IT" sz="2800" dirty="0" err="1" smtClean="0">
                <a:solidFill>
                  <a:srgbClr val="0070C0"/>
                </a:solidFill>
              </a:rPr>
              <a:t>judicial</a:t>
            </a:r>
            <a:r>
              <a:rPr lang="it-IT" sz="2800" dirty="0" smtClean="0">
                <a:solidFill>
                  <a:srgbClr val="0070C0"/>
                </a:solidFill>
              </a:rPr>
              <a:t> and </a:t>
            </a:r>
            <a:r>
              <a:rPr lang="it-IT" sz="2800" dirty="0" err="1" smtClean="0">
                <a:solidFill>
                  <a:srgbClr val="0070C0"/>
                </a:solidFill>
              </a:rPr>
              <a:t>judicial</a:t>
            </a:r>
            <a:r>
              <a:rPr lang="it-IT" sz="2800" dirty="0" smtClean="0">
                <a:solidFill>
                  <a:srgbClr val="0070C0"/>
                </a:solidFill>
              </a:rPr>
              <a:t> authority</a:t>
            </a:r>
            <a:br>
              <a:rPr lang="it-IT" sz="2800" dirty="0" smtClean="0">
                <a:solidFill>
                  <a:srgbClr val="0070C0"/>
                </a:solidFill>
              </a:rPr>
            </a:br>
            <a:endParaRPr lang="it-IT" sz="2800" dirty="0">
              <a:solidFill>
                <a:srgbClr val="0070C0"/>
              </a:solidFill>
            </a:endParaRPr>
          </a:p>
        </p:txBody>
      </p:sp>
      <p:sp>
        <p:nvSpPr>
          <p:cNvPr id="3" name="Segnaposto contenuto 2"/>
          <p:cNvSpPr>
            <a:spLocks noGrp="1"/>
          </p:cNvSpPr>
          <p:nvPr>
            <p:ph idx="1"/>
          </p:nvPr>
        </p:nvSpPr>
        <p:spPr/>
        <p:txBody>
          <a:bodyPr>
            <a:normAutofit fontScale="85000" lnSpcReduction="10000"/>
          </a:bodyPr>
          <a:lstStyle/>
          <a:p>
            <a:pPr lvl="0" algn="just"/>
            <a:r>
              <a:rPr lang="en-US" dirty="0" smtClean="0"/>
              <a:t>In cooperation with the applicant, it is the duty of the Member State to assess the relevant elements of the application (art. 4, Directive 95/2011).</a:t>
            </a:r>
          </a:p>
          <a:p>
            <a:pPr lvl="0" algn="just"/>
            <a:r>
              <a:rPr lang="en-US" dirty="0" smtClean="0"/>
              <a:t>In this case the authority has to: inform the applicant about his duties, ask  the applicant to clarify what is unclear, address apparent inconsistencies, lack of sufficient information, plausibility issues, obtain relevant country of origin information, use language analysis reports and information from other persons, ask information to the administration.</a:t>
            </a:r>
            <a:endParaRPr lang="it-IT" dirty="0"/>
          </a:p>
        </p:txBody>
      </p:sp>
    </p:spTree>
    <p:extLst>
      <p:ext uri="{BB962C8B-B14F-4D97-AF65-F5344CB8AC3E}">
        <p14:creationId xmlns:p14="http://schemas.microsoft.com/office/powerpoint/2010/main" val="20828265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solidFill>
                  <a:srgbClr val="0070C0"/>
                </a:solidFill>
              </a:rPr>
              <a:t>c) </a:t>
            </a:r>
            <a:r>
              <a:rPr lang="it-IT" dirty="0" err="1" smtClean="0">
                <a:solidFill>
                  <a:srgbClr val="0070C0"/>
                </a:solidFill>
              </a:rPr>
              <a:t>Burden</a:t>
            </a:r>
            <a:r>
              <a:rPr lang="it-IT" dirty="0" smtClean="0">
                <a:solidFill>
                  <a:srgbClr val="0070C0"/>
                </a:solidFill>
              </a:rPr>
              <a:t> of </a:t>
            </a:r>
            <a:r>
              <a:rPr lang="it-IT" dirty="0" err="1" smtClean="0">
                <a:solidFill>
                  <a:srgbClr val="0070C0"/>
                </a:solidFill>
              </a:rPr>
              <a:t>proof</a:t>
            </a:r>
            <a:r>
              <a:rPr lang="it-IT" dirty="0" smtClean="0">
                <a:solidFill>
                  <a:srgbClr val="0070C0"/>
                </a:solidFill>
              </a:rPr>
              <a:t/>
            </a:r>
            <a:br>
              <a:rPr lang="it-IT" dirty="0" smtClean="0">
                <a:solidFill>
                  <a:srgbClr val="0070C0"/>
                </a:solidFill>
              </a:rPr>
            </a:br>
            <a:endParaRPr lang="it-IT" dirty="0">
              <a:solidFill>
                <a:srgbClr val="0070C0"/>
              </a:solidFill>
            </a:endParaRPr>
          </a:p>
        </p:txBody>
      </p:sp>
      <p:sp>
        <p:nvSpPr>
          <p:cNvPr id="3" name="Segnaposto contenuto 2"/>
          <p:cNvSpPr>
            <a:spLocks noGrp="1"/>
          </p:cNvSpPr>
          <p:nvPr>
            <p:ph idx="1"/>
          </p:nvPr>
        </p:nvSpPr>
        <p:spPr/>
        <p:txBody>
          <a:bodyPr>
            <a:normAutofit fontScale="77500" lnSpcReduction="20000"/>
          </a:bodyPr>
          <a:lstStyle/>
          <a:p>
            <a:pPr algn="just"/>
            <a:r>
              <a:rPr lang="en-US" dirty="0" smtClean="0"/>
              <a:t>1. Applicant’s duty to substantiate (burden of proof for the applicant);</a:t>
            </a:r>
          </a:p>
          <a:p>
            <a:pPr algn="just"/>
            <a:r>
              <a:rPr lang="en-US" dirty="0" smtClean="0"/>
              <a:t>2. Case officer’s duty of investigation (burden of investigation for the case officer);</a:t>
            </a:r>
          </a:p>
          <a:p>
            <a:pPr algn="just"/>
            <a:r>
              <a:rPr lang="en-US" dirty="0" smtClean="0"/>
              <a:t>3. Specific substantiation rules (shifted burden of proof).</a:t>
            </a:r>
          </a:p>
          <a:p>
            <a:pPr algn="just"/>
            <a:r>
              <a:rPr lang="en-US" dirty="0" smtClean="0"/>
              <a:t>4. In the field of exclusion clause: any authority which finds that the person concerned has occupied a prominent position within an organization which uses terrorist methods is entitled to presume that that person has individual responsibility for acts committed by that organization during the relevant period. </a:t>
            </a:r>
            <a:endParaRPr lang="en-US" dirty="0"/>
          </a:p>
        </p:txBody>
      </p:sp>
    </p:spTree>
    <p:extLst>
      <p:ext uri="{BB962C8B-B14F-4D97-AF65-F5344CB8AC3E}">
        <p14:creationId xmlns:p14="http://schemas.microsoft.com/office/powerpoint/2010/main" val="34619704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
            </a:r>
            <a:br>
              <a:rPr lang="it-IT" dirty="0" smtClean="0"/>
            </a:br>
            <a:r>
              <a:rPr lang="it-IT" dirty="0" smtClean="0">
                <a:solidFill>
                  <a:srgbClr val="0070C0"/>
                </a:solidFill>
              </a:rPr>
              <a:t>d) Ex officio </a:t>
            </a:r>
            <a:r>
              <a:rPr lang="it-IT" dirty="0" err="1" smtClean="0">
                <a:solidFill>
                  <a:srgbClr val="0070C0"/>
                </a:solidFill>
              </a:rPr>
              <a:t>powers</a:t>
            </a:r>
            <a:r>
              <a:rPr lang="it-IT" dirty="0" smtClean="0">
                <a:solidFill>
                  <a:srgbClr val="0070C0"/>
                </a:solidFill>
              </a:rPr>
              <a:t> and the </a:t>
            </a:r>
            <a:r>
              <a:rPr lang="it-IT" dirty="0" err="1" smtClean="0">
                <a:solidFill>
                  <a:srgbClr val="0070C0"/>
                </a:solidFill>
              </a:rPr>
              <a:t>limits</a:t>
            </a:r>
            <a:r>
              <a:rPr lang="it-IT" dirty="0" smtClean="0">
                <a:solidFill>
                  <a:srgbClr val="0070C0"/>
                </a:solidFill>
              </a:rPr>
              <a:t> of the </a:t>
            </a:r>
            <a:r>
              <a:rPr lang="it-IT" dirty="0" err="1" smtClean="0">
                <a:solidFill>
                  <a:srgbClr val="0070C0"/>
                </a:solidFill>
              </a:rPr>
              <a:t>claim</a:t>
            </a:r>
            <a:r>
              <a:rPr lang="it-IT" dirty="0" smtClean="0">
                <a:solidFill>
                  <a:srgbClr val="0070C0"/>
                </a:solidFill>
              </a:rPr>
              <a:t> </a:t>
            </a:r>
            <a:br>
              <a:rPr lang="it-IT" dirty="0" smtClean="0">
                <a:solidFill>
                  <a:srgbClr val="0070C0"/>
                </a:solidFill>
              </a:rPr>
            </a:br>
            <a:endParaRPr lang="it-IT" dirty="0">
              <a:solidFill>
                <a:srgbClr val="0070C0"/>
              </a:solidFill>
            </a:endParaRPr>
          </a:p>
        </p:txBody>
      </p:sp>
      <p:sp>
        <p:nvSpPr>
          <p:cNvPr id="3" name="Segnaposto contenuto 2"/>
          <p:cNvSpPr>
            <a:spLocks noGrp="1"/>
          </p:cNvSpPr>
          <p:nvPr>
            <p:ph idx="1"/>
          </p:nvPr>
        </p:nvSpPr>
        <p:spPr/>
        <p:txBody>
          <a:bodyPr>
            <a:normAutofit lnSpcReduction="10000"/>
          </a:bodyPr>
          <a:lstStyle/>
          <a:p>
            <a:pPr algn="just"/>
            <a:r>
              <a:rPr lang="it-IT" dirty="0" smtClean="0"/>
              <a:t>The right to be </a:t>
            </a:r>
            <a:r>
              <a:rPr lang="it-IT" dirty="0" err="1" smtClean="0"/>
              <a:t>heard</a:t>
            </a:r>
            <a:r>
              <a:rPr lang="it-IT" dirty="0" smtClean="0"/>
              <a:t> of the </a:t>
            </a:r>
            <a:r>
              <a:rPr lang="it-IT" dirty="0" err="1" smtClean="0"/>
              <a:t>asylum</a:t>
            </a:r>
            <a:r>
              <a:rPr lang="it-IT" dirty="0" smtClean="0"/>
              <a:t> </a:t>
            </a:r>
            <a:r>
              <a:rPr lang="it-IT" dirty="0" err="1" smtClean="0"/>
              <a:t>seekers</a:t>
            </a:r>
            <a:r>
              <a:rPr lang="it-IT" dirty="0" smtClean="0"/>
              <a:t> </a:t>
            </a:r>
          </a:p>
          <a:p>
            <a:pPr algn="just"/>
            <a:r>
              <a:rPr lang="it-IT" dirty="0" smtClean="0"/>
              <a:t>The </a:t>
            </a:r>
            <a:r>
              <a:rPr lang="it-IT" dirty="0" err="1" smtClean="0"/>
              <a:t>judge</a:t>
            </a:r>
            <a:r>
              <a:rPr lang="it-IT" dirty="0" smtClean="0"/>
              <a:t> </a:t>
            </a:r>
            <a:r>
              <a:rPr lang="it-IT" dirty="0" err="1" smtClean="0"/>
              <a:t>consults</a:t>
            </a:r>
            <a:r>
              <a:rPr lang="it-IT" dirty="0" smtClean="0"/>
              <a:t> COI </a:t>
            </a:r>
            <a:r>
              <a:rPr lang="it-IT" dirty="0" err="1" smtClean="0"/>
              <a:t>different</a:t>
            </a:r>
            <a:r>
              <a:rPr lang="it-IT" dirty="0" smtClean="0"/>
              <a:t> from the COI </a:t>
            </a:r>
            <a:r>
              <a:rPr lang="it-IT" dirty="0" err="1" smtClean="0"/>
              <a:t>used</a:t>
            </a:r>
            <a:r>
              <a:rPr lang="it-IT" dirty="0" smtClean="0"/>
              <a:t> from the </a:t>
            </a:r>
            <a:r>
              <a:rPr lang="it-IT" dirty="0" err="1" smtClean="0"/>
              <a:t>administrative</a:t>
            </a:r>
            <a:r>
              <a:rPr lang="it-IT" dirty="0" smtClean="0"/>
              <a:t> authority</a:t>
            </a:r>
          </a:p>
          <a:p>
            <a:pPr algn="just"/>
            <a:r>
              <a:rPr lang="it-IT" dirty="0" smtClean="0"/>
              <a:t>The </a:t>
            </a:r>
            <a:r>
              <a:rPr lang="it-IT" dirty="0" err="1" smtClean="0"/>
              <a:t>judge</a:t>
            </a:r>
            <a:r>
              <a:rPr lang="it-IT" dirty="0" smtClean="0"/>
              <a:t> </a:t>
            </a:r>
            <a:r>
              <a:rPr lang="it-IT" dirty="0" err="1" smtClean="0"/>
              <a:t>asks</a:t>
            </a:r>
            <a:r>
              <a:rPr lang="it-IT" dirty="0" smtClean="0"/>
              <a:t> the Police more information, </a:t>
            </a:r>
            <a:r>
              <a:rPr lang="it-IT" dirty="0" err="1" smtClean="0"/>
              <a:t>relating</a:t>
            </a:r>
            <a:r>
              <a:rPr lang="it-IT" dirty="0" smtClean="0"/>
              <a:t> to the </a:t>
            </a:r>
            <a:r>
              <a:rPr lang="it-IT" dirty="0" err="1" smtClean="0"/>
              <a:t>document</a:t>
            </a:r>
            <a:r>
              <a:rPr lang="it-IT" dirty="0" smtClean="0"/>
              <a:t> </a:t>
            </a:r>
            <a:r>
              <a:rPr lang="it-IT" dirty="0" err="1" smtClean="0"/>
              <a:t>defined</a:t>
            </a:r>
            <a:r>
              <a:rPr lang="it-IT" dirty="0" smtClean="0"/>
              <a:t> «secret» by the </a:t>
            </a:r>
            <a:r>
              <a:rPr lang="it-IT" dirty="0" err="1" smtClean="0"/>
              <a:t>administrative</a:t>
            </a:r>
            <a:r>
              <a:rPr lang="it-IT" dirty="0" smtClean="0"/>
              <a:t> authority</a:t>
            </a:r>
          </a:p>
          <a:p>
            <a:pPr algn="just"/>
            <a:r>
              <a:rPr lang="it-IT" dirty="0" smtClean="0"/>
              <a:t>The </a:t>
            </a:r>
            <a:r>
              <a:rPr lang="it-IT" dirty="0" err="1" smtClean="0"/>
              <a:t>judge</a:t>
            </a:r>
            <a:r>
              <a:rPr lang="it-IT" dirty="0" smtClean="0"/>
              <a:t> can </a:t>
            </a:r>
            <a:r>
              <a:rPr lang="it-IT" dirty="0" err="1" smtClean="0"/>
              <a:t>analyze</a:t>
            </a:r>
            <a:r>
              <a:rPr lang="it-IT" dirty="0" smtClean="0"/>
              <a:t> </a:t>
            </a:r>
            <a:r>
              <a:rPr lang="it-IT" dirty="0" err="1" smtClean="0"/>
              <a:t>elements</a:t>
            </a:r>
            <a:r>
              <a:rPr lang="it-IT" dirty="0" smtClean="0"/>
              <a:t> </a:t>
            </a:r>
            <a:r>
              <a:rPr lang="it-IT" dirty="0" err="1" smtClean="0"/>
              <a:t>relevant</a:t>
            </a:r>
            <a:r>
              <a:rPr lang="it-IT" dirty="0" smtClean="0"/>
              <a:t> for </a:t>
            </a:r>
            <a:r>
              <a:rPr lang="it-IT" dirty="0" err="1" smtClean="0"/>
              <a:t>other</a:t>
            </a:r>
            <a:r>
              <a:rPr lang="it-IT" dirty="0" smtClean="0"/>
              <a:t> </a:t>
            </a:r>
            <a:r>
              <a:rPr lang="it-IT" dirty="0" err="1" smtClean="0"/>
              <a:t>forms</a:t>
            </a:r>
            <a:r>
              <a:rPr lang="it-IT" dirty="0" smtClean="0"/>
              <a:t> of </a:t>
            </a:r>
            <a:r>
              <a:rPr lang="it-IT" dirty="0" err="1" smtClean="0"/>
              <a:t>protection</a:t>
            </a:r>
            <a:r>
              <a:rPr lang="it-IT" dirty="0" smtClean="0"/>
              <a:t> (</a:t>
            </a:r>
            <a:r>
              <a:rPr lang="it-IT" dirty="0" err="1" smtClean="0"/>
              <a:t>different</a:t>
            </a:r>
            <a:r>
              <a:rPr lang="it-IT" dirty="0" smtClean="0"/>
              <a:t> from the </a:t>
            </a:r>
            <a:r>
              <a:rPr lang="it-IT" dirty="0" err="1" smtClean="0"/>
              <a:t>protection</a:t>
            </a:r>
            <a:r>
              <a:rPr lang="it-IT" dirty="0" smtClean="0"/>
              <a:t> </a:t>
            </a:r>
            <a:r>
              <a:rPr lang="it-IT" dirty="0" err="1" smtClean="0"/>
              <a:t>claimed</a:t>
            </a:r>
            <a:r>
              <a:rPr lang="it-IT" dirty="0" smtClean="0"/>
              <a:t> from the </a:t>
            </a:r>
            <a:r>
              <a:rPr lang="it-IT" dirty="0" err="1" smtClean="0"/>
              <a:t>applicant</a:t>
            </a:r>
            <a:r>
              <a:rPr lang="it-IT" dirty="0" smtClean="0"/>
              <a:t>)</a:t>
            </a:r>
            <a:endParaRPr lang="it-IT" dirty="0"/>
          </a:p>
        </p:txBody>
      </p:sp>
    </p:spTree>
    <p:extLst>
      <p:ext uri="{BB962C8B-B14F-4D97-AF65-F5344CB8AC3E}">
        <p14:creationId xmlns:p14="http://schemas.microsoft.com/office/powerpoint/2010/main" val="40943677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95744" y="-1"/>
            <a:ext cx="8173407" cy="1648691"/>
          </a:xfrm>
        </p:spPr>
        <p:txBody>
          <a:bodyPr>
            <a:normAutofit fontScale="90000"/>
          </a:bodyPr>
          <a:lstStyle/>
          <a:p>
            <a:r>
              <a:rPr lang="it-IT" dirty="0" smtClean="0">
                <a:latin typeface="Bodoni MT" pitchFamily="18" charset="0"/>
              </a:rPr>
              <a:t/>
            </a:r>
            <a:br>
              <a:rPr lang="it-IT" dirty="0" smtClean="0">
                <a:latin typeface="Bodoni MT" pitchFamily="18" charset="0"/>
              </a:rPr>
            </a:br>
            <a:r>
              <a:rPr lang="it-IT" dirty="0">
                <a:latin typeface="Bodoni MT" pitchFamily="18" charset="0"/>
              </a:rPr>
              <a:t/>
            </a:r>
            <a:br>
              <a:rPr lang="it-IT" dirty="0">
                <a:latin typeface="Bodoni MT" pitchFamily="18" charset="0"/>
              </a:rPr>
            </a:br>
            <a:r>
              <a:rPr lang="it-IT" sz="4000" dirty="0" smtClean="0">
                <a:solidFill>
                  <a:srgbClr val="0070C0"/>
                </a:solidFill>
                <a:latin typeface="Bodoni MT" pitchFamily="18" charset="0"/>
              </a:rPr>
              <a:t>e) </a:t>
            </a:r>
            <a:r>
              <a:rPr lang="it-IT" sz="4000" dirty="0" smtClean="0">
                <a:solidFill>
                  <a:srgbClr val="0070C0"/>
                </a:solidFill>
              </a:rPr>
              <a:t>C</a:t>
            </a:r>
            <a:r>
              <a:rPr lang="ro-RO" sz="4000" dirty="0" smtClean="0">
                <a:solidFill>
                  <a:srgbClr val="0070C0"/>
                </a:solidFill>
              </a:rPr>
              <a:t>reating new remedies</a:t>
            </a:r>
            <a:r>
              <a:rPr lang="it-IT" sz="4000" dirty="0" smtClean="0">
                <a:solidFill>
                  <a:srgbClr val="0070C0"/>
                </a:solidFill>
              </a:rPr>
              <a:t>?</a:t>
            </a:r>
            <a:r>
              <a:rPr lang="it-IT" dirty="0" smtClean="0">
                <a:solidFill>
                  <a:srgbClr val="0070C0"/>
                </a:solidFill>
              </a:rPr>
              <a:t/>
            </a:r>
            <a:br>
              <a:rPr lang="it-IT" dirty="0" smtClean="0">
                <a:solidFill>
                  <a:srgbClr val="0070C0"/>
                </a:solidFill>
              </a:rPr>
            </a:br>
            <a:endParaRPr lang="it-IT" dirty="0">
              <a:solidFill>
                <a:srgbClr val="0070C0"/>
              </a:solidFill>
            </a:endParaRPr>
          </a:p>
        </p:txBody>
      </p:sp>
      <p:sp>
        <p:nvSpPr>
          <p:cNvPr id="3" name="Segnaposto contenuto 2"/>
          <p:cNvSpPr>
            <a:spLocks noGrp="1"/>
          </p:cNvSpPr>
          <p:nvPr>
            <p:ph idx="1"/>
          </p:nvPr>
        </p:nvSpPr>
        <p:spPr>
          <a:xfrm>
            <a:off x="539552" y="1556792"/>
            <a:ext cx="8229600" cy="4525963"/>
          </a:xfrm>
        </p:spPr>
        <p:txBody>
          <a:bodyPr>
            <a:normAutofit fontScale="85000" lnSpcReduction="20000"/>
          </a:bodyPr>
          <a:lstStyle/>
          <a:p>
            <a:pPr algn="just"/>
            <a:r>
              <a:rPr lang="en-US" dirty="0" smtClean="0"/>
              <a:t>Article 17 Qualification Directive </a:t>
            </a:r>
            <a:r>
              <a:rPr lang="en-US" dirty="0"/>
              <a:t>mirrors the exception of the prohibition against </a:t>
            </a:r>
            <a:r>
              <a:rPr lang="en-US" i="1" dirty="0" err="1"/>
              <a:t>refoulement</a:t>
            </a:r>
            <a:r>
              <a:rPr lang="en-US" i="1" dirty="0"/>
              <a:t> </a:t>
            </a:r>
            <a:r>
              <a:rPr lang="en-US" dirty="0"/>
              <a:t>in Article 33(2) Refugee Convention. </a:t>
            </a:r>
            <a:endParaRPr lang="en-US" dirty="0" smtClean="0"/>
          </a:p>
          <a:p>
            <a:pPr algn="just"/>
            <a:r>
              <a:rPr lang="en-US" dirty="0" smtClean="0"/>
              <a:t>The judge declares the existence of exclusion clause (danger for the security of the State) and </a:t>
            </a:r>
            <a:r>
              <a:rPr lang="it-IT" dirty="0" err="1" smtClean="0"/>
              <a:t>recognizes</a:t>
            </a:r>
            <a:r>
              <a:rPr lang="it-IT" dirty="0" smtClean="0"/>
              <a:t> to </a:t>
            </a:r>
            <a:r>
              <a:rPr lang="it-IT" dirty="0" err="1" smtClean="0"/>
              <a:t>Mr</a:t>
            </a:r>
            <a:r>
              <a:rPr lang="it-IT" dirty="0" smtClean="0"/>
              <a:t> X the </a:t>
            </a:r>
            <a:r>
              <a:rPr lang="it-IT" dirty="0" err="1" smtClean="0"/>
              <a:t>national</a:t>
            </a:r>
            <a:r>
              <a:rPr lang="it-IT" dirty="0" smtClean="0"/>
              <a:t> </a:t>
            </a:r>
            <a:r>
              <a:rPr lang="it-IT" dirty="0" err="1" smtClean="0"/>
              <a:t>protection</a:t>
            </a:r>
            <a:r>
              <a:rPr lang="it-IT" dirty="0" smtClean="0"/>
              <a:t> (</a:t>
            </a:r>
            <a:r>
              <a:rPr lang="it-IT" dirty="0" err="1" smtClean="0"/>
              <a:t>called</a:t>
            </a:r>
            <a:r>
              <a:rPr lang="it-IT" dirty="0" smtClean="0"/>
              <a:t> </a:t>
            </a:r>
            <a:r>
              <a:rPr lang="it-IT" dirty="0" err="1" smtClean="0"/>
              <a:t>humanitarian</a:t>
            </a:r>
            <a:r>
              <a:rPr lang="it-IT" dirty="0" smtClean="0"/>
              <a:t> </a:t>
            </a:r>
            <a:r>
              <a:rPr lang="it-IT" dirty="0" err="1" smtClean="0"/>
              <a:t>protection</a:t>
            </a:r>
            <a:r>
              <a:rPr lang="it-IT" dirty="0" smtClean="0"/>
              <a:t>)</a:t>
            </a:r>
          </a:p>
          <a:p>
            <a:pPr algn="just"/>
            <a:r>
              <a:rPr lang="it-IT" dirty="0" smtClean="0"/>
              <a:t>The </a:t>
            </a:r>
            <a:r>
              <a:rPr lang="it-IT" dirty="0" err="1" smtClean="0"/>
              <a:t>judge</a:t>
            </a:r>
            <a:r>
              <a:rPr lang="it-IT" dirty="0" smtClean="0"/>
              <a:t> </a:t>
            </a:r>
            <a:r>
              <a:rPr lang="it-IT" dirty="0" err="1" smtClean="0"/>
              <a:t>recognizes</a:t>
            </a:r>
            <a:r>
              <a:rPr lang="it-IT" dirty="0" smtClean="0"/>
              <a:t> a </a:t>
            </a:r>
            <a:r>
              <a:rPr lang="it-IT" dirty="0" err="1" smtClean="0"/>
              <a:t>form</a:t>
            </a:r>
            <a:r>
              <a:rPr lang="it-IT" dirty="0" smtClean="0"/>
              <a:t> of </a:t>
            </a:r>
            <a:r>
              <a:rPr lang="it-IT" dirty="0" err="1" smtClean="0"/>
              <a:t>protection</a:t>
            </a:r>
            <a:r>
              <a:rPr lang="it-IT" dirty="0" smtClean="0"/>
              <a:t> </a:t>
            </a:r>
            <a:r>
              <a:rPr lang="it-IT" dirty="0" err="1" smtClean="0"/>
              <a:t>different</a:t>
            </a:r>
            <a:r>
              <a:rPr lang="it-IT" dirty="0" smtClean="0"/>
              <a:t> from the </a:t>
            </a:r>
            <a:r>
              <a:rPr lang="it-IT" dirty="0" err="1" smtClean="0"/>
              <a:t>protection</a:t>
            </a:r>
            <a:r>
              <a:rPr lang="it-IT" dirty="0" smtClean="0"/>
              <a:t> </a:t>
            </a:r>
            <a:r>
              <a:rPr lang="it-IT" dirty="0" err="1" smtClean="0"/>
              <a:t>asked</a:t>
            </a:r>
            <a:r>
              <a:rPr lang="it-IT" dirty="0" smtClean="0"/>
              <a:t> from the </a:t>
            </a:r>
            <a:r>
              <a:rPr lang="it-IT" dirty="0" err="1" smtClean="0"/>
              <a:t>claimant</a:t>
            </a:r>
            <a:endParaRPr lang="it-IT" dirty="0" smtClean="0"/>
          </a:p>
          <a:p>
            <a:pPr algn="just"/>
            <a:r>
              <a:rPr lang="it-IT" dirty="0" smtClean="0"/>
              <a:t>The </a:t>
            </a:r>
            <a:r>
              <a:rPr lang="it-IT" dirty="0" err="1" smtClean="0"/>
              <a:t>remedies</a:t>
            </a:r>
            <a:r>
              <a:rPr lang="it-IT" dirty="0" smtClean="0"/>
              <a:t> </a:t>
            </a:r>
            <a:r>
              <a:rPr lang="it-IT" dirty="0" err="1" smtClean="0"/>
              <a:t>could</a:t>
            </a:r>
            <a:r>
              <a:rPr lang="it-IT" dirty="0" smtClean="0"/>
              <a:t> be </a:t>
            </a:r>
            <a:r>
              <a:rPr lang="it-IT" dirty="0" err="1" smtClean="0"/>
              <a:t>different</a:t>
            </a:r>
            <a:r>
              <a:rPr lang="it-IT" dirty="0" smtClean="0"/>
              <a:t> </a:t>
            </a:r>
            <a:r>
              <a:rPr lang="it-IT" dirty="0" err="1" smtClean="0"/>
              <a:t>if</a:t>
            </a:r>
            <a:r>
              <a:rPr lang="it-IT" dirty="0" smtClean="0"/>
              <a:t> the right of the </a:t>
            </a:r>
            <a:r>
              <a:rPr lang="it-IT" dirty="0" err="1" smtClean="0"/>
              <a:t>claimant</a:t>
            </a:r>
            <a:r>
              <a:rPr lang="it-IT" dirty="0" smtClean="0"/>
              <a:t> </a:t>
            </a:r>
            <a:r>
              <a:rPr lang="it-IT" dirty="0" err="1" smtClean="0"/>
              <a:t>has</a:t>
            </a:r>
            <a:r>
              <a:rPr lang="it-IT" dirty="0" smtClean="0"/>
              <a:t> to </a:t>
            </a:r>
            <a:r>
              <a:rPr lang="it-IT" dirty="0" err="1" smtClean="0"/>
              <a:t>balanced</a:t>
            </a:r>
            <a:r>
              <a:rPr lang="it-IT" dirty="0" smtClean="0"/>
              <a:t> with </a:t>
            </a:r>
            <a:r>
              <a:rPr lang="it-IT" dirty="0" err="1" smtClean="0"/>
              <a:t>other</a:t>
            </a:r>
            <a:r>
              <a:rPr lang="it-IT" dirty="0" smtClean="0"/>
              <a:t> </a:t>
            </a:r>
            <a:r>
              <a:rPr lang="it-IT" dirty="0" err="1" smtClean="0"/>
              <a:t>rights</a:t>
            </a:r>
            <a:r>
              <a:rPr lang="it-IT" dirty="0" smtClean="0"/>
              <a:t> </a:t>
            </a:r>
            <a:r>
              <a:rPr lang="it-IT" dirty="0" err="1" smtClean="0"/>
              <a:t>than</a:t>
            </a:r>
            <a:r>
              <a:rPr lang="it-IT" dirty="0" smtClean="0"/>
              <a:t> the security of State</a:t>
            </a:r>
          </a:p>
          <a:p>
            <a:pPr marL="0" indent="0" algn="just">
              <a:buNone/>
            </a:pPr>
            <a:endParaRPr lang="it-IT" dirty="0">
              <a:latin typeface="Bodoni MT" pitchFamily="18" charset="0"/>
            </a:endParaRPr>
          </a:p>
        </p:txBody>
      </p:sp>
    </p:spTree>
    <p:extLst>
      <p:ext uri="{BB962C8B-B14F-4D97-AF65-F5344CB8AC3E}">
        <p14:creationId xmlns:p14="http://schemas.microsoft.com/office/powerpoint/2010/main" val="31921882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err="1" smtClean="0">
                <a:solidFill>
                  <a:srgbClr val="0070C0"/>
                </a:solidFill>
              </a:rPr>
              <a:t>Conflict</a:t>
            </a:r>
            <a:r>
              <a:rPr lang="it-IT" dirty="0" smtClean="0">
                <a:solidFill>
                  <a:srgbClr val="0070C0"/>
                </a:solidFill>
              </a:rPr>
              <a:t> with the Charter and the </a:t>
            </a:r>
            <a:r>
              <a:rPr lang="it-IT" dirty="0" err="1" smtClean="0">
                <a:solidFill>
                  <a:srgbClr val="0070C0"/>
                </a:solidFill>
              </a:rPr>
              <a:t>role</a:t>
            </a:r>
            <a:r>
              <a:rPr lang="it-IT" dirty="0" smtClean="0">
                <a:solidFill>
                  <a:srgbClr val="0070C0"/>
                </a:solidFill>
              </a:rPr>
              <a:t> of </a:t>
            </a:r>
            <a:r>
              <a:rPr lang="it-IT" dirty="0" err="1" smtClean="0">
                <a:solidFill>
                  <a:srgbClr val="0070C0"/>
                </a:solidFill>
              </a:rPr>
              <a:t>national</a:t>
            </a:r>
            <a:r>
              <a:rPr lang="it-IT" dirty="0" smtClean="0">
                <a:solidFill>
                  <a:srgbClr val="0070C0"/>
                </a:solidFill>
              </a:rPr>
              <a:t> </a:t>
            </a:r>
            <a:r>
              <a:rPr lang="it-IT" dirty="0" err="1" smtClean="0">
                <a:solidFill>
                  <a:srgbClr val="0070C0"/>
                </a:solidFill>
              </a:rPr>
              <a:t>italian</a:t>
            </a:r>
            <a:r>
              <a:rPr lang="it-IT" dirty="0" smtClean="0">
                <a:solidFill>
                  <a:srgbClr val="0070C0"/>
                </a:solidFill>
              </a:rPr>
              <a:t> </a:t>
            </a:r>
            <a:r>
              <a:rPr lang="it-IT" dirty="0" err="1" smtClean="0">
                <a:solidFill>
                  <a:srgbClr val="0070C0"/>
                </a:solidFill>
              </a:rPr>
              <a:t>judge</a:t>
            </a:r>
            <a:endParaRPr lang="it-IT" dirty="0">
              <a:solidFill>
                <a:srgbClr val="0070C0"/>
              </a:solidFill>
            </a:endParaRPr>
          </a:p>
        </p:txBody>
      </p:sp>
      <p:sp>
        <p:nvSpPr>
          <p:cNvPr id="3" name="Segnaposto contenuto 2"/>
          <p:cNvSpPr>
            <a:spLocks noGrp="1"/>
          </p:cNvSpPr>
          <p:nvPr>
            <p:ph idx="1"/>
          </p:nvPr>
        </p:nvSpPr>
        <p:spPr/>
        <p:txBody>
          <a:bodyPr>
            <a:normAutofit fontScale="77500" lnSpcReduction="20000"/>
          </a:bodyPr>
          <a:lstStyle/>
          <a:p>
            <a:pPr marL="0" indent="0" algn="just">
              <a:buNone/>
            </a:pPr>
            <a:r>
              <a:rPr lang="en-US" dirty="0"/>
              <a:t>Based on Article 6(1) TEU, the Charter has “the same status of the Treaties</a:t>
            </a:r>
            <a:r>
              <a:rPr lang="en-US" dirty="0" smtClean="0"/>
              <a:t>”. </a:t>
            </a:r>
          </a:p>
          <a:p>
            <a:pPr marL="0" indent="0" algn="just">
              <a:buNone/>
            </a:pPr>
            <a:r>
              <a:rPr lang="en-US" dirty="0" smtClean="0"/>
              <a:t>The Court </a:t>
            </a:r>
            <a:r>
              <a:rPr lang="en-US" dirty="0"/>
              <a:t>of Justice is the only jurisdiction with competence to hold EU law provisions invalid, in </a:t>
            </a:r>
            <a:r>
              <a:rPr lang="en-US" dirty="0" smtClean="0"/>
              <a:t>the context </a:t>
            </a:r>
            <a:r>
              <a:rPr lang="en-US" dirty="0"/>
              <a:t>of a reference for preliminary ruling (Article 267 TFEU) or a direct action for </a:t>
            </a:r>
            <a:r>
              <a:rPr lang="en-US" dirty="0" smtClean="0"/>
              <a:t>annulment </a:t>
            </a:r>
            <a:r>
              <a:rPr lang="it-IT" dirty="0" smtClean="0"/>
              <a:t>(</a:t>
            </a:r>
            <a:r>
              <a:rPr lang="it-IT" dirty="0" err="1" smtClean="0"/>
              <a:t>Article</a:t>
            </a:r>
            <a:r>
              <a:rPr lang="it-IT" dirty="0" smtClean="0"/>
              <a:t> </a:t>
            </a:r>
            <a:r>
              <a:rPr lang="it-IT" dirty="0"/>
              <a:t>263 TFEU</a:t>
            </a:r>
            <a:r>
              <a:rPr lang="it-IT" dirty="0" smtClean="0"/>
              <a:t>).</a:t>
            </a:r>
          </a:p>
          <a:p>
            <a:pPr marL="0" indent="0">
              <a:buNone/>
            </a:pPr>
            <a:endParaRPr lang="it-IT" dirty="0" smtClean="0"/>
          </a:p>
          <a:p>
            <a:pPr marL="0" indent="0" algn="just">
              <a:buNone/>
            </a:pPr>
            <a:r>
              <a:rPr lang="en-US" dirty="0" smtClean="0"/>
              <a:t>Judges </a:t>
            </a:r>
            <a:r>
              <a:rPr lang="en-US" dirty="0"/>
              <a:t>play a particularly important </a:t>
            </a:r>
            <a:r>
              <a:rPr lang="en-US" dirty="0" smtClean="0"/>
              <a:t>role. </a:t>
            </a:r>
            <a:r>
              <a:rPr lang="en-US" dirty="0"/>
              <a:t>When compatibility cannot be achieved through interpretation, they </a:t>
            </a:r>
            <a:r>
              <a:rPr lang="en-US" dirty="0" smtClean="0"/>
              <a:t>are </a:t>
            </a:r>
            <a:r>
              <a:rPr lang="en-US" dirty="0"/>
              <a:t>under </a:t>
            </a:r>
            <a:r>
              <a:rPr lang="en-US" dirty="0" smtClean="0"/>
              <a:t>a duty to </a:t>
            </a:r>
            <a:r>
              <a:rPr lang="en-US" dirty="0"/>
              <a:t>solve the conflict by </a:t>
            </a:r>
            <a:r>
              <a:rPr lang="en-US" dirty="0" err="1"/>
              <a:t>disapplying</a:t>
            </a:r>
            <a:r>
              <a:rPr lang="en-US" dirty="0"/>
              <a:t> the conflicting national provision; however, </a:t>
            </a:r>
            <a:r>
              <a:rPr lang="en-US" dirty="0" smtClean="0"/>
              <a:t>disapplication requires </a:t>
            </a:r>
            <a:r>
              <a:rPr lang="en-US" dirty="0"/>
              <a:t>that the relevant EU law provision4 satisfies the requirements for direct effect</a:t>
            </a:r>
            <a:r>
              <a:rPr lang="en-US" dirty="0" smtClean="0"/>
              <a:t>.</a:t>
            </a:r>
          </a:p>
          <a:p>
            <a:endParaRPr lang="en-US" dirty="0"/>
          </a:p>
          <a:p>
            <a:endParaRPr lang="en-US" dirty="0" smtClean="0"/>
          </a:p>
        </p:txBody>
      </p:sp>
    </p:spTree>
    <p:extLst>
      <p:ext uri="{BB962C8B-B14F-4D97-AF65-F5344CB8AC3E}">
        <p14:creationId xmlns:p14="http://schemas.microsoft.com/office/powerpoint/2010/main" val="18702655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p:cNvSpPr>
            <a:spLocks noGrp="1"/>
          </p:cNvSpPr>
          <p:nvPr>
            <p:ph type="title"/>
          </p:nvPr>
        </p:nvSpPr>
        <p:spPr>
          <a:xfrm>
            <a:off x="395536" y="332656"/>
            <a:ext cx="8229600" cy="1143000"/>
          </a:xfrm>
        </p:spPr>
        <p:txBody>
          <a:bodyPr>
            <a:normAutofit fontScale="90000"/>
          </a:bodyPr>
          <a:lstStyle/>
          <a:p>
            <a:r>
              <a:rPr lang="it-IT" dirty="0" err="1" smtClean="0">
                <a:solidFill>
                  <a:srgbClr val="0070C0"/>
                </a:solidFill>
              </a:rPr>
              <a:t>Italian</a:t>
            </a:r>
            <a:r>
              <a:rPr lang="it-IT" dirty="0" smtClean="0">
                <a:solidFill>
                  <a:srgbClr val="0070C0"/>
                </a:solidFill>
              </a:rPr>
              <a:t> </a:t>
            </a:r>
            <a:r>
              <a:rPr lang="it-IT" dirty="0" err="1" smtClean="0">
                <a:solidFill>
                  <a:srgbClr val="0070C0"/>
                </a:solidFill>
              </a:rPr>
              <a:t>Constitutional</a:t>
            </a:r>
            <a:r>
              <a:rPr lang="it-IT" dirty="0" smtClean="0">
                <a:solidFill>
                  <a:srgbClr val="0070C0"/>
                </a:solidFill>
              </a:rPr>
              <a:t> Court, </a:t>
            </a:r>
            <a:r>
              <a:rPr lang="it-IT" dirty="0" err="1" smtClean="0">
                <a:solidFill>
                  <a:srgbClr val="0070C0"/>
                </a:solidFill>
              </a:rPr>
              <a:t>decision</a:t>
            </a:r>
            <a:r>
              <a:rPr lang="it-IT" dirty="0" smtClean="0">
                <a:solidFill>
                  <a:srgbClr val="0070C0"/>
                </a:solidFill>
              </a:rPr>
              <a:t> 269/2017</a:t>
            </a:r>
            <a:endParaRPr lang="it-IT" dirty="0">
              <a:solidFill>
                <a:srgbClr val="0070C0"/>
              </a:solidFill>
            </a:endParaRPr>
          </a:p>
        </p:txBody>
      </p:sp>
      <p:sp>
        <p:nvSpPr>
          <p:cNvPr id="3" name="Segnaposto contenuto 2"/>
          <p:cNvSpPr>
            <a:spLocks noGrp="1"/>
          </p:cNvSpPr>
          <p:nvPr>
            <p:ph idx="1"/>
          </p:nvPr>
        </p:nvSpPr>
        <p:spPr/>
        <p:txBody>
          <a:bodyPr>
            <a:normAutofit fontScale="85000" lnSpcReduction="10000"/>
          </a:bodyPr>
          <a:lstStyle/>
          <a:p>
            <a:pPr algn="just"/>
            <a:r>
              <a:rPr lang="it-IT" dirty="0" smtClean="0"/>
              <a:t>The double </a:t>
            </a:r>
            <a:r>
              <a:rPr lang="it-IT" dirty="0" err="1" smtClean="0"/>
              <a:t>preliminary</a:t>
            </a:r>
            <a:r>
              <a:rPr lang="it-IT" dirty="0" smtClean="0"/>
              <a:t> </a:t>
            </a:r>
            <a:r>
              <a:rPr lang="it-IT" dirty="0" err="1" smtClean="0"/>
              <a:t>ruling</a:t>
            </a:r>
            <a:r>
              <a:rPr lang="it-IT" dirty="0" smtClean="0"/>
              <a:t> (</a:t>
            </a:r>
            <a:r>
              <a:rPr lang="it-IT" dirty="0" err="1" smtClean="0"/>
              <a:t>constitutionality</a:t>
            </a:r>
            <a:r>
              <a:rPr lang="it-IT" dirty="0" smtClean="0"/>
              <a:t> and Charter </a:t>
            </a:r>
            <a:r>
              <a:rPr lang="it-IT" dirty="0" err="1" smtClean="0"/>
              <a:t>issues</a:t>
            </a:r>
            <a:r>
              <a:rPr lang="it-IT" dirty="0" smtClean="0"/>
              <a:t>): </a:t>
            </a:r>
            <a:r>
              <a:rPr lang="it-IT" dirty="0" err="1" smtClean="0"/>
              <a:t>if</a:t>
            </a:r>
            <a:r>
              <a:rPr lang="it-IT" dirty="0" smtClean="0"/>
              <a:t> a law </a:t>
            </a:r>
            <a:r>
              <a:rPr lang="it-IT" dirty="0" err="1" smtClean="0"/>
              <a:t>is</a:t>
            </a:r>
            <a:r>
              <a:rPr lang="it-IT" dirty="0" smtClean="0"/>
              <a:t> </a:t>
            </a:r>
            <a:r>
              <a:rPr lang="it-IT" dirty="0" err="1" smtClean="0"/>
              <a:t>object</a:t>
            </a:r>
            <a:r>
              <a:rPr lang="it-IT" dirty="0" smtClean="0"/>
              <a:t> of </a:t>
            </a:r>
            <a:r>
              <a:rPr lang="it-IT" dirty="0" err="1" smtClean="0"/>
              <a:t>doubt</a:t>
            </a:r>
            <a:r>
              <a:rPr lang="it-IT" dirty="0" smtClean="0"/>
              <a:t>  of </a:t>
            </a:r>
            <a:r>
              <a:rPr lang="it-IT" dirty="0" err="1" smtClean="0"/>
              <a:t>unlawful</a:t>
            </a:r>
            <a:r>
              <a:rPr lang="it-IT" dirty="0" smtClean="0"/>
              <a:t> with </a:t>
            </a:r>
            <a:r>
              <a:rPr lang="it-IT" dirty="0" err="1" smtClean="0"/>
              <a:t>regards</a:t>
            </a:r>
            <a:r>
              <a:rPr lang="it-IT" dirty="0" smtClean="0"/>
              <a:t> the right </a:t>
            </a:r>
            <a:r>
              <a:rPr lang="it-IT" dirty="0" err="1" smtClean="0"/>
              <a:t>protected</a:t>
            </a:r>
            <a:r>
              <a:rPr lang="it-IT" dirty="0" smtClean="0"/>
              <a:t> by </a:t>
            </a:r>
            <a:r>
              <a:rPr lang="it-IT" dirty="0" err="1" smtClean="0"/>
              <a:t>italian</a:t>
            </a:r>
            <a:r>
              <a:rPr lang="it-IT" dirty="0" smtClean="0"/>
              <a:t> </a:t>
            </a:r>
            <a:r>
              <a:rPr lang="it-IT" dirty="0" err="1" smtClean="0"/>
              <a:t>Constitution</a:t>
            </a:r>
            <a:r>
              <a:rPr lang="it-IT" dirty="0" smtClean="0"/>
              <a:t> and the right </a:t>
            </a:r>
            <a:r>
              <a:rPr lang="it-IT" dirty="0" err="1" smtClean="0"/>
              <a:t>protected</a:t>
            </a:r>
            <a:r>
              <a:rPr lang="it-IT" dirty="0" smtClean="0"/>
              <a:t> by the </a:t>
            </a:r>
            <a:r>
              <a:rPr lang="it-IT" dirty="0" err="1" smtClean="0"/>
              <a:t>Carther</a:t>
            </a:r>
            <a:r>
              <a:rPr lang="it-IT" dirty="0" smtClean="0"/>
              <a:t>, the </a:t>
            </a:r>
            <a:r>
              <a:rPr lang="it-IT" dirty="0" err="1" smtClean="0"/>
              <a:t>judge</a:t>
            </a:r>
            <a:r>
              <a:rPr lang="it-IT" dirty="0" smtClean="0"/>
              <a:t> </a:t>
            </a:r>
            <a:r>
              <a:rPr lang="it-IT" dirty="0" err="1" smtClean="0"/>
              <a:t>has</a:t>
            </a:r>
            <a:r>
              <a:rPr lang="it-IT" dirty="0" smtClean="0"/>
              <a:t> to </a:t>
            </a:r>
            <a:r>
              <a:rPr lang="it-IT" dirty="0" err="1" smtClean="0"/>
              <a:t>hilight</a:t>
            </a:r>
            <a:r>
              <a:rPr lang="it-IT" dirty="0" smtClean="0"/>
              <a:t> the </a:t>
            </a:r>
            <a:r>
              <a:rPr lang="it-IT" dirty="0" err="1" smtClean="0"/>
              <a:t>question</a:t>
            </a:r>
            <a:r>
              <a:rPr lang="it-IT" dirty="0" smtClean="0"/>
              <a:t> to the </a:t>
            </a:r>
            <a:r>
              <a:rPr lang="it-IT" dirty="0" err="1" smtClean="0"/>
              <a:t>Costitutional</a:t>
            </a:r>
            <a:r>
              <a:rPr lang="it-IT" dirty="0" smtClean="0"/>
              <a:t> Court, </a:t>
            </a:r>
            <a:r>
              <a:rPr lang="it-IT" dirty="0" err="1" smtClean="0"/>
              <a:t>without</a:t>
            </a:r>
            <a:r>
              <a:rPr lang="it-IT" dirty="0" smtClean="0"/>
              <a:t> </a:t>
            </a:r>
            <a:r>
              <a:rPr lang="it-IT" dirty="0" err="1" smtClean="0"/>
              <a:t>prejudice</a:t>
            </a:r>
            <a:r>
              <a:rPr lang="it-IT" dirty="0" smtClean="0"/>
              <a:t> to chance to </a:t>
            </a:r>
            <a:r>
              <a:rPr lang="en-US" dirty="0"/>
              <a:t>r</a:t>
            </a:r>
            <a:r>
              <a:rPr lang="en-US" dirty="0" smtClean="0"/>
              <a:t>aise question for a preliminary ruling</a:t>
            </a:r>
            <a:endParaRPr lang="it-IT" dirty="0" smtClean="0"/>
          </a:p>
          <a:p>
            <a:r>
              <a:rPr lang="it-IT" dirty="0" smtClean="0"/>
              <a:t>The so </a:t>
            </a:r>
            <a:r>
              <a:rPr lang="it-IT" dirty="0" err="1" smtClean="0"/>
              <a:t>called</a:t>
            </a:r>
            <a:r>
              <a:rPr lang="it-IT" dirty="0" smtClean="0"/>
              <a:t> "</a:t>
            </a:r>
            <a:r>
              <a:rPr lang="it-IT" dirty="0" err="1" smtClean="0"/>
              <a:t>spillover</a:t>
            </a:r>
            <a:r>
              <a:rPr lang="it-IT" dirty="0" smtClean="0"/>
              <a:t>“ </a:t>
            </a:r>
            <a:r>
              <a:rPr lang="it-IT" dirty="0" err="1" smtClean="0"/>
              <a:t>effect</a:t>
            </a:r>
            <a:r>
              <a:rPr lang="it-IT" dirty="0" smtClean="0"/>
              <a:t>?</a:t>
            </a:r>
          </a:p>
          <a:p>
            <a:r>
              <a:rPr lang="it-IT" dirty="0" smtClean="0"/>
              <a:t>The "</a:t>
            </a:r>
            <a:r>
              <a:rPr lang="it-IT" dirty="0" err="1" smtClean="0"/>
              <a:t>without</a:t>
            </a:r>
            <a:r>
              <a:rPr lang="it-IT" dirty="0" smtClean="0"/>
              <a:t> </a:t>
            </a:r>
            <a:r>
              <a:rPr lang="it-IT" dirty="0" err="1" smtClean="0"/>
              <a:t>prejudice</a:t>
            </a:r>
            <a:r>
              <a:rPr lang="it-IT" dirty="0" smtClean="0"/>
              <a:t>“ </a:t>
            </a:r>
            <a:r>
              <a:rPr lang="it-IT" dirty="0" err="1" smtClean="0"/>
              <a:t>clause</a:t>
            </a:r>
            <a:endParaRPr lang="it-IT" dirty="0" smtClean="0"/>
          </a:p>
          <a:p>
            <a:r>
              <a:rPr lang="it-IT" dirty="0" err="1" smtClean="0"/>
              <a:t>Before</a:t>
            </a:r>
            <a:r>
              <a:rPr lang="it-IT" dirty="0" smtClean="0"/>
              <a:t> to the </a:t>
            </a:r>
            <a:r>
              <a:rPr lang="it-IT" dirty="0" err="1" smtClean="0"/>
              <a:t>Constitutional</a:t>
            </a:r>
            <a:r>
              <a:rPr lang="it-IT" dirty="0" smtClean="0"/>
              <a:t> Court or to the Court of </a:t>
            </a:r>
            <a:r>
              <a:rPr lang="it-IT" dirty="0" err="1" smtClean="0"/>
              <a:t>Justice</a:t>
            </a:r>
            <a:r>
              <a:rPr lang="it-IT" dirty="0" smtClean="0"/>
              <a:t>?</a:t>
            </a:r>
          </a:p>
          <a:p>
            <a:pPr marL="0" indent="0">
              <a:buNone/>
            </a:pPr>
            <a:endParaRPr lang="it-IT" dirty="0"/>
          </a:p>
        </p:txBody>
      </p:sp>
    </p:spTree>
    <p:extLst>
      <p:ext uri="{BB962C8B-B14F-4D97-AF65-F5344CB8AC3E}">
        <p14:creationId xmlns:p14="http://schemas.microsoft.com/office/powerpoint/2010/main" val="30514602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0070C0"/>
                </a:solidFill>
              </a:rPr>
              <a:t>…</a:t>
            </a:r>
            <a:endParaRPr lang="it-IT" dirty="0">
              <a:solidFill>
                <a:srgbClr val="0070C0"/>
              </a:solidFill>
            </a:endParaRPr>
          </a:p>
        </p:txBody>
      </p:sp>
      <p:sp>
        <p:nvSpPr>
          <p:cNvPr id="3" name="Segnaposto contenuto 2"/>
          <p:cNvSpPr>
            <a:spLocks noGrp="1"/>
          </p:cNvSpPr>
          <p:nvPr>
            <p:ph idx="1"/>
          </p:nvPr>
        </p:nvSpPr>
        <p:spPr/>
        <p:txBody>
          <a:bodyPr/>
          <a:lstStyle/>
          <a:p>
            <a:pPr algn="just"/>
            <a:r>
              <a:rPr lang="it-IT" dirty="0" err="1" smtClean="0"/>
              <a:t>There</a:t>
            </a:r>
            <a:r>
              <a:rPr lang="it-IT" dirty="0" smtClean="0"/>
              <a:t> </a:t>
            </a:r>
            <a:r>
              <a:rPr lang="it-IT" dirty="0" err="1" smtClean="0"/>
              <a:t>is</a:t>
            </a:r>
            <a:r>
              <a:rPr lang="it-IT" dirty="0" smtClean="0"/>
              <a:t> </a:t>
            </a:r>
            <a:r>
              <a:rPr lang="it-IT" dirty="0" err="1" smtClean="0"/>
              <a:t>risk</a:t>
            </a:r>
            <a:r>
              <a:rPr lang="it-IT" dirty="0" smtClean="0"/>
              <a:t> – in the light of the opinion of </a:t>
            </a:r>
            <a:r>
              <a:rPr lang="it-IT" dirty="0" err="1" smtClean="0"/>
              <a:t>Constitutional</a:t>
            </a:r>
            <a:r>
              <a:rPr lang="it-IT" dirty="0" smtClean="0"/>
              <a:t> Court – to </a:t>
            </a:r>
            <a:r>
              <a:rPr lang="it-IT" dirty="0" err="1" smtClean="0"/>
              <a:t>attract</a:t>
            </a:r>
            <a:r>
              <a:rPr lang="it-IT" dirty="0" smtClean="0"/>
              <a:t> to the </a:t>
            </a:r>
            <a:r>
              <a:rPr lang="it-IT" dirty="0" err="1" smtClean="0"/>
              <a:t>Costitutional</a:t>
            </a:r>
            <a:r>
              <a:rPr lang="it-IT" dirty="0" smtClean="0"/>
              <a:t> Court </a:t>
            </a:r>
            <a:r>
              <a:rPr lang="it-IT" dirty="0" err="1" smtClean="0"/>
              <a:t>also</a:t>
            </a:r>
            <a:r>
              <a:rPr lang="it-IT" dirty="0" smtClean="0"/>
              <a:t> the </a:t>
            </a:r>
            <a:r>
              <a:rPr lang="it-IT" dirty="0" err="1" smtClean="0"/>
              <a:t>matters</a:t>
            </a:r>
            <a:r>
              <a:rPr lang="it-IT" dirty="0" smtClean="0"/>
              <a:t> of </a:t>
            </a:r>
            <a:r>
              <a:rPr lang="it-IT" dirty="0" err="1" smtClean="0"/>
              <a:t>direct</a:t>
            </a:r>
            <a:r>
              <a:rPr lang="it-IT" dirty="0" smtClean="0"/>
              <a:t> </a:t>
            </a:r>
            <a:r>
              <a:rPr lang="it-IT" dirty="0" err="1" smtClean="0"/>
              <a:t>effect</a:t>
            </a:r>
            <a:r>
              <a:rPr lang="it-IT" dirty="0" smtClean="0"/>
              <a:t> (so the </a:t>
            </a:r>
            <a:r>
              <a:rPr lang="it-IT" dirty="0" err="1" smtClean="0"/>
              <a:t>spet</a:t>
            </a:r>
            <a:r>
              <a:rPr lang="it-IT" dirty="0" smtClean="0"/>
              <a:t> back </a:t>
            </a:r>
            <a:r>
              <a:rPr lang="it-IT" dirty="0" err="1" smtClean="0"/>
              <a:t>respect</a:t>
            </a:r>
            <a:r>
              <a:rPr lang="it-IT" dirty="0" smtClean="0"/>
              <a:t> to </a:t>
            </a:r>
            <a:r>
              <a:rPr lang="it-IT" dirty="0" err="1" smtClean="0"/>
              <a:t>judgment</a:t>
            </a:r>
            <a:r>
              <a:rPr lang="it-IT" dirty="0" smtClean="0"/>
              <a:t> </a:t>
            </a:r>
            <a:r>
              <a:rPr lang="it-IT" dirty="0" err="1" smtClean="0"/>
              <a:t>Grantital</a:t>
            </a:r>
            <a:r>
              <a:rPr lang="it-IT" dirty="0" smtClean="0"/>
              <a:t> and </a:t>
            </a:r>
            <a:r>
              <a:rPr lang="it-IT" dirty="0" err="1" smtClean="0"/>
              <a:t>Simmenthal</a:t>
            </a:r>
            <a:r>
              <a:rPr lang="it-IT" dirty="0" smtClean="0"/>
              <a:t>).</a:t>
            </a:r>
          </a:p>
          <a:p>
            <a:endParaRPr lang="it-IT" dirty="0"/>
          </a:p>
        </p:txBody>
      </p:sp>
    </p:spTree>
    <p:extLst>
      <p:ext uri="{BB962C8B-B14F-4D97-AF65-F5344CB8AC3E}">
        <p14:creationId xmlns:p14="http://schemas.microsoft.com/office/powerpoint/2010/main" val="8436253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332656"/>
            <a:ext cx="8280920" cy="238844"/>
          </a:xfrm>
        </p:spPr>
        <p:txBody>
          <a:bodyPr>
            <a:normAutofit fontScale="90000"/>
          </a:bodyPr>
          <a:lstStyle/>
          <a:p>
            <a:endParaRPr lang="it-IT" dirty="0"/>
          </a:p>
        </p:txBody>
      </p:sp>
      <p:sp>
        <p:nvSpPr>
          <p:cNvPr id="3" name="Segnaposto contenuto 2"/>
          <p:cNvSpPr>
            <a:spLocks noGrp="1"/>
          </p:cNvSpPr>
          <p:nvPr>
            <p:ph idx="1"/>
          </p:nvPr>
        </p:nvSpPr>
        <p:spPr>
          <a:xfrm>
            <a:off x="395536" y="908720"/>
            <a:ext cx="8291264" cy="5217443"/>
          </a:xfrm>
        </p:spPr>
        <p:txBody>
          <a:bodyPr>
            <a:normAutofit fontScale="62500" lnSpcReduction="20000"/>
          </a:bodyPr>
          <a:lstStyle/>
          <a:p>
            <a:pPr marL="0" indent="0" algn="just">
              <a:buNone/>
            </a:pPr>
            <a:r>
              <a:rPr lang="en-GB" altLang="en-US" i="1" dirty="0" smtClean="0">
                <a:latin typeface="Perpetua" pitchFamily="18" charset="0"/>
              </a:rPr>
              <a:t> </a:t>
            </a:r>
            <a:r>
              <a:rPr lang="en-GB" altLang="en-US" i="1" dirty="0" smtClean="0"/>
              <a:t>Judicial </a:t>
            </a:r>
            <a:r>
              <a:rPr lang="en-GB" altLang="en-US" i="1" dirty="0"/>
              <a:t>implementation of the Charter: </a:t>
            </a:r>
            <a:r>
              <a:rPr lang="en-GB" altLang="en-US" i="1" dirty="0">
                <a:hlinkClick r:id="rId2"/>
              </a:rPr>
              <a:t>ACTIONES DATABASE</a:t>
            </a:r>
            <a:endParaRPr lang="en-GB" altLang="en-US" i="1" dirty="0"/>
          </a:p>
          <a:p>
            <a:pPr algn="just">
              <a:buFontTx/>
              <a:buChar char="-"/>
            </a:pPr>
            <a:r>
              <a:rPr lang="en-GB" altLang="en-US" i="1" dirty="0" smtClean="0"/>
              <a:t>ACTIONES </a:t>
            </a:r>
            <a:r>
              <a:rPr lang="en-GB" altLang="en-US" i="1" dirty="0"/>
              <a:t>MODULES ON THE CHARTER </a:t>
            </a:r>
            <a:r>
              <a:rPr lang="en-GB" altLang="en-US" i="1" dirty="0" smtClean="0"/>
              <a:t>– available online. Check</a:t>
            </a:r>
            <a:r>
              <a:rPr lang="en-GB" altLang="en-US" i="1" dirty="0"/>
              <a:t>: </a:t>
            </a:r>
            <a:r>
              <a:rPr lang="en-GB" altLang="en-US" i="1" dirty="0">
                <a:hlinkClick r:id="rId3"/>
              </a:rPr>
              <a:t>https://www.eui.eu/Projects/CentreForJudicialCooperation</a:t>
            </a:r>
            <a:r>
              <a:rPr lang="en-GB" altLang="en-US" i="1" dirty="0"/>
              <a:t> </a:t>
            </a:r>
            <a:endParaRPr lang="en-GB" altLang="en-US" i="1" dirty="0" smtClean="0"/>
          </a:p>
          <a:p>
            <a:pPr marL="0" indent="0" algn="just">
              <a:buNone/>
            </a:pPr>
            <a:r>
              <a:rPr lang="en-US" dirty="0"/>
              <a:t/>
            </a:r>
            <a:br>
              <a:rPr lang="en-US" dirty="0"/>
            </a:br>
            <a:r>
              <a:rPr lang="en-US" dirty="0" smtClean="0"/>
              <a:t>Judicial </a:t>
            </a:r>
            <a:r>
              <a:rPr lang="en-US" dirty="0"/>
              <a:t>Training Project co-funded by the Justice </a:t>
            </a:r>
            <a:r>
              <a:rPr lang="en-US" dirty="0" err="1"/>
              <a:t>Programme</a:t>
            </a:r>
            <a:r>
              <a:rPr lang="en-US" dirty="0"/>
              <a:t> of the European Commission "Roadmap To European Effective Justice (Re-Jus): Judicial Training Ensuring Effective Redress To Fundamental Rights Violations" (JUST/2015/JTRA/AG/EJTR/8703), coordinated by the University of Trento (</a:t>
            </a:r>
            <a:r>
              <a:rPr lang="en-US" dirty="0" smtClean="0"/>
              <a:t>Italy) information </a:t>
            </a:r>
            <a:r>
              <a:rPr lang="en-US" dirty="0"/>
              <a:t>and materials available at </a:t>
            </a:r>
            <a:r>
              <a:rPr lang="en-US" dirty="0">
                <a:hlinkClick r:id="rId4"/>
              </a:rPr>
              <a:t>http://www.rejus.eu</a:t>
            </a:r>
            <a:r>
              <a:rPr lang="en-US" dirty="0" smtClean="0">
                <a:hlinkClick r:id="rId4"/>
              </a:rPr>
              <a:t>/</a:t>
            </a:r>
            <a:r>
              <a:rPr lang="en-US" dirty="0"/>
              <a:t/>
            </a:r>
            <a:br>
              <a:rPr lang="en-US" dirty="0"/>
            </a:br>
            <a:endParaRPr lang="en-US" dirty="0" smtClean="0"/>
          </a:p>
          <a:p>
            <a:pPr marL="0" indent="0" algn="just">
              <a:buNone/>
            </a:pPr>
            <a:r>
              <a:rPr lang="en-US" dirty="0" smtClean="0"/>
              <a:t>Specific </a:t>
            </a:r>
            <a:r>
              <a:rPr lang="en-US" dirty="0"/>
              <a:t>tools available:</a:t>
            </a:r>
          </a:p>
          <a:p>
            <a:pPr marL="0" indent="0">
              <a:buNone/>
            </a:pPr>
            <a:r>
              <a:rPr lang="en-US" dirty="0"/>
              <a:t>- Database of the RE-Jus Project on interaction between EU and national </a:t>
            </a:r>
            <a:r>
              <a:rPr lang="en-US" dirty="0" err="1"/>
              <a:t>caselaw</a:t>
            </a:r>
            <a:r>
              <a:rPr lang="en-US" dirty="0"/>
              <a:t> on effective enforcement of fundamental rights, available at </a:t>
            </a:r>
            <a:r>
              <a:rPr lang="en-US" dirty="0">
                <a:hlinkClick r:id="rId5"/>
              </a:rPr>
              <a:t>http://www.rejus.eu/content/database-index</a:t>
            </a:r>
            <a:r>
              <a:rPr lang="en-US" dirty="0"/>
              <a:t> </a:t>
            </a:r>
          </a:p>
          <a:p>
            <a:pPr marL="0" indent="0">
              <a:buNone/>
            </a:pPr>
            <a:r>
              <a:rPr lang="en-US" dirty="0"/>
              <a:t>- RE-JUS CASEBOOK on EFFECTIVE JUSTICE IN ASYLUM AND IMMIGRATION (forthcoming at </a:t>
            </a:r>
            <a:r>
              <a:rPr lang="en-US" dirty="0">
                <a:hlinkClick r:id="rId4"/>
              </a:rPr>
              <a:t>www.rejus.eu</a:t>
            </a:r>
            <a:r>
              <a:rPr lang="en-US" dirty="0"/>
              <a:t>)</a:t>
            </a:r>
          </a:p>
          <a:p>
            <a:pPr>
              <a:buFontTx/>
              <a:buChar char="-"/>
            </a:pPr>
            <a:endParaRPr lang="en-GB" altLang="en-US" i="1" dirty="0"/>
          </a:p>
          <a:p>
            <a:pPr marL="0" indent="0">
              <a:buNone/>
            </a:pPr>
            <a:endParaRPr lang="it-IT" dirty="0"/>
          </a:p>
        </p:txBody>
      </p:sp>
    </p:spTree>
    <p:extLst>
      <p:ext uri="{BB962C8B-B14F-4D97-AF65-F5344CB8AC3E}">
        <p14:creationId xmlns:p14="http://schemas.microsoft.com/office/powerpoint/2010/main" val="174763937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rt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493</TotalTime>
  <Words>4123</Words>
  <Application>Microsoft Office PowerPoint</Application>
  <PresentationFormat>Presentazione su schermo (4:3)</PresentationFormat>
  <Paragraphs>172</Paragraphs>
  <Slides>38</Slides>
  <Notes>0</Notes>
  <HiddenSlides>0</HiddenSlides>
  <MMClips>0</MMClips>
  <ScaleCrop>false</ScaleCrop>
  <HeadingPairs>
    <vt:vector size="4" baseType="variant">
      <vt:variant>
        <vt:lpstr>Tema</vt:lpstr>
      </vt:variant>
      <vt:variant>
        <vt:i4>1</vt:i4>
      </vt:variant>
      <vt:variant>
        <vt:lpstr>Titoli diapositive</vt:lpstr>
      </vt:variant>
      <vt:variant>
        <vt:i4>38</vt:i4>
      </vt:variant>
    </vt:vector>
  </HeadingPairs>
  <TitlesOfParts>
    <vt:vector size="39" baseType="lpstr">
      <vt:lpstr>Tema di Office</vt:lpstr>
      <vt:lpstr>         </vt:lpstr>
      <vt:lpstr>Introduction</vt:lpstr>
      <vt:lpstr>The Charter and the role of judge</vt:lpstr>
      <vt:lpstr>Presentazione standard di PowerPoint</vt:lpstr>
      <vt:lpstr>              </vt:lpstr>
      <vt:lpstr>…art. 4…</vt:lpstr>
      <vt:lpstr> Art. 6 charter - Right to liberty and security  </vt:lpstr>
      <vt:lpstr>…</vt:lpstr>
      <vt:lpstr>Estonia, Supreme Court, case no 3-3-1-32-15, Judgement of 15 September 2015</vt:lpstr>
      <vt:lpstr> ARTICLE 7 Charter – Respect for Private and Family Life </vt:lpstr>
      <vt:lpstr>…art. 7…</vt:lpstr>
      <vt:lpstr>Art. 10</vt:lpstr>
      <vt:lpstr>Council of State, the Netherlands, judgment of 23 May 2013</vt:lpstr>
      <vt:lpstr>…</vt:lpstr>
      <vt:lpstr>Art. 18</vt:lpstr>
      <vt:lpstr>Italy, Supreme Court of Cassation, judgment of 10 April 2015, file No. 7333/2015</vt:lpstr>
      <vt:lpstr>…</vt:lpstr>
      <vt:lpstr> Article 19(1) – Prohibition of collective expulsion </vt:lpstr>
      <vt:lpstr>Article 19(2) – principle of non-refoulement</vt:lpstr>
      <vt:lpstr>Slovenia, Constitutional Court, U-I-189/14, Up-663/14, Judgement of 15 October 2015</vt:lpstr>
      <vt:lpstr>b) Role of the charter and procedural rules </vt:lpstr>
      <vt:lpstr>Art. 41</vt:lpstr>
      <vt:lpstr>…</vt:lpstr>
      <vt:lpstr>The right to be heard</vt:lpstr>
      <vt:lpstr>Presentazione standard di PowerPoint</vt:lpstr>
      <vt:lpstr>What role for national courts in cases of infringements of the right to be heard?</vt:lpstr>
      <vt:lpstr> Article 47 of the Charter </vt:lpstr>
      <vt:lpstr>The use of the Charter and the principle of effective remedy</vt:lpstr>
      <vt:lpstr>Court of Milan, 14.7.2017 </vt:lpstr>
      <vt:lpstr>a) Balancing the rights</vt:lpstr>
      <vt:lpstr> b) Administrative decision and judicial review: the duty of cooperation of the non judicial and judicial authority </vt:lpstr>
      <vt:lpstr>c) Burden of proof </vt:lpstr>
      <vt:lpstr> d) Ex officio powers and the limits of the claim  </vt:lpstr>
      <vt:lpstr>  e) Creating new remedies? </vt:lpstr>
      <vt:lpstr>Conflict with the Charter and the role of national italian judge</vt:lpstr>
      <vt:lpstr>Italian Constitutional Court, decision 269/2017</vt:lpstr>
      <vt:lpstr>…</vt:lpstr>
      <vt:lpstr>Presentazione standard di PowerPoint</vt:lpstr>
    </vt:vector>
  </TitlesOfParts>
  <Company>Min. Giustizia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Effects of the CFREU at National Level in Asylum and Immigration      </dc:title>
  <dc:creator>Flamini Martina</dc:creator>
  <cp:lastModifiedBy>Flamini Martina</cp:lastModifiedBy>
  <cp:revision>28</cp:revision>
  <dcterms:created xsi:type="dcterms:W3CDTF">2018-04-02T08:59:00Z</dcterms:created>
  <dcterms:modified xsi:type="dcterms:W3CDTF">2018-04-19T07:06:43Z</dcterms:modified>
</cp:coreProperties>
</file>