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83" r:id="rId3"/>
  </p:sldMasterIdLst>
  <p:notesMasterIdLst>
    <p:notesMasterId r:id="rId16"/>
  </p:notesMasterIdLst>
  <p:sldIdLst>
    <p:sldId id="256" r:id="rId4"/>
    <p:sldId id="291" r:id="rId5"/>
    <p:sldId id="311" r:id="rId6"/>
    <p:sldId id="290" r:id="rId7"/>
    <p:sldId id="312" r:id="rId8"/>
    <p:sldId id="314" r:id="rId9"/>
    <p:sldId id="315" r:id="rId10"/>
    <p:sldId id="319" r:id="rId11"/>
    <p:sldId id="316" r:id="rId12"/>
    <p:sldId id="317" r:id="rId13"/>
    <p:sldId id="318" r:id="rId14"/>
    <p:sldId id="259" r:id="rId15"/>
  </p:sldIdLst>
  <p:sldSz cx="9144000" cy="5143500" type="screen16x9"/>
  <p:notesSz cx="6858000" cy="9144000"/>
  <p:custDataLst>
    <p:tags r:id="rId17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504D"/>
    <a:srgbClr val="003399"/>
    <a:srgbClr val="F9DD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Objects="1" showGuides="1">
      <p:cViewPr varScale="1">
        <p:scale>
          <a:sx n="106" d="100"/>
          <a:sy n="106" d="100"/>
        </p:scale>
        <p:origin x="82" y="21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FC2121-1BE8-4631-AEBE-E9F0CDE1A459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3F7AB9-9C37-4319-A141-916A981C1F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206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ta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840" y="405000"/>
            <a:ext cx="5760640" cy="2022734"/>
          </a:xfrm>
        </p:spPr>
        <p:txBody>
          <a:bodyPr anchor="t" anchorCtr="0"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79912" y="2571750"/>
            <a:ext cx="5112088" cy="1440160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D54DB-31F6-4C31-A32F-FB6DD0BFEEC2}" type="datetimeFigureOut">
              <a:rPr lang="en-GB" smtClean="0"/>
              <a:t>20/04/2018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5410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840" y="405000"/>
            <a:ext cx="5760640" cy="1734702"/>
          </a:xfrm>
        </p:spPr>
        <p:txBody>
          <a:bodyPr anchor="t" anchorCtr="0">
            <a:normAutofit/>
          </a:bodyPr>
          <a:lstStyle>
            <a:lvl1pPr algn="r">
              <a:defRPr sz="3600" b="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51920" y="2283718"/>
            <a:ext cx="5040080" cy="1584176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D54DB-31F6-4C31-A32F-FB6DD0BFEEC2}" type="datetimeFigureOut">
              <a:rPr lang="en-GB" smtClean="0"/>
              <a:t>20/04/2018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4680000" y="4011910"/>
            <a:ext cx="4212480" cy="4320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rgbClr val="F9DD16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r"/>
            <a:r>
              <a:rPr lang="en-US" dirty="0">
                <a:latin typeface="Arial" pitchFamily="34" charset="0"/>
                <a:cs typeface="Arial" pitchFamily="34" charset="0"/>
              </a:rPr>
              <a:t>fra.europa.eu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439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691" y="3273828"/>
            <a:ext cx="5040560" cy="1080120"/>
          </a:xfrm>
        </p:spPr>
        <p:txBody>
          <a:bodyPr anchor="t" anchorCtr="0">
            <a:normAutofit/>
          </a:bodyPr>
          <a:lstStyle>
            <a:lvl1pPr algn="r">
              <a:defRPr sz="2800" b="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24200" y="405000"/>
            <a:ext cx="5768280" cy="27428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D54DB-31F6-4C31-A32F-FB6DD0BFEEC2}" type="datetimeFigureOut">
              <a:rPr lang="en-GB" smtClean="0"/>
              <a:t>20/04/2018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3736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D54DB-31F6-4C31-A32F-FB6DD0BFEEC2}" type="datetimeFigureOut">
              <a:rPr lang="en-GB" smtClean="0"/>
              <a:t>20/04/2018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310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420" y="1491630"/>
            <a:ext cx="8353160" cy="108012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95420" y="951525"/>
            <a:ext cx="8353160" cy="486068"/>
          </a:xfrm>
        </p:spPr>
        <p:txBody>
          <a:bodyPr anchor="t" anchorCtr="0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4683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420" y="3111826"/>
            <a:ext cx="8353160" cy="1080150"/>
          </a:xfrm>
        </p:spPr>
        <p:txBody>
          <a:bodyPr anchor="t">
            <a:normAutofit/>
          </a:bodyPr>
          <a:lstStyle>
            <a:lvl1pPr algn="l">
              <a:defRPr sz="3200" b="1" cap="none" baseline="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421" y="951526"/>
            <a:ext cx="8353160" cy="2106293"/>
          </a:xfrm>
        </p:spPr>
        <p:txBody>
          <a:bodyPr anchor="b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8087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420" y="951570"/>
            <a:ext cx="8353160" cy="4860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420" y="1491631"/>
            <a:ext cx="8353160" cy="3102992"/>
          </a:xfrm>
        </p:spPr>
        <p:txBody>
          <a:bodyPr/>
          <a:lstStyle>
            <a:lvl5pPr>
              <a:defRPr/>
            </a:lvl5pPr>
            <a:lvl6pPr marL="2151063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9241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420" y="951525"/>
            <a:ext cx="8353160" cy="486068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420" y="1491601"/>
            <a:ext cx="4100380" cy="31030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1792288" indent="0">
              <a:buNone/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91601"/>
            <a:ext cx="4100380" cy="31030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5698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420" y="951524"/>
            <a:ext cx="4101968" cy="828137"/>
          </a:xfrm>
        </p:spPr>
        <p:txBody>
          <a:bodyPr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420" y="1851671"/>
            <a:ext cx="4101968" cy="274295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951525"/>
            <a:ext cx="4103555" cy="828136"/>
          </a:xfrm>
        </p:spPr>
        <p:txBody>
          <a:bodyPr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51671"/>
            <a:ext cx="4103555" cy="274295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8970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420" y="944116"/>
            <a:ext cx="8291380" cy="655499"/>
          </a:xfrm>
        </p:spPr>
        <p:txBody>
          <a:bodyPr anchor="t" anchorCtr="0">
            <a:normAutofit/>
          </a:bodyPr>
          <a:lstStyle>
            <a:lvl1pPr algn="l">
              <a:defRPr sz="32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5820" y="1653623"/>
            <a:ext cx="5410980" cy="2941000"/>
          </a:xfrm>
        </p:spPr>
        <p:txBody>
          <a:bodyPr/>
          <a:lstStyle>
            <a:lvl1pPr>
              <a:defRPr sz="20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8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  <a:lvl6pPr marL="1792288" indent="0">
              <a:buNone/>
              <a:defRPr sz="1600"/>
            </a:lvl6pPr>
            <a:lvl7pPr marL="2151063" indent="0">
              <a:buNone/>
              <a:defRPr sz="16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421" y="1653623"/>
            <a:ext cx="2736380" cy="29410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5247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6120" y="948180"/>
            <a:ext cx="3456480" cy="921472"/>
          </a:xfrm>
        </p:spPr>
        <p:txBody>
          <a:bodyPr anchor="t" anchorCtr="0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1400" y="948181"/>
            <a:ext cx="5040700" cy="3567839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36120" y="1923660"/>
            <a:ext cx="3456480" cy="259236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52388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46990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420" y="1491630"/>
            <a:ext cx="8353160" cy="108012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95420" y="951525"/>
            <a:ext cx="8353160" cy="486068"/>
          </a:xfrm>
        </p:spPr>
        <p:txBody>
          <a:bodyPr anchor="t" anchorCtr="0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7165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420" y="3111826"/>
            <a:ext cx="8353160" cy="1080150"/>
          </a:xfrm>
        </p:spPr>
        <p:txBody>
          <a:bodyPr anchor="t">
            <a:normAutofit/>
          </a:bodyPr>
          <a:lstStyle>
            <a:lvl1pPr algn="l">
              <a:defRPr sz="3200" b="1" cap="none" baseline="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421" y="951526"/>
            <a:ext cx="8353160" cy="2106293"/>
          </a:xfrm>
        </p:spPr>
        <p:txBody>
          <a:bodyPr anchor="b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15587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420" y="951570"/>
            <a:ext cx="8353160" cy="4860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420" y="1491631"/>
            <a:ext cx="8353160" cy="3102992"/>
          </a:xfrm>
        </p:spPr>
        <p:txBody>
          <a:bodyPr/>
          <a:lstStyle>
            <a:lvl5pPr>
              <a:defRPr/>
            </a:lvl5pPr>
            <a:lvl6pPr marL="2151063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22918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420" y="951525"/>
            <a:ext cx="8353160" cy="486068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420" y="1491601"/>
            <a:ext cx="4100380" cy="31030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1792288" indent="0">
              <a:buNone/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91601"/>
            <a:ext cx="4100380" cy="31030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7600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420" y="951524"/>
            <a:ext cx="4101968" cy="828137"/>
          </a:xfrm>
        </p:spPr>
        <p:txBody>
          <a:bodyPr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420" y="1851671"/>
            <a:ext cx="4101968" cy="274295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951525"/>
            <a:ext cx="4103555" cy="828136"/>
          </a:xfrm>
        </p:spPr>
        <p:txBody>
          <a:bodyPr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51671"/>
            <a:ext cx="4103555" cy="274295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10584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420" y="944116"/>
            <a:ext cx="8291380" cy="655499"/>
          </a:xfrm>
        </p:spPr>
        <p:txBody>
          <a:bodyPr anchor="t" anchorCtr="0">
            <a:normAutofit/>
          </a:bodyPr>
          <a:lstStyle>
            <a:lvl1pPr algn="l">
              <a:defRPr sz="32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5820" y="1653623"/>
            <a:ext cx="5410980" cy="2941000"/>
          </a:xfrm>
        </p:spPr>
        <p:txBody>
          <a:bodyPr/>
          <a:lstStyle>
            <a:lvl1pPr>
              <a:defRPr sz="20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8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  <a:lvl6pPr marL="1792288" indent="0">
              <a:buNone/>
              <a:defRPr sz="1600"/>
            </a:lvl6pPr>
            <a:lvl7pPr marL="2151063" indent="0">
              <a:buNone/>
              <a:defRPr sz="16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421" y="1653623"/>
            <a:ext cx="2736380" cy="29410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93663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6120" y="948180"/>
            <a:ext cx="3456480" cy="921472"/>
          </a:xfrm>
        </p:spPr>
        <p:txBody>
          <a:bodyPr anchor="t" anchorCtr="0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1400" y="948181"/>
            <a:ext cx="5040700" cy="3567839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36120" y="1923660"/>
            <a:ext cx="3456480" cy="259236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81607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1BF8-F3E1-496C-8DA7-42A6F4A76737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5573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w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2.wmf"/><Relationship Id="rId4" Type="http://schemas.openxmlformats.org/officeDocument/2006/relationships/slideLayout" Target="../slideLayouts/slideLayout8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3.wmf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7544" y="205979"/>
            <a:ext cx="8219256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51920" y="1200151"/>
            <a:ext cx="483488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22D54DB-31F6-4C31-A32F-FB6DD0BFEEC2}" type="datetimeFigureOut">
              <a:rPr lang="en-GB" smtClean="0"/>
              <a:pPr/>
              <a:t>20/04/2018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8465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7" r:id="rId3"/>
    <p:sldLayoutId id="2147483655" r:id="rId4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F9DD16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1pPr>
      <a:lvl2pPr marL="717550" indent="-358775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2pPr>
      <a:lvl3pPr marL="1076325" indent="-358775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3pPr>
      <a:lvl4pPr marL="1435100" indent="-358775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4pPr>
      <a:lvl5pPr marL="1792288" indent="-357188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5pPr>
      <a:lvl6pPr marL="2151063" indent="-358775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003399"/>
          </a:solidFill>
          <a:latin typeface="Arial" pitchFamily="34" charset="0"/>
          <a:ea typeface="+mn-ea"/>
          <a:cs typeface="+mn-cs"/>
        </a:defRPr>
      </a:lvl6pPr>
      <a:lvl7pPr marL="2509838" indent="-358775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003399"/>
          </a:solidFill>
          <a:latin typeface="Arial" pitchFamily="34" charset="0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5420" y="951525"/>
            <a:ext cx="8353160" cy="48609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420" y="1491601"/>
            <a:ext cx="8353160" cy="3103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Espace réservé du numéro de diapositive 5"/>
          <p:cNvSpPr txBox="1">
            <a:spLocks/>
          </p:cNvSpPr>
          <p:nvPr/>
        </p:nvSpPr>
        <p:spPr>
          <a:xfrm>
            <a:off x="7380312" y="4840002"/>
            <a:ext cx="1752997" cy="303498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F3277"/>
                </a:solidFill>
                <a:latin typeface="Georgia" charset="0"/>
                <a:ea typeface="ヒラギノ角ゴ Pro W3" charset="0"/>
                <a:cs typeface="ヒラギノ角ゴ Pro W3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>
              <a:defRPr/>
            </a:pPr>
            <a:fld id="{D1960B5F-F930-084F-A82F-2DF6AE924AC0}" type="slidenum">
              <a:rPr lang="fr-FR" sz="12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fr-FR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7054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A9F1BF8-F3E1-496C-8DA7-42A6F4A76737}" type="datetimeFigureOut">
              <a:rPr lang="en-GB" smtClean="0"/>
              <a:pPr/>
              <a:t>20/04/2018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69657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678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3" r:id="rId3"/>
    <p:sldLayoutId id="2147483665" r:id="rId4"/>
    <p:sldLayoutId id="2147483666" r:id="rId5"/>
    <p:sldLayoutId id="2147483669" r:id="rId6"/>
    <p:sldLayoutId id="2147483670" r:id="rId7"/>
    <p:sldLayoutId id="2147483668" r:id="rId8"/>
  </p:sldLayoutIdLst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rgbClr val="003399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1pPr>
      <a:lvl2pPr marL="717550" indent="-358775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2pPr>
      <a:lvl3pPr marL="1076325" indent="-358775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3pPr>
      <a:lvl4pPr marL="1435100" indent="-358775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4pPr>
      <a:lvl5pPr marL="1792288" indent="-357188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5pPr>
      <a:lvl6pPr marL="2151063" indent="-358775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003399"/>
          </a:solidFill>
          <a:latin typeface="DaxlinePro-Regular" pitchFamily="50" charset="0"/>
          <a:ea typeface="+mn-ea"/>
          <a:cs typeface="+mn-cs"/>
        </a:defRPr>
      </a:lvl6pPr>
      <a:lvl7pPr marL="2509838" indent="-358775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003399"/>
          </a:solidFill>
          <a:latin typeface="DaxlinePro-Regular" pitchFamily="50" charset="0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5420" y="951525"/>
            <a:ext cx="8353160" cy="48609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420" y="1491601"/>
            <a:ext cx="8353160" cy="3103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Espace réservé du numéro de diapositive 5"/>
          <p:cNvSpPr txBox="1">
            <a:spLocks/>
          </p:cNvSpPr>
          <p:nvPr/>
        </p:nvSpPr>
        <p:spPr>
          <a:xfrm>
            <a:off x="7380312" y="4840002"/>
            <a:ext cx="1752997" cy="303498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F3277"/>
                </a:solidFill>
                <a:latin typeface="Georgia" charset="0"/>
                <a:ea typeface="ヒラギノ角ゴ Pro W3" charset="0"/>
                <a:cs typeface="ヒラギノ角ゴ Pro W3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>
              <a:defRPr/>
            </a:pPr>
            <a:fld id="{D1960B5F-F930-084F-A82F-2DF6AE924AC0}" type="slidenum">
              <a:rPr lang="fr-FR" sz="12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fr-FR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7054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A9F1BF8-F3E1-496C-8DA7-42A6F4A76737}" type="datetimeFigureOut">
              <a:rPr lang="en-GB" smtClean="0"/>
              <a:pPr/>
              <a:t>20/04/2018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69657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699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</p:sldLayoutIdLst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rgbClr val="003399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1pPr>
      <a:lvl2pPr marL="717550" indent="-358775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2pPr>
      <a:lvl3pPr marL="1076325" indent="-358775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3pPr>
      <a:lvl4pPr marL="1435100" indent="-358775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4pPr>
      <a:lvl5pPr marL="1792288" indent="-357188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5pPr>
      <a:lvl6pPr marL="2151063" indent="-358775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003399"/>
          </a:solidFill>
          <a:latin typeface="DaxlinePro-Regular" pitchFamily="50" charset="0"/>
          <a:ea typeface="+mn-ea"/>
          <a:cs typeface="+mn-cs"/>
        </a:defRPr>
      </a:lvl6pPr>
      <a:lvl7pPr marL="2509838" indent="-358775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003399"/>
          </a:solidFill>
          <a:latin typeface="DaxlinePro-Regular" pitchFamily="50" charset="0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curia.europa.eu/juris/document/document.jsf?text=&amp;docid=188852&amp;pageIndex=0&amp;doclang=EN&amp;mode=lst&amp;dir=&amp;occ=first&amp;part=1&amp;cid=376148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3200" dirty="0"/>
              <a:t>T</a:t>
            </a:r>
            <a:r>
              <a:rPr lang="en-GB" sz="3200" b="1" dirty="0"/>
              <a:t>he Charter of Fundamental Rights – Freedom to conduct a business</a:t>
            </a:r>
            <a:endParaRPr lang="en-GB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Dr Jonas Grimheden</a:t>
            </a:r>
          </a:p>
          <a:p>
            <a:r>
              <a:rPr lang="en-GB" dirty="0" err="1"/>
              <a:t>EJTN</a:t>
            </a:r>
            <a:r>
              <a:rPr lang="en-GB" dirty="0"/>
              <a:t>-FRA 19–20 April 2018</a:t>
            </a:r>
          </a:p>
        </p:txBody>
      </p:sp>
    </p:spTree>
    <p:extLst>
      <p:ext uri="{BB962C8B-B14F-4D97-AF65-F5344CB8AC3E}">
        <p14:creationId xmlns:p14="http://schemas.microsoft.com/office/powerpoint/2010/main" val="3129639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/>
          <p:cNvSpPr/>
          <p:nvPr/>
        </p:nvSpPr>
        <p:spPr>
          <a:xfrm>
            <a:off x="2267744" y="1258217"/>
            <a:ext cx="6211341" cy="35099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18435" name="Title 1"/>
          <p:cNvSpPr>
            <a:spLocks noGrp="1"/>
          </p:cNvSpPr>
          <p:nvPr>
            <p:ph type="title" idx="4294967295"/>
          </p:nvPr>
        </p:nvSpPr>
        <p:spPr>
          <a:xfrm>
            <a:off x="4596157" y="135459"/>
            <a:ext cx="4073525" cy="571500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sz="2000" dirty="0">
                <a:latin typeface="Arial" charset="0"/>
                <a:ea typeface="ヒラギノ角ゴ Pro W3" charset="0"/>
              </a:rPr>
              <a:t>Charter of Fundamental Rights of the EU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5989" y="1582067"/>
            <a:ext cx="1081088" cy="270272"/>
          </a:xfrm>
          <a:prstGeom prst="rect">
            <a:avLst/>
          </a:prstGeom>
          <a:solidFill>
            <a:srgbClr val="0026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II Freedoms</a:t>
            </a:r>
          </a:p>
          <a:p>
            <a:pPr>
              <a:defRPr/>
            </a:pPr>
            <a:r>
              <a:rPr lang="en-GB" sz="750" dirty="0"/>
              <a:t>(Articles 6–19)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5990" y="2553617"/>
            <a:ext cx="1079897" cy="270272"/>
          </a:xfrm>
          <a:prstGeom prst="rect">
            <a:avLst/>
          </a:prstGeom>
          <a:solidFill>
            <a:srgbClr val="005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III Equality</a:t>
            </a:r>
          </a:p>
          <a:p>
            <a:pPr>
              <a:defRPr/>
            </a:pPr>
            <a:r>
              <a:rPr lang="en-GB" sz="750" dirty="0"/>
              <a:t>(Articles 20–26)</a:t>
            </a:r>
          </a:p>
        </p:txBody>
      </p:sp>
      <p:sp>
        <p:nvSpPr>
          <p:cNvPr id="8" name="Rectangle 7"/>
          <p:cNvSpPr/>
          <p:nvPr/>
        </p:nvSpPr>
        <p:spPr>
          <a:xfrm>
            <a:off x="1045989" y="4497908"/>
            <a:ext cx="1081088" cy="270272"/>
          </a:xfrm>
          <a:prstGeom prst="rect">
            <a:avLst/>
          </a:prstGeom>
          <a:solidFill>
            <a:srgbClr val="A826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VI Justice </a:t>
            </a:r>
          </a:p>
          <a:p>
            <a:pPr>
              <a:defRPr/>
            </a:pPr>
            <a:r>
              <a:rPr lang="en-GB" sz="750" dirty="0"/>
              <a:t>(Articles 47–50) </a:t>
            </a:r>
          </a:p>
        </p:txBody>
      </p:sp>
      <p:sp>
        <p:nvSpPr>
          <p:cNvPr id="9" name="Rectangle 8"/>
          <p:cNvSpPr/>
          <p:nvPr/>
        </p:nvSpPr>
        <p:spPr>
          <a:xfrm>
            <a:off x="1045989" y="1258218"/>
            <a:ext cx="1081088" cy="269081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I Dignity</a:t>
            </a:r>
          </a:p>
          <a:p>
            <a:pPr>
              <a:defRPr/>
            </a:pPr>
            <a:r>
              <a:rPr lang="en-GB" sz="750" dirty="0"/>
              <a:t>(Articles 1–5)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5989" y="2877467"/>
            <a:ext cx="1081088" cy="27027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IV Solidarity</a:t>
            </a:r>
          </a:p>
          <a:p>
            <a:pPr>
              <a:defRPr/>
            </a:pPr>
            <a:r>
              <a:rPr lang="en-GB" sz="750" dirty="0"/>
              <a:t>(Articles 27–38)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5989" y="3850208"/>
            <a:ext cx="1081088" cy="270272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V Citizens’ rights (Articles 39–46)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608" y="4821758"/>
            <a:ext cx="1081088" cy="27027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VII General provisions </a:t>
            </a:r>
            <a:r>
              <a:rPr lang="en-GB" sz="750" dirty="0"/>
              <a:t>(Articles 51–54)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608" y="934368"/>
            <a:ext cx="1079897" cy="26908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Preamble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03860" y="1582067"/>
            <a:ext cx="809625" cy="270272"/>
          </a:xfrm>
          <a:prstGeom prst="rect">
            <a:avLst/>
          </a:prstGeom>
          <a:solidFill>
            <a:srgbClr val="002654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6 Liberty and security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168254" y="1582067"/>
            <a:ext cx="809625" cy="270272"/>
          </a:xfrm>
          <a:prstGeom prst="rect">
            <a:avLst/>
          </a:prstGeom>
          <a:solidFill>
            <a:srgbClr val="0026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7 Private and family life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031456" y="1582067"/>
            <a:ext cx="810816" cy="270272"/>
          </a:xfrm>
          <a:prstGeom prst="rect">
            <a:avLst/>
          </a:prstGeom>
          <a:solidFill>
            <a:srgbClr val="0026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8 Personal data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95850" y="1582067"/>
            <a:ext cx="809625" cy="270272"/>
          </a:xfrm>
          <a:prstGeom prst="rect">
            <a:avLst/>
          </a:prstGeom>
          <a:solidFill>
            <a:srgbClr val="002654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9 Marry and found family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60244" y="1582067"/>
            <a:ext cx="1079897" cy="270272"/>
          </a:xfrm>
          <a:prstGeom prst="rect">
            <a:avLst/>
          </a:prstGeom>
          <a:solidFill>
            <a:srgbClr val="002654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10 Thought conscience and religion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03860" y="1905917"/>
            <a:ext cx="1079897" cy="270272"/>
          </a:xfrm>
          <a:prstGeom prst="rect">
            <a:avLst/>
          </a:prstGeom>
          <a:solidFill>
            <a:srgbClr val="002654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11 Expression and information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437335" y="1905917"/>
            <a:ext cx="1081088" cy="270272"/>
          </a:xfrm>
          <a:prstGeom prst="rect">
            <a:avLst/>
          </a:prstGeom>
          <a:solidFill>
            <a:srgbClr val="002654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12 Assembly and association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0" y="1905917"/>
            <a:ext cx="809625" cy="270272"/>
          </a:xfrm>
          <a:prstGeom prst="rect">
            <a:avLst/>
          </a:prstGeom>
          <a:solidFill>
            <a:srgbClr val="002654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13 Arts and sciences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36394" y="1905917"/>
            <a:ext cx="809625" cy="270272"/>
          </a:xfrm>
          <a:prstGeom prst="rect">
            <a:avLst/>
          </a:prstGeom>
          <a:solidFill>
            <a:srgbClr val="002654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14 Education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299597" y="1905917"/>
            <a:ext cx="1081088" cy="270272"/>
          </a:xfrm>
          <a:prstGeom prst="rect">
            <a:avLst/>
          </a:prstGeom>
          <a:solidFill>
            <a:srgbClr val="002654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15 Choose occupation and engage in work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303860" y="2229767"/>
            <a:ext cx="809625" cy="270272"/>
          </a:xfrm>
          <a:prstGeom prst="rect">
            <a:avLst/>
          </a:prstGeom>
          <a:solidFill>
            <a:srgbClr val="002654"/>
          </a:solidFill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16 Conduct a business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168254" y="2229767"/>
            <a:ext cx="809625" cy="270272"/>
          </a:xfrm>
          <a:prstGeom prst="rect">
            <a:avLst/>
          </a:prstGeom>
          <a:solidFill>
            <a:srgbClr val="002654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17 Property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031456" y="2229767"/>
            <a:ext cx="810816" cy="270272"/>
          </a:xfrm>
          <a:prstGeom prst="rect">
            <a:avLst/>
          </a:prstGeom>
          <a:solidFill>
            <a:srgbClr val="002654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18 Asylum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923235" y="2229767"/>
            <a:ext cx="1079897" cy="270272"/>
          </a:xfrm>
          <a:prstGeom prst="rect">
            <a:avLst/>
          </a:prstGeom>
          <a:solidFill>
            <a:srgbClr val="0026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19 Removal, expulsion or extradition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303860" y="1258218"/>
            <a:ext cx="809625" cy="269081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1 Human dignity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168254" y="1258218"/>
            <a:ext cx="809625" cy="269081"/>
          </a:xfrm>
          <a:prstGeom prst="rect">
            <a:avLst/>
          </a:prstGeom>
          <a:solidFill>
            <a:srgbClr val="003399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2 Life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031456" y="1258218"/>
            <a:ext cx="810816" cy="269081"/>
          </a:xfrm>
          <a:prstGeom prst="rect">
            <a:avLst/>
          </a:prstGeom>
          <a:solidFill>
            <a:srgbClr val="003399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3 Integrity of the person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895850" y="1258218"/>
            <a:ext cx="1620441" cy="269081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4 Torture and inhuman degrading treatment or punishment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569869" y="1258218"/>
            <a:ext cx="810816" cy="269081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5 Slavery and forced labour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303860" y="2553617"/>
            <a:ext cx="809625" cy="270272"/>
          </a:xfrm>
          <a:prstGeom prst="rect">
            <a:avLst/>
          </a:prstGeom>
          <a:solidFill>
            <a:srgbClr val="005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20 Equality before the law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303860" y="2877467"/>
            <a:ext cx="1350169" cy="270272"/>
          </a:xfrm>
          <a:prstGeom prst="rect">
            <a:avLst/>
          </a:prstGeom>
          <a:solidFill>
            <a:schemeClr val="accent3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27  Workers right to information and consultation</a:t>
            </a:r>
            <a:endParaRPr lang="en-GB" sz="750" dirty="0"/>
          </a:p>
        </p:txBody>
      </p:sp>
      <p:sp>
        <p:nvSpPr>
          <p:cNvPr id="35" name="Rectangle 34"/>
          <p:cNvSpPr/>
          <p:nvPr/>
        </p:nvSpPr>
        <p:spPr>
          <a:xfrm>
            <a:off x="2303860" y="3850208"/>
            <a:ext cx="945356" cy="270272"/>
          </a:xfrm>
          <a:prstGeom prst="rect">
            <a:avLst/>
          </a:prstGeom>
          <a:solidFill>
            <a:schemeClr val="accent6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39 Vote and stand as candidate to EP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303860" y="4497908"/>
            <a:ext cx="1080000" cy="270272"/>
          </a:xfrm>
          <a:prstGeom prst="rect">
            <a:avLst/>
          </a:prstGeom>
          <a:solidFill>
            <a:srgbClr val="A82638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47 Effective remedy and fair trial 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303860" y="4821758"/>
            <a:ext cx="809625" cy="27027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51 Application </a:t>
            </a:r>
            <a:endParaRPr lang="en-GB" sz="750" dirty="0"/>
          </a:p>
        </p:txBody>
      </p:sp>
      <p:sp>
        <p:nvSpPr>
          <p:cNvPr id="38" name="Rectangle 37"/>
          <p:cNvSpPr/>
          <p:nvPr/>
        </p:nvSpPr>
        <p:spPr>
          <a:xfrm>
            <a:off x="2303860" y="934368"/>
            <a:ext cx="809625" cy="26908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Peace – common values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168254" y="934368"/>
            <a:ext cx="539353" cy="26908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Universal values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762375" y="934368"/>
            <a:ext cx="576000" cy="26908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Diversity, </a:t>
            </a:r>
            <a:r>
              <a:rPr lang="en-GB" sz="750" dirty="0" err="1"/>
              <a:t>etc</a:t>
            </a:r>
            <a:endParaRPr lang="en-GB" sz="750" dirty="0"/>
          </a:p>
        </p:txBody>
      </p:sp>
      <p:sp>
        <p:nvSpPr>
          <p:cNvPr id="41" name="Rectangle 40"/>
          <p:cNvSpPr/>
          <p:nvPr/>
        </p:nvSpPr>
        <p:spPr>
          <a:xfrm>
            <a:off x="4389329" y="934368"/>
            <a:ext cx="809625" cy="26908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Rights more visible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271461" y="934368"/>
            <a:ext cx="810816" cy="26908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Reaffirms const. and int’l rights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155975" y="934368"/>
            <a:ext cx="809625" cy="26908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Rights, duties, responsibilities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020368" y="934368"/>
            <a:ext cx="864000" cy="26908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Rights, freedoms and principles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164287" y="2553617"/>
            <a:ext cx="1152000" cy="270272"/>
          </a:xfrm>
          <a:prstGeom prst="rect">
            <a:avLst/>
          </a:prstGeom>
          <a:solidFill>
            <a:srgbClr val="005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26 Integration of persons with disabilities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632920" y="2553617"/>
            <a:ext cx="468000" cy="270272"/>
          </a:xfrm>
          <a:prstGeom prst="rect">
            <a:avLst/>
          </a:prstGeom>
          <a:solidFill>
            <a:srgbClr val="00565B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25 Elderly 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084167" y="2553617"/>
            <a:ext cx="468000" cy="270272"/>
          </a:xfrm>
          <a:prstGeom prst="rect">
            <a:avLst/>
          </a:prstGeom>
          <a:solidFill>
            <a:srgbClr val="00565B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24 The child 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166121" y="2553617"/>
            <a:ext cx="864000" cy="270272"/>
          </a:xfrm>
          <a:prstGeom prst="rect">
            <a:avLst/>
          </a:prstGeom>
          <a:solidFill>
            <a:srgbClr val="005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23 Equality: men and women 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031457" y="2553617"/>
            <a:ext cx="1079897" cy="270272"/>
          </a:xfrm>
          <a:prstGeom prst="rect">
            <a:avLst/>
          </a:prstGeom>
          <a:solidFill>
            <a:srgbClr val="005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22 Cultural, religious and linguistic diversity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168254" y="2553617"/>
            <a:ext cx="809625" cy="270272"/>
          </a:xfrm>
          <a:prstGeom prst="rect">
            <a:avLst/>
          </a:prstGeom>
          <a:solidFill>
            <a:srgbClr val="005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21 Non-discrimination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717132" y="2879253"/>
            <a:ext cx="1079897" cy="270272"/>
          </a:xfrm>
          <a:prstGeom prst="rect">
            <a:avLst/>
          </a:prstGeom>
          <a:solidFill>
            <a:schemeClr val="accent3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28 collective bargaining and action </a:t>
            </a:r>
            <a:endParaRPr lang="en-GB" sz="750" dirty="0"/>
          </a:p>
        </p:txBody>
      </p:sp>
      <p:sp>
        <p:nvSpPr>
          <p:cNvPr id="53" name="Rectangle 52"/>
          <p:cNvSpPr/>
          <p:nvPr/>
        </p:nvSpPr>
        <p:spPr>
          <a:xfrm>
            <a:off x="4870995" y="2877467"/>
            <a:ext cx="944165" cy="270272"/>
          </a:xfrm>
          <a:prstGeom prst="rect">
            <a:avLst/>
          </a:prstGeom>
          <a:solidFill>
            <a:schemeClr val="accent3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29 Access to placement services </a:t>
            </a:r>
            <a:endParaRPr lang="en-GB" sz="750" dirty="0"/>
          </a:p>
        </p:txBody>
      </p:sp>
      <p:sp>
        <p:nvSpPr>
          <p:cNvPr id="54" name="Rectangle 53"/>
          <p:cNvSpPr/>
          <p:nvPr/>
        </p:nvSpPr>
        <p:spPr>
          <a:xfrm>
            <a:off x="5889126" y="2877467"/>
            <a:ext cx="945356" cy="27027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30 Unjustified dismissal </a:t>
            </a:r>
            <a:endParaRPr lang="en-GB" sz="750" dirty="0"/>
          </a:p>
        </p:txBody>
      </p:sp>
      <p:sp>
        <p:nvSpPr>
          <p:cNvPr id="55" name="Rectangle 54"/>
          <p:cNvSpPr/>
          <p:nvPr/>
        </p:nvSpPr>
        <p:spPr>
          <a:xfrm>
            <a:off x="6908007" y="2877467"/>
            <a:ext cx="945356" cy="27027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31 Fair and just working conditions </a:t>
            </a:r>
            <a:endParaRPr lang="en-GB" sz="750" dirty="0"/>
          </a:p>
        </p:txBody>
      </p:sp>
      <p:sp>
        <p:nvSpPr>
          <p:cNvPr id="56" name="Rectangle 55"/>
          <p:cNvSpPr/>
          <p:nvPr/>
        </p:nvSpPr>
        <p:spPr>
          <a:xfrm>
            <a:off x="2303860" y="3202508"/>
            <a:ext cx="1620440" cy="26908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32 Prohibition of child labour and protection of young people at work </a:t>
            </a:r>
            <a:endParaRPr lang="en-GB" sz="750" dirty="0"/>
          </a:p>
        </p:txBody>
      </p:sp>
      <p:sp>
        <p:nvSpPr>
          <p:cNvPr id="57" name="Rectangle 56"/>
          <p:cNvSpPr/>
          <p:nvPr/>
        </p:nvSpPr>
        <p:spPr>
          <a:xfrm>
            <a:off x="3977879" y="3202508"/>
            <a:ext cx="809625" cy="26908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33 Family and professional life </a:t>
            </a:r>
            <a:endParaRPr lang="en-GB" sz="750" dirty="0"/>
          </a:p>
        </p:txBody>
      </p:sp>
      <p:sp>
        <p:nvSpPr>
          <p:cNvPr id="58" name="Rectangle 57"/>
          <p:cNvSpPr/>
          <p:nvPr/>
        </p:nvSpPr>
        <p:spPr>
          <a:xfrm>
            <a:off x="4842271" y="3202508"/>
            <a:ext cx="864000" cy="26908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34 Social security and assistance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760244" y="3202508"/>
            <a:ext cx="809625" cy="26908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35 Health care </a:t>
            </a:r>
            <a:endParaRPr lang="en-GB" sz="750" dirty="0"/>
          </a:p>
        </p:txBody>
      </p:sp>
      <p:sp>
        <p:nvSpPr>
          <p:cNvPr id="60" name="Rectangle 59"/>
          <p:cNvSpPr/>
          <p:nvPr/>
        </p:nvSpPr>
        <p:spPr>
          <a:xfrm>
            <a:off x="6619228" y="3202508"/>
            <a:ext cx="1215629" cy="26908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36 Access to services of general economic interest </a:t>
            </a:r>
            <a:endParaRPr lang="en-GB" sz="750" dirty="0"/>
          </a:p>
        </p:txBody>
      </p:sp>
      <p:sp>
        <p:nvSpPr>
          <p:cNvPr id="61" name="Rectangle 60"/>
          <p:cNvSpPr/>
          <p:nvPr/>
        </p:nvSpPr>
        <p:spPr>
          <a:xfrm>
            <a:off x="2303860" y="3526358"/>
            <a:ext cx="945356" cy="27027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37 Environmental protection </a:t>
            </a:r>
            <a:endParaRPr lang="en-GB" sz="750" dirty="0"/>
          </a:p>
        </p:txBody>
      </p:sp>
      <p:sp>
        <p:nvSpPr>
          <p:cNvPr id="62" name="Rectangle 61"/>
          <p:cNvSpPr/>
          <p:nvPr/>
        </p:nvSpPr>
        <p:spPr>
          <a:xfrm>
            <a:off x="3330179" y="3526358"/>
            <a:ext cx="809625" cy="27027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38 Consumer protection </a:t>
            </a:r>
            <a:endParaRPr lang="en-GB" sz="750" dirty="0"/>
          </a:p>
        </p:txBody>
      </p:sp>
      <p:sp>
        <p:nvSpPr>
          <p:cNvPr id="64" name="Rectangle 63"/>
          <p:cNvSpPr/>
          <p:nvPr/>
        </p:nvSpPr>
        <p:spPr>
          <a:xfrm>
            <a:off x="5868069" y="3850208"/>
            <a:ext cx="945356" cy="270272"/>
          </a:xfrm>
          <a:prstGeom prst="rect">
            <a:avLst/>
          </a:prstGeom>
          <a:solidFill>
            <a:schemeClr val="accent6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42 Access to documents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867004" y="3850208"/>
            <a:ext cx="945356" cy="270272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43 European ombudsman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303860" y="4174058"/>
            <a:ext cx="945356" cy="270272"/>
          </a:xfrm>
          <a:prstGeom prst="rect">
            <a:avLst/>
          </a:prstGeom>
          <a:solidFill>
            <a:schemeClr val="accent6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44 Petition (EP)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330179" y="4174058"/>
            <a:ext cx="944165" cy="270272"/>
          </a:xfrm>
          <a:prstGeom prst="rect">
            <a:avLst/>
          </a:prstGeom>
          <a:solidFill>
            <a:schemeClr val="accent6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45 Movement and residence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356497" y="4174058"/>
            <a:ext cx="972000" cy="270272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46 Diplomatic and consular protection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347864" y="3850208"/>
            <a:ext cx="1440000" cy="270272"/>
          </a:xfrm>
          <a:prstGeom prst="rect">
            <a:avLst/>
          </a:prstGeom>
          <a:solidFill>
            <a:schemeClr val="accent6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40 Vote and stand as candidate at municipal elections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869135" y="3850208"/>
            <a:ext cx="945356" cy="270272"/>
          </a:xfrm>
          <a:prstGeom prst="rect">
            <a:avLst/>
          </a:prstGeom>
          <a:solidFill>
            <a:schemeClr val="accent6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41 Good administration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456062" y="4497908"/>
            <a:ext cx="1350169" cy="270272"/>
          </a:xfrm>
          <a:prstGeom prst="rect">
            <a:avLst/>
          </a:prstGeom>
          <a:solidFill>
            <a:srgbClr val="A826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48 Presumption of innocence and right of defence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887193" y="4497908"/>
            <a:ext cx="1484709" cy="270272"/>
          </a:xfrm>
          <a:prstGeom prst="rect">
            <a:avLst/>
          </a:prstGeom>
          <a:solidFill>
            <a:srgbClr val="A826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49 Legality and proportionality of criminal offences and penalties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426671" y="4497908"/>
            <a:ext cx="809625" cy="270272"/>
          </a:xfrm>
          <a:prstGeom prst="rect">
            <a:avLst/>
          </a:prstGeom>
          <a:solidFill>
            <a:srgbClr val="A82638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/>
              <a:t>50 </a:t>
            </a:r>
            <a:r>
              <a:rPr lang="en-GB" sz="750" i="1" dirty="0"/>
              <a:t>Ne </a:t>
            </a:r>
            <a:r>
              <a:rPr lang="en-GB" sz="750" i="1" dirty="0" err="1"/>
              <a:t>bis</a:t>
            </a:r>
            <a:r>
              <a:rPr lang="en-GB" sz="750" i="1" dirty="0"/>
              <a:t> in idem</a:t>
            </a:r>
          </a:p>
        </p:txBody>
      </p:sp>
      <p:sp>
        <p:nvSpPr>
          <p:cNvPr id="74" name="Rectangle 73"/>
          <p:cNvSpPr/>
          <p:nvPr/>
        </p:nvSpPr>
        <p:spPr>
          <a:xfrm>
            <a:off x="4031456" y="4821758"/>
            <a:ext cx="810816" cy="27027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53 Level of protection </a:t>
            </a:r>
            <a:endParaRPr lang="en-GB" sz="750" dirty="0"/>
          </a:p>
        </p:txBody>
      </p:sp>
      <p:sp>
        <p:nvSpPr>
          <p:cNvPr id="75" name="Rectangle 74"/>
          <p:cNvSpPr/>
          <p:nvPr/>
        </p:nvSpPr>
        <p:spPr>
          <a:xfrm>
            <a:off x="3168254" y="4821758"/>
            <a:ext cx="809625" cy="27027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52 Scope and interpretation </a:t>
            </a:r>
            <a:endParaRPr lang="en-GB" sz="750" dirty="0"/>
          </a:p>
        </p:txBody>
      </p:sp>
      <p:sp>
        <p:nvSpPr>
          <p:cNvPr id="76" name="Rectangle 75"/>
          <p:cNvSpPr/>
          <p:nvPr/>
        </p:nvSpPr>
        <p:spPr>
          <a:xfrm>
            <a:off x="4895849" y="4821758"/>
            <a:ext cx="864000" cy="27027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750" dirty="0">
                <a:solidFill>
                  <a:schemeClr val="bg1"/>
                </a:solidFill>
              </a:rPr>
              <a:t>54 Prohibition of abuse of rights </a:t>
            </a:r>
            <a:endParaRPr lang="en-GB" sz="750" dirty="0"/>
          </a:p>
        </p:txBody>
      </p:sp>
    </p:spTree>
    <p:extLst>
      <p:ext uri="{BB962C8B-B14F-4D97-AF65-F5344CB8AC3E}">
        <p14:creationId xmlns:p14="http://schemas.microsoft.com/office/powerpoint/2010/main" val="1354442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774" y="885071"/>
            <a:ext cx="6648226" cy="42690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98801"/>
            <a:ext cx="3990975" cy="1076325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dirty="0"/>
              <a:t>Network of Charter of Fundamental Rights articles in ECJ cases (2001-2015)</a:t>
            </a:r>
          </a:p>
        </p:txBody>
      </p:sp>
    </p:spTree>
    <p:extLst>
      <p:ext uri="{BB962C8B-B14F-4D97-AF65-F5344CB8AC3E}">
        <p14:creationId xmlns:p14="http://schemas.microsoft.com/office/powerpoint/2010/main" val="1991225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1401352" y="4166810"/>
            <a:ext cx="162000" cy="612000"/>
          </a:xfrm>
          <a:prstGeom prst="rect">
            <a:avLst/>
          </a:prstGeom>
          <a:solidFill>
            <a:srgbClr val="F9DD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Up Arrow 49"/>
          <p:cNvSpPr/>
          <p:nvPr/>
        </p:nvSpPr>
        <p:spPr>
          <a:xfrm>
            <a:off x="2928272" y="1304713"/>
            <a:ext cx="288000" cy="900000"/>
          </a:xfrm>
          <a:prstGeom prst="upArrow">
            <a:avLst/>
          </a:prstGeom>
          <a:solidFill>
            <a:srgbClr val="F9DD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Up Arrow 26"/>
          <p:cNvSpPr/>
          <p:nvPr/>
        </p:nvSpPr>
        <p:spPr>
          <a:xfrm>
            <a:off x="6006292" y="1283853"/>
            <a:ext cx="288000" cy="900000"/>
          </a:xfrm>
          <a:prstGeom prst="upArrow">
            <a:avLst/>
          </a:prstGeom>
          <a:solidFill>
            <a:srgbClr val="F9DD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7633256" y="1275606"/>
            <a:ext cx="162000" cy="936000"/>
          </a:xfrm>
          <a:prstGeom prst="rect">
            <a:avLst/>
          </a:prstGeom>
          <a:solidFill>
            <a:srgbClr val="F9DD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Up Arrow 29"/>
          <p:cNvSpPr/>
          <p:nvPr/>
        </p:nvSpPr>
        <p:spPr>
          <a:xfrm>
            <a:off x="4395282" y="1309012"/>
            <a:ext cx="288000" cy="900000"/>
          </a:xfrm>
          <a:prstGeom prst="upArrow">
            <a:avLst/>
          </a:prstGeom>
          <a:solidFill>
            <a:srgbClr val="F9DD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2241568" y="1641190"/>
            <a:ext cx="3132000" cy="270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/>
              <a:t>European Union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55576" y="2189830"/>
            <a:ext cx="1440000" cy="198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Constitutional traditions of the EU Member States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313608" y="2189830"/>
            <a:ext cx="1440000" cy="1980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General principles of EU law</a:t>
            </a:r>
          </a:p>
          <a:p>
            <a:pPr algn="ctr"/>
            <a:endParaRPr lang="en-GB" sz="1600" dirty="0"/>
          </a:p>
          <a:p>
            <a:pPr algn="ctr"/>
            <a:endParaRPr lang="en-GB" sz="1600" dirty="0"/>
          </a:p>
          <a:p>
            <a:pPr algn="ctr"/>
            <a:endParaRPr lang="en-GB" sz="1600" dirty="0"/>
          </a:p>
          <a:p>
            <a:pPr algn="ctr"/>
            <a:r>
              <a:rPr lang="en-GB" sz="1600" dirty="0"/>
              <a:t>Unwritten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873824" y="2192934"/>
            <a:ext cx="1440000" cy="1980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Charter of Fundamental Rights of the European Union</a:t>
            </a:r>
          </a:p>
          <a:p>
            <a:pPr algn="ctr"/>
            <a:endParaRPr lang="en-GB" sz="1600" dirty="0"/>
          </a:p>
          <a:p>
            <a:pPr algn="ctr"/>
            <a:r>
              <a:rPr lang="en-GB" sz="1600" dirty="0"/>
              <a:t>Written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994256" y="2194908"/>
            <a:ext cx="1440000" cy="198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United Nations standards</a:t>
            </a:r>
          </a:p>
          <a:p>
            <a:pPr algn="ctr"/>
            <a:endParaRPr lang="en-GB" sz="1600" dirty="0"/>
          </a:p>
        </p:txBody>
      </p:sp>
      <p:sp>
        <p:nvSpPr>
          <p:cNvPr id="38" name="Right Arrow 37"/>
          <p:cNvSpPr/>
          <p:nvPr/>
        </p:nvSpPr>
        <p:spPr>
          <a:xfrm>
            <a:off x="1857626" y="3435846"/>
            <a:ext cx="828000" cy="468000"/>
          </a:xfrm>
          <a:prstGeom prst="rightArrow">
            <a:avLst/>
          </a:prstGeom>
          <a:solidFill>
            <a:srgbClr val="F9DD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accent1">
                    <a:lumMod val="50000"/>
                  </a:schemeClr>
                </a:solidFill>
              </a:rPr>
              <a:t>Informs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434040" y="2197399"/>
            <a:ext cx="1440000" cy="1980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Council of Europe standards</a:t>
            </a:r>
          </a:p>
          <a:p>
            <a:pPr algn="ctr"/>
            <a:endParaRPr lang="en-GB" sz="1600" dirty="0"/>
          </a:p>
        </p:txBody>
      </p:sp>
      <p:sp>
        <p:nvSpPr>
          <p:cNvPr id="42" name="Down Arrow 41"/>
          <p:cNvSpPr/>
          <p:nvPr/>
        </p:nvSpPr>
        <p:spPr>
          <a:xfrm>
            <a:off x="1331576" y="1275606"/>
            <a:ext cx="288000" cy="900000"/>
          </a:xfrm>
          <a:prstGeom prst="downArrow">
            <a:avLst/>
          </a:prstGeom>
          <a:solidFill>
            <a:srgbClr val="F9DD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1403648" y="1131590"/>
            <a:ext cx="6390000" cy="162000"/>
          </a:xfrm>
          <a:prstGeom prst="rect">
            <a:avLst/>
          </a:prstGeom>
          <a:solidFill>
            <a:srgbClr val="F9DD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Up Arrow 43"/>
          <p:cNvSpPr/>
          <p:nvPr/>
        </p:nvSpPr>
        <p:spPr>
          <a:xfrm>
            <a:off x="7572668" y="4191998"/>
            <a:ext cx="288000" cy="612000"/>
          </a:xfrm>
          <a:prstGeom prst="upArrow">
            <a:avLst/>
          </a:prstGeom>
          <a:solidFill>
            <a:srgbClr val="F9DD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Up Arrow 44"/>
          <p:cNvSpPr/>
          <p:nvPr/>
        </p:nvSpPr>
        <p:spPr>
          <a:xfrm>
            <a:off x="6006292" y="4191998"/>
            <a:ext cx="288000" cy="612000"/>
          </a:xfrm>
          <a:prstGeom prst="upArrow">
            <a:avLst/>
          </a:prstGeom>
          <a:solidFill>
            <a:srgbClr val="F9DD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Up Arrow 45"/>
          <p:cNvSpPr/>
          <p:nvPr/>
        </p:nvSpPr>
        <p:spPr>
          <a:xfrm>
            <a:off x="4449824" y="4168017"/>
            <a:ext cx="288000" cy="612000"/>
          </a:xfrm>
          <a:prstGeom prst="upArrow">
            <a:avLst/>
          </a:prstGeom>
          <a:solidFill>
            <a:srgbClr val="F9DD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Up Arrow 46"/>
          <p:cNvSpPr/>
          <p:nvPr/>
        </p:nvSpPr>
        <p:spPr>
          <a:xfrm>
            <a:off x="2932491" y="4191998"/>
            <a:ext cx="288000" cy="612000"/>
          </a:xfrm>
          <a:prstGeom prst="upArrow">
            <a:avLst/>
          </a:prstGeom>
          <a:solidFill>
            <a:srgbClr val="F9DD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1401352" y="4772853"/>
            <a:ext cx="6390000" cy="162000"/>
          </a:xfrm>
          <a:prstGeom prst="rect">
            <a:avLst/>
          </a:prstGeom>
          <a:solidFill>
            <a:srgbClr val="F9DD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7354256" y="3525846"/>
            <a:ext cx="720000" cy="28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CRPD</a:t>
            </a:r>
          </a:p>
        </p:txBody>
      </p:sp>
      <p:sp>
        <p:nvSpPr>
          <p:cNvPr id="39" name="Right Arrow 38"/>
          <p:cNvSpPr/>
          <p:nvPr/>
        </p:nvSpPr>
        <p:spPr>
          <a:xfrm>
            <a:off x="4774424" y="3435846"/>
            <a:ext cx="2579832" cy="468000"/>
          </a:xfrm>
          <a:prstGeom prst="rightArrow">
            <a:avLst/>
          </a:prstGeom>
          <a:solidFill>
            <a:srgbClr val="F9DD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>
                <a:solidFill>
                  <a:schemeClr val="accent1">
                    <a:lumMod val="50000"/>
                  </a:schemeClr>
                </a:solidFill>
              </a:rPr>
              <a:t>Accession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796640" y="3525846"/>
            <a:ext cx="720000" cy="28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ECHR</a:t>
            </a:r>
          </a:p>
        </p:txBody>
      </p:sp>
      <p:sp>
        <p:nvSpPr>
          <p:cNvPr id="41" name="Right Arrow 40"/>
          <p:cNvSpPr/>
          <p:nvPr/>
        </p:nvSpPr>
        <p:spPr>
          <a:xfrm>
            <a:off x="4968136" y="3435846"/>
            <a:ext cx="828000" cy="468000"/>
          </a:xfrm>
          <a:prstGeom prst="rightArrow">
            <a:avLst/>
          </a:prstGeom>
          <a:solidFill>
            <a:srgbClr val="F9DD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accent1">
                    <a:lumMod val="50000"/>
                  </a:schemeClr>
                </a:solidFill>
              </a:rPr>
              <a:t>Accession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801948" y="3871976"/>
            <a:ext cx="720000" cy="28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Istanbul</a:t>
            </a:r>
          </a:p>
        </p:txBody>
      </p:sp>
    </p:spTree>
    <p:extLst>
      <p:ext uri="{BB962C8B-B14F-4D97-AF65-F5344CB8AC3E}">
        <p14:creationId xmlns:p14="http://schemas.microsoft.com/office/powerpoint/2010/main" val="989940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2828"/>
            <a:ext cx="9144000" cy="5130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TextBox 3"/>
          <p:cNvSpPr txBox="1"/>
          <p:nvPr/>
        </p:nvSpPr>
        <p:spPr>
          <a:xfrm>
            <a:off x="0" y="4979483"/>
            <a:ext cx="914400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750" dirty="0"/>
              <a:t>The Evolution of Fundamental Rights Charters and Case Law (2011), European Parliament, Directorate-General for Internal Policies</a:t>
            </a:r>
            <a:endParaRPr lang="en-IE" sz="750" dirty="0"/>
          </a:p>
        </p:txBody>
      </p:sp>
      <p:sp>
        <p:nvSpPr>
          <p:cNvPr id="5" name="Rectangle 4"/>
          <p:cNvSpPr/>
          <p:nvPr/>
        </p:nvSpPr>
        <p:spPr>
          <a:xfrm>
            <a:off x="209550" y="12828"/>
            <a:ext cx="2160000" cy="13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/>
              <a:t>Right</a:t>
            </a:r>
            <a:endParaRPr lang="en-IE" sz="1350" dirty="0"/>
          </a:p>
        </p:txBody>
      </p:sp>
      <p:sp>
        <p:nvSpPr>
          <p:cNvPr id="6" name="Rectangle 5"/>
          <p:cNvSpPr/>
          <p:nvPr/>
        </p:nvSpPr>
        <p:spPr>
          <a:xfrm>
            <a:off x="2454297" y="12828"/>
            <a:ext cx="2160000" cy="13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/>
              <a:t>EU Charter provision</a:t>
            </a:r>
            <a:endParaRPr lang="en-IE" sz="1350" dirty="0"/>
          </a:p>
        </p:txBody>
      </p:sp>
      <p:sp>
        <p:nvSpPr>
          <p:cNvPr id="7" name="Rectangle 6"/>
          <p:cNvSpPr/>
          <p:nvPr/>
        </p:nvSpPr>
        <p:spPr>
          <a:xfrm>
            <a:off x="6943791" y="12828"/>
            <a:ext cx="2160000" cy="13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/>
              <a:t>United Nations</a:t>
            </a:r>
            <a:endParaRPr lang="en-IE" sz="1350" dirty="0"/>
          </a:p>
        </p:txBody>
      </p:sp>
      <p:sp>
        <p:nvSpPr>
          <p:cNvPr id="8" name="Rectangle 7"/>
          <p:cNvSpPr/>
          <p:nvPr/>
        </p:nvSpPr>
        <p:spPr>
          <a:xfrm>
            <a:off x="4699044" y="12828"/>
            <a:ext cx="2160000" cy="13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/>
              <a:t>Council of Europe</a:t>
            </a:r>
            <a:endParaRPr lang="en-IE" sz="1350" dirty="0"/>
          </a:p>
        </p:txBody>
      </p:sp>
      <p:sp>
        <p:nvSpPr>
          <p:cNvPr id="9" name="Rectangle 8"/>
          <p:cNvSpPr/>
          <p:nvPr/>
        </p:nvSpPr>
        <p:spPr>
          <a:xfrm>
            <a:off x="209550" y="166878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Dignity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54297" y="166878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1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43791" y="166878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UDHR 1; ICCPR 1; ICESCR 1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699044" y="166878"/>
            <a:ext cx="2160000" cy="135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9550" y="302379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Life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54297" y="302379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2(1)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943791" y="302379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UDHR 3; ICCPR 6(1)+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699044" y="302379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ECHR 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09550" y="437880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No death penalty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454297" y="437880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2(2)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943791" y="437880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ICCPR 6(2-6)+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699044" y="437880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ECHR P13 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09550" y="582405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Physical/mental integrity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454297" y="582405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3(1)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943791" y="582405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>
                <a:solidFill>
                  <a:srgbClr val="002060"/>
                </a:solidFill>
              </a:rPr>
              <a:t>ICCPR 7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699044" y="582405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Biomedical Conv. 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09550" y="726930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Informed consent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454297" y="726930"/>
            <a:ext cx="2160000" cy="135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3(2)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943791" y="726930"/>
            <a:ext cx="2160000" cy="135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699044" y="726930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Biomedical Conv. 5-9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09550" y="871455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Anti-eugenics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454297" y="871455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3(2)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943791" y="871455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UDHR 16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699044" y="871455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Biomedical Conv. 11-14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09550" y="1015980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Profit from body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454297" y="1015980"/>
            <a:ext cx="2160000" cy="135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3(2)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943791" y="1015980"/>
            <a:ext cx="2160000" cy="135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699044" y="1015980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Biomedical Conv. 21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09550" y="1160505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Anti-cloning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454297" y="1160505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3(2)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943791" y="1160505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Decl. on Human Cloning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699044" y="1160505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Biomedical Conv. P on cloning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09550" y="1305030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Torture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454297" y="1305030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4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943791" y="1305030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UDHR 5; ICCPR 7; CAT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699044" y="1305030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ECHR 3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09550" y="1453186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Slavery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454297" y="1453186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5(1)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943791" y="1453186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UDHR 4; ICCPR 8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699044" y="1453186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ECHR 4(1)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09550" y="1597711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Forced labour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454297" y="1597711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5(2)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943791" y="1597711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ICCPR 8(3)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699044" y="1597711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ECHR 4(2-3)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09550" y="1885111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Liberty and security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454297" y="1885111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6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943791" y="1885111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UDHR 3 &amp; 9; ICCPR 9 &amp;10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699044" y="1885111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ECHR 5 &amp; P4 1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9550" y="2029636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Privacy and family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454297" y="2029636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7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943791" y="2029636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UDHR 12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699044" y="2029636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ECHR 8+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09550" y="2174161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Personal data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2454297" y="2174161"/>
            <a:ext cx="2160000" cy="135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8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943791" y="2174161"/>
            <a:ext cx="2160000" cy="135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4699044" y="2174161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Conv. 108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09550" y="2318686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Marriage and form family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2454297" y="2318686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9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943791" y="2318686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UDHR 16; ICCPR 23(2-4)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699044" y="2318686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ECHR 12</a:t>
            </a:r>
          </a:p>
        </p:txBody>
      </p:sp>
      <p:sp>
        <p:nvSpPr>
          <p:cNvPr id="69" name="Rectangle 68"/>
          <p:cNvSpPr/>
          <p:nvPr/>
        </p:nvSpPr>
        <p:spPr>
          <a:xfrm>
            <a:off x="209550" y="2463211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Thought and conscience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2454297" y="2463211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10(1)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943791" y="2463211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UDHR 18; ICCPR 18+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699044" y="2463211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ECHR 9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09550" y="2744896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Expression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454297" y="2744896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11(1)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943791" y="2744896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UDHR 19; ICCPR 19+</a:t>
            </a:r>
          </a:p>
        </p:txBody>
      </p:sp>
      <p:sp>
        <p:nvSpPr>
          <p:cNvPr id="76" name="Rectangle 75"/>
          <p:cNvSpPr/>
          <p:nvPr/>
        </p:nvSpPr>
        <p:spPr>
          <a:xfrm>
            <a:off x="4699044" y="2744896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ECHR 10+</a:t>
            </a:r>
          </a:p>
        </p:txBody>
      </p:sp>
      <p:sp>
        <p:nvSpPr>
          <p:cNvPr id="77" name="Rectangle 76"/>
          <p:cNvSpPr/>
          <p:nvPr/>
        </p:nvSpPr>
        <p:spPr>
          <a:xfrm>
            <a:off x="209550" y="2889421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Media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2454297" y="2889421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11(2)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943791" y="2889421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UDHR 19; ICCPR 19+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699044" y="2889421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ECHR 10+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09550" y="3033946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Assembly and association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2454297" y="3033946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12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943791" y="3033946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900" dirty="0">
                <a:solidFill>
                  <a:srgbClr val="002060"/>
                </a:solidFill>
              </a:rPr>
              <a:t>UDHR 20 &amp; 23(4); ICCPR 20-22; ICESCR 8</a:t>
            </a:r>
          </a:p>
        </p:txBody>
      </p:sp>
      <p:sp>
        <p:nvSpPr>
          <p:cNvPr id="84" name="Rectangle 83"/>
          <p:cNvSpPr/>
          <p:nvPr/>
        </p:nvSpPr>
        <p:spPr>
          <a:xfrm>
            <a:off x="4699044" y="3033946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ECHR 11+</a:t>
            </a:r>
          </a:p>
        </p:txBody>
      </p:sp>
      <p:sp>
        <p:nvSpPr>
          <p:cNvPr id="85" name="Rectangle 84"/>
          <p:cNvSpPr/>
          <p:nvPr/>
        </p:nvSpPr>
        <p:spPr>
          <a:xfrm>
            <a:off x="209550" y="3178471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Arts and sciences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2454297" y="3178471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13</a:t>
            </a:r>
          </a:p>
        </p:txBody>
      </p:sp>
      <p:sp>
        <p:nvSpPr>
          <p:cNvPr id="87" name="Rectangle 86"/>
          <p:cNvSpPr/>
          <p:nvPr/>
        </p:nvSpPr>
        <p:spPr>
          <a:xfrm>
            <a:off x="6943791" y="3178471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ICESCR 15(2-3)</a:t>
            </a:r>
          </a:p>
        </p:txBody>
      </p:sp>
      <p:sp>
        <p:nvSpPr>
          <p:cNvPr id="88" name="Rectangle 87"/>
          <p:cNvSpPr/>
          <p:nvPr/>
        </p:nvSpPr>
        <p:spPr>
          <a:xfrm>
            <a:off x="4699044" y="3178471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Biomedical Conv. </a:t>
            </a:r>
            <a:r>
              <a:rPr lang="en-IE" sz="1200" dirty="0" err="1">
                <a:solidFill>
                  <a:srgbClr val="002060"/>
                </a:solidFill>
              </a:rPr>
              <a:t>Expl</a:t>
            </a:r>
            <a:r>
              <a:rPr lang="en-IE" sz="1200" dirty="0">
                <a:solidFill>
                  <a:srgbClr val="002060"/>
                </a:solidFill>
              </a:rPr>
              <a:t>. notes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09550" y="3322996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Access to education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2454297" y="3322996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14(1)</a:t>
            </a:r>
          </a:p>
        </p:txBody>
      </p:sp>
      <p:sp>
        <p:nvSpPr>
          <p:cNvPr id="91" name="Rectangle 90"/>
          <p:cNvSpPr/>
          <p:nvPr/>
        </p:nvSpPr>
        <p:spPr>
          <a:xfrm>
            <a:off x="6943791" y="3322996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UDHR 26(1)</a:t>
            </a:r>
          </a:p>
        </p:txBody>
      </p:sp>
      <p:sp>
        <p:nvSpPr>
          <p:cNvPr id="92" name="Rectangle 91"/>
          <p:cNvSpPr/>
          <p:nvPr/>
        </p:nvSpPr>
        <p:spPr>
          <a:xfrm>
            <a:off x="4699044" y="3322996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ECHR P1 2</a:t>
            </a:r>
          </a:p>
        </p:txBody>
      </p:sp>
      <p:sp>
        <p:nvSpPr>
          <p:cNvPr id="93" name="Rectangle 92"/>
          <p:cNvSpPr/>
          <p:nvPr/>
        </p:nvSpPr>
        <p:spPr>
          <a:xfrm>
            <a:off x="209550" y="3463116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Free compulsory education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2454297" y="3463116"/>
            <a:ext cx="2160000" cy="135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14(2)</a:t>
            </a:r>
          </a:p>
        </p:txBody>
      </p:sp>
      <p:sp>
        <p:nvSpPr>
          <p:cNvPr id="95" name="Rectangle 94"/>
          <p:cNvSpPr/>
          <p:nvPr/>
        </p:nvSpPr>
        <p:spPr>
          <a:xfrm>
            <a:off x="6943791" y="3463116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900" dirty="0">
                <a:solidFill>
                  <a:srgbClr val="002060"/>
                </a:solidFill>
              </a:rPr>
              <a:t>UDHR 26(1); ICESCR 13(1-2) &amp; 14</a:t>
            </a:r>
          </a:p>
        </p:txBody>
      </p:sp>
      <p:sp>
        <p:nvSpPr>
          <p:cNvPr id="96" name="Rectangle 95"/>
          <p:cNvSpPr/>
          <p:nvPr/>
        </p:nvSpPr>
        <p:spPr>
          <a:xfrm>
            <a:off x="4699044" y="3463116"/>
            <a:ext cx="2160000" cy="135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209550" y="3607521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Parents choice of education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2454297" y="3607521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14(3)+</a:t>
            </a:r>
          </a:p>
        </p:txBody>
      </p:sp>
      <p:sp>
        <p:nvSpPr>
          <p:cNvPr id="99" name="Rectangle 98"/>
          <p:cNvSpPr/>
          <p:nvPr/>
        </p:nvSpPr>
        <p:spPr>
          <a:xfrm>
            <a:off x="6943791" y="3607521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900" dirty="0">
                <a:solidFill>
                  <a:srgbClr val="002060"/>
                </a:solidFill>
              </a:rPr>
              <a:t>UDHR 26(3); ICCPR 18(4); ICESCR 13(3)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4699044" y="3607521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ECHR P1 2+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209550" y="3752046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Occupation (choice)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2454297" y="3752046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15(1)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6943791" y="3752046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ESC 1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4699044" y="3752046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UDHR 23(1); ICESCR 6(1)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209550" y="3896571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Occupation (movement)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2454297" y="3896571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15(2)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6943791" y="3896571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ESC 18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4699044" y="3896571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ESC 18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209550" y="4042085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Parity of conditions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2454297" y="4042085"/>
            <a:ext cx="2160000" cy="135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15(3)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6943791" y="4042085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ESC 19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4699044" y="4042085"/>
            <a:ext cx="2160000" cy="135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209550" y="4186610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Conduct business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2454297" y="4186610"/>
            <a:ext cx="2160000" cy="135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16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6943791" y="4186610"/>
            <a:ext cx="2160000" cy="135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4699044" y="4186610"/>
            <a:ext cx="2160000" cy="135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209550" y="4331135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Property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2454297" y="4331135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17+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6943791" y="4331135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UDHR 17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4699044" y="4331135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ECHR P1 1+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209550" y="4475660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Intellectual property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2454297" y="4475660"/>
            <a:ext cx="2160000" cy="135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17(2)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6943791" y="4475660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UDHR 27(2)</a:t>
            </a:r>
          </a:p>
        </p:txBody>
      </p:sp>
      <p:sp>
        <p:nvSpPr>
          <p:cNvPr id="124" name="Rectangle 123"/>
          <p:cNvSpPr/>
          <p:nvPr/>
        </p:nvSpPr>
        <p:spPr>
          <a:xfrm>
            <a:off x="4699044" y="4475660"/>
            <a:ext cx="2160000" cy="135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125" name="Rectangle 124"/>
          <p:cNvSpPr/>
          <p:nvPr/>
        </p:nvSpPr>
        <p:spPr>
          <a:xfrm rot="16200000">
            <a:off x="-739114" y="953768"/>
            <a:ext cx="1708780" cy="135000"/>
          </a:xfrm>
          <a:prstGeom prst="rect">
            <a:avLst/>
          </a:prstGeom>
          <a:solidFill>
            <a:srgbClr val="444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/>
              <a:t>Dignity</a:t>
            </a:r>
            <a:endParaRPr lang="en-IE" sz="1350" dirty="0"/>
          </a:p>
        </p:txBody>
      </p:sp>
      <p:sp>
        <p:nvSpPr>
          <p:cNvPr id="126" name="Rectangle 125"/>
          <p:cNvSpPr/>
          <p:nvPr/>
        </p:nvSpPr>
        <p:spPr>
          <a:xfrm rot="16200000">
            <a:off x="-1459721" y="3392608"/>
            <a:ext cx="3136560" cy="121565"/>
          </a:xfrm>
          <a:prstGeom prst="rect">
            <a:avLst/>
          </a:prstGeom>
          <a:solidFill>
            <a:srgbClr val="00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/>
              <a:t>Freedoms</a:t>
            </a:r>
            <a:endParaRPr lang="en-IE" sz="1350" dirty="0"/>
          </a:p>
        </p:txBody>
      </p:sp>
      <p:sp>
        <p:nvSpPr>
          <p:cNvPr id="127" name="Rectangle 126"/>
          <p:cNvSpPr/>
          <p:nvPr/>
        </p:nvSpPr>
        <p:spPr>
          <a:xfrm>
            <a:off x="209550" y="4615667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Asylum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2454297" y="4615667"/>
            <a:ext cx="2160000" cy="135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18</a:t>
            </a:r>
          </a:p>
        </p:txBody>
      </p:sp>
      <p:sp>
        <p:nvSpPr>
          <p:cNvPr id="129" name="Rectangle 128"/>
          <p:cNvSpPr/>
          <p:nvPr/>
        </p:nvSpPr>
        <p:spPr>
          <a:xfrm>
            <a:off x="6943791" y="4615667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UDHR 14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4699044" y="4615667"/>
            <a:ext cx="2160000" cy="135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209550" y="4751168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Collective expulsion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2454297" y="4751168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19(1)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6943791" y="4751168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CERD 5</a:t>
            </a:r>
          </a:p>
        </p:txBody>
      </p:sp>
      <p:sp>
        <p:nvSpPr>
          <p:cNvPr id="134" name="Rectangle 133"/>
          <p:cNvSpPr/>
          <p:nvPr/>
        </p:nvSpPr>
        <p:spPr>
          <a:xfrm>
            <a:off x="4699044" y="4751168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ECHR P4 4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209550" y="4886669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Deportation with risk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2454297" y="4886669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19(2)</a:t>
            </a:r>
          </a:p>
        </p:txBody>
      </p:sp>
      <p:sp>
        <p:nvSpPr>
          <p:cNvPr id="137" name="Rectangle 136"/>
          <p:cNvSpPr/>
          <p:nvPr/>
        </p:nvSpPr>
        <p:spPr>
          <a:xfrm>
            <a:off x="6943791" y="4886669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CAT 3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4699044" y="4886669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ECHR 3 (</a:t>
            </a:r>
            <a:r>
              <a:rPr lang="en-IE" sz="1200" dirty="0" err="1">
                <a:solidFill>
                  <a:srgbClr val="002060"/>
                </a:solidFill>
              </a:rPr>
              <a:t>Seoering</a:t>
            </a:r>
            <a:r>
              <a:rPr lang="en-IE" sz="1200" dirty="0">
                <a:solidFill>
                  <a:srgbClr val="002060"/>
                </a:solidFill>
              </a:rPr>
              <a:t> v UK)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209550" y="1740657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Human trafficking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2454297" y="1740657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5(3)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6943791" y="1740657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ICCPR 8(1-2)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4699044" y="1740657"/>
            <a:ext cx="2160000" cy="13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050" dirty="0">
                <a:solidFill>
                  <a:srgbClr val="002060"/>
                </a:solidFill>
              </a:rPr>
              <a:t>Conv. Trafficking in Human Beings</a:t>
            </a:r>
          </a:p>
        </p:txBody>
      </p:sp>
      <p:sp>
        <p:nvSpPr>
          <p:cNvPr id="143" name="Rectangle 142"/>
          <p:cNvSpPr/>
          <p:nvPr/>
        </p:nvSpPr>
        <p:spPr>
          <a:xfrm>
            <a:off x="209550" y="2602607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2060"/>
                </a:solidFill>
              </a:rPr>
              <a:t>Conscientious objection</a:t>
            </a:r>
            <a:endParaRPr lang="en-IE" sz="1200" dirty="0">
              <a:solidFill>
                <a:srgbClr val="002060"/>
              </a:solidFill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2454297" y="2602607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10(2)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6943791" y="2602607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UDHR 18; ICCPR 18+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4699044" y="2602607"/>
            <a:ext cx="2160000" cy="13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rgbClr val="002060"/>
                </a:solidFill>
              </a:rPr>
              <a:t>ECHR 9</a:t>
            </a:r>
          </a:p>
        </p:txBody>
      </p:sp>
    </p:spTree>
    <p:extLst>
      <p:ext uri="{BB962C8B-B14F-4D97-AF65-F5344CB8AC3E}">
        <p14:creationId xmlns:p14="http://schemas.microsoft.com/office/powerpoint/2010/main" val="1305263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Context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420" y="1491631"/>
            <a:ext cx="4824652" cy="3102992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A modern supplement to the right to work (Art. 15 of the Charter) and workers’ rights (Title IV)</a:t>
            </a:r>
          </a:p>
          <a:p>
            <a:pPr lvl="1"/>
            <a:r>
              <a:rPr lang="en-IE" dirty="0"/>
              <a:t>Greater reliance on </a:t>
            </a:r>
            <a:r>
              <a:rPr lang="en-IE" dirty="0" err="1"/>
              <a:t>FCB</a:t>
            </a:r>
            <a:r>
              <a:rPr lang="en-IE" dirty="0"/>
              <a:t> would bode well for a more inclusive growth model, with migrants, youth and women</a:t>
            </a:r>
          </a:p>
          <a:p>
            <a:r>
              <a:rPr lang="en-GB" dirty="0"/>
              <a:t>ECHR, </a:t>
            </a:r>
            <a:r>
              <a:rPr lang="en-GB" dirty="0" err="1"/>
              <a:t>ICCPR</a:t>
            </a:r>
            <a:r>
              <a:rPr lang="en-GB" dirty="0"/>
              <a:t> - property</a:t>
            </a:r>
          </a:p>
          <a:p>
            <a:r>
              <a:rPr lang="en-GB" dirty="0" err="1"/>
              <a:t>ICESCR</a:t>
            </a:r>
            <a:r>
              <a:rPr lang="en-GB" dirty="0"/>
              <a:t> Art.  6 (1); </a:t>
            </a:r>
            <a:r>
              <a:rPr lang="en-GB" dirty="0" err="1"/>
              <a:t>CRPD</a:t>
            </a:r>
            <a:r>
              <a:rPr lang="en-GB" dirty="0"/>
              <a:t> Art. 27</a:t>
            </a:r>
          </a:p>
          <a:p>
            <a:r>
              <a:rPr lang="en-GB" dirty="0"/>
              <a:t>EU Charter of Fundamental Rights – ‘human’ right? SMEs, </a:t>
            </a:r>
            <a:r>
              <a:rPr lang="en-GB" dirty="0" err="1"/>
              <a:t>TNC</a:t>
            </a:r>
            <a:r>
              <a:rPr lang="en-GB" dirty="0"/>
              <a:t>?</a:t>
            </a:r>
          </a:p>
          <a:p>
            <a:r>
              <a:rPr lang="en-GB" dirty="0"/>
              <a:t>Enhanced protection (beyond right of establishment, </a:t>
            </a:r>
            <a:r>
              <a:rPr lang="en-GB" dirty="0" err="1"/>
              <a:t>TFEU</a:t>
            </a:r>
            <a:r>
              <a:rPr lang="en-GB" dirty="0"/>
              <a:t> Art. 49 et </a:t>
            </a:r>
            <a:r>
              <a:rPr lang="en-GB" dirty="0" err="1"/>
              <a:t>seq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In the area of EU law – not limited to EU citizens; applicable also to companies; and not hinging on a cross-border situation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0"/>
            <a:ext cx="674171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707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Freedom to conduct a business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Constitutional traditions</a:t>
            </a:r>
          </a:p>
          <a:p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8264" y="123478"/>
            <a:ext cx="2051720" cy="28827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592" y="2265716"/>
            <a:ext cx="5257086" cy="272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46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case-study – Non-discrimination v Art. 16</a:t>
            </a:r>
            <a:endParaRPr lang="en-I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Equal treatment</a:t>
            </a:r>
          </a:p>
          <a:p>
            <a:r>
              <a:rPr lang="en-GB" dirty="0"/>
              <a:t>Employment</a:t>
            </a:r>
          </a:p>
          <a:p>
            <a:r>
              <a:rPr lang="en-GB" dirty="0"/>
              <a:t>Reception services</a:t>
            </a:r>
          </a:p>
          <a:p>
            <a:r>
              <a:rPr lang="en-GB" dirty="0"/>
              <a:t>Headscarves – dismissal of Muslim woman</a:t>
            </a:r>
          </a:p>
          <a:p>
            <a:r>
              <a:rPr lang="en-GB" dirty="0"/>
              <a:t>In-direct discrimination or legitimate aim?</a:t>
            </a:r>
          </a:p>
          <a:p>
            <a:r>
              <a:rPr lang="en-IE" sz="1100" b="1" dirty="0"/>
              <a:t>G4S Secure Solutions NV</a:t>
            </a:r>
          </a:p>
          <a:p>
            <a:r>
              <a:rPr lang="en-IE" sz="1100" dirty="0">
                <a:hlinkClick r:id="rId2"/>
              </a:rPr>
              <a:t>http://curia.europa.eu/juris/document/document.jsf?text=&amp;docid=188852&amp;pageIndex=0&amp;doclang=EN&amp;mode=lst&amp;dir=&amp;occ=first&amp;part=1&amp;cid=376148</a:t>
            </a:r>
            <a:r>
              <a:rPr lang="en-IE" sz="1100" dirty="0"/>
              <a:t> </a:t>
            </a:r>
            <a:endParaRPr lang="en-GB" sz="11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7289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CJEU</a:t>
            </a:r>
            <a:r>
              <a:rPr lang="en-GB" dirty="0"/>
              <a:t> on the freedom to conduct a business</a:t>
            </a:r>
            <a:endParaRPr lang="en-IE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5377694"/>
              </p:ext>
            </p:extLst>
          </p:nvPr>
        </p:nvGraphicFramePr>
        <p:xfrm>
          <a:off x="395288" y="1492250"/>
          <a:ext cx="8353422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283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43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7412">
                <a:tc>
                  <a:txBody>
                    <a:bodyPr/>
                    <a:lstStyle/>
                    <a:p>
                      <a:r>
                        <a:rPr lang="en-GB" sz="1200" dirty="0"/>
                        <a:t>Case</a:t>
                      </a:r>
                      <a:endParaRPr lang="en-I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Judgment year</a:t>
                      </a:r>
                      <a:endParaRPr lang="en-I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Subject matter</a:t>
                      </a:r>
                      <a:endParaRPr lang="en-I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‘Counter balance’</a:t>
                      </a:r>
                      <a:endParaRPr lang="en-I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Fundamental</a:t>
                      </a:r>
                      <a:r>
                        <a:rPr lang="en-GB" sz="1200" baseline="0" dirty="0"/>
                        <a:t> rights v ?</a:t>
                      </a:r>
                      <a:endParaRPr lang="en-I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Reference</a:t>
                      </a:r>
                      <a:endParaRPr lang="en-I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1"/>
                      <a:r>
                        <a:rPr lang="en-GB" sz="1100" dirty="0"/>
                        <a:t>BB construct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Taxation (VAT)</a:t>
                      </a:r>
                      <a:endParaRPr lang="en-I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Fraud prevention</a:t>
                      </a:r>
                      <a:endParaRPr lang="en-I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Guarantor with tax debts (SK)</a:t>
                      </a:r>
                      <a:endParaRPr lang="en-I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100" dirty="0">
                          <a:effectLst/>
                        </a:rPr>
                        <a:t>C-534/16</a:t>
                      </a:r>
                      <a:endParaRPr lang="en-I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/>
                        <a:t>Neptune Distribution</a:t>
                      </a:r>
                      <a:endParaRPr lang="en-I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2015</a:t>
                      </a:r>
                      <a:endParaRPr lang="en-I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Approximation of laws</a:t>
                      </a:r>
                      <a:endParaRPr lang="en-I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Public health</a:t>
                      </a:r>
                      <a:endParaRPr lang="en-I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Sodium/salt content of mineral water; precautionary</a:t>
                      </a:r>
                      <a:r>
                        <a:rPr lang="en-GB" sz="1100" baseline="0" dirty="0"/>
                        <a:t> principle </a:t>
                      </a:r>
                      <a:r>
                        <a:rPr lang="en-GB" sz="1100" dirty="0"/>
                        <a:t>(FR)</a:t>
                      </a:r>
                      <a:endParaRPr lang="en-I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100" dirty="0">
                          <a:effectLst/>
                        </a:rPr>
                        <a:t>C-157/14</a:t>
                      </a:r>
                      <a:endParaRPr lang="en-I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100" dirty="0" err="1"/>
                        <a:t>Érsekcsanádi</a:t>
                      </a:r>
                      <a:r>
                        <a:rPr lang="en-IE" sz="1100" dirty="0"/>
                        <a:t> </a:t>
                      </a:r>
                      <a:r>
                        <a:rPr lang="en-IE" sz="1100" dirty="0" err="1"/>
                        <a:t>Mezőgazdasági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100" dirty="0"/>
                        <a:t>2014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Agriculture</a:t>
                      </a:r>
                      <a:r>
                        <a:rPr lang="en-GB" sz="1100" baseline="0" dirty="0"/>
                        <a:t> and Fisheries</a:t>
                      </a:r>
                      <a:endParaRPr lang="en-I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Data protection</a:t>
                      </a:r>
                      <a:endParaRPr lang="en-I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Avian influenza; compensation for damage; ‘within the scope of EU law’</a:t>
                      </a:r>
                      <a:r>
                        <a:rPr lang="en-GB" sz="1100" baseline="0" dirty="0"/>
                        <a:t> (HU)</a:t>
                      </a:r>
                      <a:endParaRPr lang="en-I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100" dirty="0">
                          <a:effectLst/>
                        </a:rPr>
                        <a:t>C-56/13</a:t>
                      </a:r>
                      <a:endParaRPr lang="en-I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err="1"/>
                        <a:t>Schaible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Agriculture</a:t>
                      </a:r>
                      <a:r>
                        <a:rPr lang="en-GB" sz="1100" baseline="0" dirty="0"/>
                        <a:t> and Fisheries</a:t>
                      </a:r>
                      <a:endParaRPr lang="en-I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Obligation to</a:t>
                      </a:r>
                      <a:r>
                        <a:rPr lang="en-GB" sz="1100" baseline="0" dirty="0"/>
                        <a:t> keep registry</a:t>
                      </a:r>
                      <a:endParaRPr lang="en-I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Sheep and goat-keepers;</a:t>
                      </a:r>
                      <a:r>
                        <a:rPr lang="en-GB" sz="1100" baseline="0" dirty="0"/>
                        <a:t> public interest – human health, animal welfare (DE-BW)</a:t>
                      </a:r>
                      <a:endParaRPr lang="en-I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100" dirty="0">
                          <a:effectLst/>
                        </a:rPr>
                        <a:t>C-101/12</a:t>
                      </a:r>
                      <a:endParaRPr lang="en-I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Sky </a:t>
                      </a:r>
                      <a:r>
                        <a:rPr lang="en-IE" sz="1100" dirty="0" err="1"/>
                        <a:t>Österreich</a:t>
                      </a:r>
                      <a:endParaRPr lang="en-I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100" dirty="0"/>
                        <a:t>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Freedom of establishment</a:t>
                      </a:r>
                      <a:endParaRPr lang="en-I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Right to property</a:t>
                      </a:r>
                      <a:endParaRPr lang="en-I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Proportionality;</a:t>
                      </a:r>
                      <a:r>
                        <a:rPr lang="en-GB" sz="1100" baseline="0" dirty="0"/>
                        <a:t> exclusive broadcasting rights; high interest events</a:t>
                      </a:r>
                      <a:endParaRPr lang="en-I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100" dirty="0">
                          <a:effectLst/>
                        </a:rPr>
                        <a:t>C-283/11</a:t>
                      </a:r>
                      <a:endParaRPr lang="en-I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err="1"/>
                        <a:t>Deutsches</a:t>
                      </a:r>
                      <a:r>
                        <a:rPr lang="en-GB" sz="1100" dirty="0"/>
                        <a:t> </a:t>
                      </a:r>
                      <a:r>
                        <a:rPr lang="en-GB" sz="1100" dirty="0" err="1"/>
                        <a:t>Weintor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2012</a:t>
                      </a:r>
                      <a:endParaRPr lang="en-I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Approximation of laws</a:t>
                      </a:r>
                      <a:endParaRPr lang="en-I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Public health</a:t>
                      </a:r>
                      <a:endParaRPr lang="en-I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‘easily digestible’ (DE-RP)</a:t>
                      </a:r>
                      <a:endParaRPr lang="en-I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100" dirty="0">
                          <a:effectLst/>
                        </a:rPr>
                        <a:t>C-544/10</a:t>
                      </a:r>
                      <a:endParaRPr lang="en-I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OPINION: Google</a:t>
                      </a:r>
                      <a:r>
                        <a:rPr lang="en-GB" sz="1100" baseline="0" dirty="0"/>
                        <a:t> SPAIN</a:t>
                      </a:r>
                      <a:endParaRPr lang="en-GB" sz="11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2013</a:t>
                      </a:r>
                      <a:endParaRPr lang="en-IE" sz="11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Freedom of establishment</a:t>
                      </a:r>
                      <a:endParaRPr lang="en-IE" sz="11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Data protection</a:t>
                      </a:r>
                      <a:endParaRPr lang="en-IE" sz="11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‘Right to be forgotten’; Art. 16 not mentioned in judgment (ES)</a:t>
                      </a:r>
                      <a:endParaRPr lang="en-IE" sz="11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100" dirty="0">
                          <a:effectLst/>
                        </a:rPr>
                        <a:t>C‑131/12</a:t>
                      </a:r>
                      <a:endParaRPr lang="en-IE" sz="11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7308304" y="3720056"/>
            <a:ext cx="288000" cy="288032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Rectangle 8"/>
          <p:cNvSpPr/>
          <p:nvPr/>
        </p:nvSpPr>
        <p:spPr>
          <a:xfrm>
            <a:off x="7308304" y="4164310"/>
            <a:ext cx="288000" cy="288032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Rectangle 9"/>
          <p:cNvSpPr/>
          <p:nvPr/>
        </p:nvSpPr>
        <p:spPr>
          <a:xfrm>
            <a:off x="7298463" y="3275802"/>
            <a:ext cx="288000" cy="288032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Rectangle 10"/>
          <p:cNvSpPr/>
          <p:nvPr/>
        </p:nvSpPr>
        <p:spPr>
          <a:xfrm>
            <a:off x="7298463" y="2017883"/>
            <a:ext cx="288000" cy="288032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Rectangle 11"/>
          <p:cNvSpPr/>
          <p:nvPr/>
        </p:nvSpPr>
        <p:spPr>
          <a:xfrm>
            <a:off x="5940152" y="1563638"/>
            <a:ext cx="288000" cy="288032"/>
          </a:xfrm>
          <a:prstGeom prst="rect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Rectangle 12"/>
          <p:cNvSpPr/>
          <p:nvPr/>
        </p:nvSpPr>
        <p:spPr>
          <a:xfrm>
            <a:off x="7298463" y="2453889"/>
            <a:ext cx="288000" cy="288032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Rectangle 13"/>
          <p:cNvSpPr/>
          <p:nvPr/>
        </p:nvSpPr>
        <p:spPr>
          <a:xfrm>
            <a:off x="4716016" y="4594697"/>
            <a:ext cx="288000" cy="288032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Rectangle 14"/>
          <p:cNvSpPr/>
          <p:nvPr/>
        </p:nvSpPr>
        <p:spPr>
          <a:xfrm>
            <a:off x="7298463" y="2864845"/>
            <a:ext cx="288000" cy="288032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4012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23457E-7 L -0.14167 0.000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31 L 0.14965 0.0003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2" grpId="1" animBg="1"/>
      <p:bldP spid="12" grpId="2" animBg="1"/>
      <p:bldP spid="13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Court of Justice on Art. 16 ‘since Lisbon’ 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33 judgments with reference in ‘grounds’</a:t>
            </a:r>
          </a:p>
          <a:p>
            <a:pPr lvl="1"/>
            <a:r>
              <a:rPr lang="en-GB" dirty="0"/>
              <a:t>23 with relevance given to Art. 16</a:t>
            </a:r>
          </a:p>
          <a:p>
            <a:pPr lvl="1"/>
            <a:r>
              <a:rPr lang="en-GB" dirty="0"/>
              <a:t>8 finds that Art. 16 is not complied with</a:t>
            </a:r>
          </a:p>
          <a:p>
            <a:r>
              <a:rPr lang="en-GB" dirty="0"/>
              <a:t>Often together with Articles 15 and 17, as well as </a:t>
            </a:r>
            <a:r>
              <a:rPr lang="en-GB" dirty="0" err="1"/>
              <a:t>TFEU</a:t>
            </a:r>
            <a:r>
              <a:rPr lang="en-GB" dirty="0"/>
              <a:t> 49</a:t>
            </a:r>
          </a:p>
          <a:p>
            <a:r>
              <a:rPr lang="en-GB" dirty="0"/>
              <a:t>The wording of the Article referring to EU law </a:t>
            </a:r>
            <a:r>
              <a:rPr lang="en-GB" dirty="0" err="1"/>
              <a:t>etc</a:t>
            </a:r>
            <a:r>
              <a:rPr lang="en-GB" dirty="0"/>
              <a:t> makes it more prone to wider ‘margin of appreciation’</a:t>
            </a:r>
          </a:p>
          <a:p>
            <a:r>
              <a:rPr lang="en-GB" dirty="0"/>
              <a:t>Concessions, regulatory restrictions, </a:t>
            </a:r>
            <a:r>
              <a:rPr lang="en-GB" dirty="0" err="1"/>
              <a:t>etc</a:t>
            </a:r>
            <a:endParaRPr lang="en-GB" dirty="0"/>
          </a:p>
          <a:p>
            <a:pPr lvl="1"/>
            <a:r>
              <a:rPr lang="en-GB" dirty="0"/>
              <a:t>Wide discretion (e.g. gaming licenses – “significant moral, religious and cultural differences”) </a:t>
            </a:r>
          </a:p>
          <a:p>
            <a:r>
              <a:rPr lang="en-GB" dirty="0"/>
              <a:t>Rights are not absolute but if ‘the total right’ is at risk …</a:t>
            </a:r>
          </a:p>
          <a:p>
            <a:endParaRPr lang="en-GB" dirty="0"/>
          </a:p>
          <a:p>
            <a:pPr lvl="1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35237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889644" y="240491"/>
            <a:ext cx="3816424" cy="486054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CJEU</a:t>
            </a:r>
            <a:r>
              <a:rPr lang="en-GB" dirty="0"/>
              <a:t> on Art. 16</a:t>
            </a:r>
            <a:endParaRPr lang="en-IE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6852487"/>
              </p:ext>
            </p:extLst>
          </p:nvPr>
        </p:nvGraphicFramePr>
        <p:xfrm>
          <a:off x="395288" y="915566"/>
          <a:ext cx="6153862" cy="368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87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87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8000">
                <a:tc>
                  <a:txBody>
                    <a:bodyPr/>
                    <a:lstStyle/>
                    <a:p>
                      <a:r>
                        <a:rPr lang="en-GB" sz="600" dirty="0"/>
                        <a:t>Case</a:t>
                      </a:r>
                      <a:endParaRPr lang="en-IE" sz="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IE" sz="6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GB" sz="600" dirty="0"/>
                        <a:t>Issues</a:t>
                      </a:r>
                      <a:endParaRPr lang="en-IE" sz="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GB" sz="600" dirty="0"/>
                        <a:t>‘right’</a:t>
                      </a:r>
                      <a:endParaRPr lang="en-IE" sz="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GB" sz="600" dirty="0"/>
                        <a:t>‘balanced’</a:t>
                      </a:r>
                      <a:endParaRPr lang="en-IE" sz="6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Scarlet Extended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C-70/10  (BE)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GB" sz="600" dirty="0"/>
                        <a:t>Intellectual property rights;</a:t>
                      </a:r>
                      <a:r>
                        <a:rPr lang="en-GB" sz="600" baseline="0" dirty="0"/>
                        <a:t> proportionality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GB" sz="600" dirty="0" err="1"/>
                        <a:t>SABAM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C-360/10 (BE)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GB" sz="600" baseline="0" dirty="0"/>
                        <a:t>Proportionality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600"/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GB" sz="600" dirty="0"/>
                        <a:t>DR and TV2 </a:t>
                      </a:r>
                      <a:r>
                        <a:rPr lang="en-GB" sz="600" dirty="0" err="1"/>
                        <a:t>Danmark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C-510/10 (DK)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GB" sz="600" dirty="0"/>
                        <a:t>Compensation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600"/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IE" sz="600" dirty="0" err="1">
                          <a:effectLst/>
                        </a:rPr>
                        <a:t>Deutsches</a:t>
                      </a:r>
                      <a:r>
                        <a:rPr lang="en-IE" sz="600" dirty="0">
                          <a:effectLst/>
                        </a:rPr>
                        <a:t> </a:t>
                      </a:r>
                      <a:r>
                        <a:rPr lang="en-IE" sz="600" dirty="0" err="1">
                          <a:effectLst/>
                        </a:rPr>
                        <a:t>Weintor</a:t>
                      </a:r>
                      <a:r>
                        <a:rPr lang="en-IE" sz="600" dirty="0">
                          <a:effectLst/>
                        </a:rPr>
                        <a:t> 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C-544/10 (DE)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GB" sz="600" dirty="0"/>
                        <a:t>Health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GB" sz="600" dirty="0" err="1">
                          <a:effectLst/>
                        </a:rPr>
                        <a:t>Interseroh</a:t>
                      </a:r>
                      <a:r>
                        <a:rPr lang="en-GB" sz="600" dirty="0">
                          <a:effectLst/>
                        </a:rPr>
                        <a:t> Scrap …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C-1/11 (DE)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GB" sz="600" dirty="0"/>
                        <a:t>Waste; business secrets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IE" sz="600" dirty="0" err="1">
                          <a:effectLst/>
                        </a:rPr>
                        <a:t>McDonagh</a:t>
                      </a:r>
                      <a:r>
                        <a:rPr lang="en-IE" sz="600" dirty="0">
                          <a:effectLst/>
                        </a:rPr>
                        <a:t> v Ryanair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C-12/11 (IE)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GB" sz="600" dirty="0"/>
                        <a:t>Assistance</a:t>
                      </a:r>
                      <a:r>
                        <a:rPr lang="en-GB" sz="600" baseline="0" dirty="0"/>
                        <a:t> (</a:t>
                      </a:r>
                      <a:r>
                        <a:rPr lang="en-IE" sz="600" dirty="0" err="1">
                          <a:effectLst/>
                        </a:rPr>
                        <a:t>Eyjafjallajökull</a:t>
                      </a:r>
                      <a:r>
                        <a:rPr lang="en-GB" sz="600" baseline="0" dirty="0"/>
                        <a:t>); consumer protection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Sky </a:t>
                      </a:r>
                      <a:r>
                        <a:rPr lang="en-IE" sz="600" dirty="0" err="1">
                          <a:effectLst/>
                        </a:rPr>
                        <a:t>Österreich</a:t>
                      </a:r>
                      <a:r>
                        <a:rPr lang="en-IE" sz="600" dirty="0">
                          <a:effectLst/>
                        </a:rPr>
                        <a:t> 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C-283/11 (AT)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GB" sz="600" dirty="0"/>
                        <a:t>Public interest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IE" sz="600" dirty="0" err="1">
                          <a:effectLst/>
                        </a:rPr>
                        <a:t>Alemo</a:t>
                      </a:r>
                      <a:r>
                        <a:rPr lang="en-IE" sz="600" dirty="0">
                          <a:effectLst/>
                        </a:rPr>
                        <a:t>-Herron …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C-426/11 (UK)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GB" sz="600" dirty="0"/>
                        <a:t>Workers</a:t>
                      </a:r>
                      <a:r>
                        <a:rPr lang="en-GB" sz="600" baseline="0" dirty="0"/>
                        <a:t>’ rights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GB" sz="600" dirty="0" err="1"/>
                        <a:t>Schaible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C-101/12 (DE)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IE" sz="600" dirty="0" err="1">
                          <a:effectLst/>
                        </a:rPr>
                        <a:t>UPC</a:t>
                      </a:r>
                      <a:r>
                        <a:rPr lang="en-IE" sz="600" dirty="0">
                          <a:effectLst/>
                        </a:rPr>
                        <a:t> </a:t>
                      </a:r>
                      <a:r>
                        <a:rPr lang="en-IE" sz="600" dirty="0" err="1">
                          <a:effectLst/>
                        </a:rPr>
                        <a:t>Telekabel</a:t>
                      </a:r>
                      <a:r>
                        <a:rPr lang="en-IE" sz="600" dirty="0">
                          <a:effectLst/>
                        </a:rPr>
                        <a:t> Wien 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C-314/12 (AT)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GB" sz="600" dirty="0"/>
                        <a:t>Intellectual</a:t>
                      </a:r>
                      <a:r>
                        <a:rPr lang="en-GB" sz="600" baseline="0" dirty="0"/>
                        <a:t> property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IE" sz="600" dirty="0" err="1">
                          <a:effectLst/>
                        </a:rPr>
                        <a:t>Sokoll-Seebacher</a:t>
                      </a:r>
                      <a:r>
                        <a:rPr lang="en-IE" sz="600" dirty="0">
                          <a:effectLst/>
                        </a:rPr>
                        <a:t> 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C-367/12 </a:t>
                      </a:r>
                      <a:r>
                        <a:rPr lang="en-GB" sz="600" dirty="0"/>
                        <a:t>(AT)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GB" sz="600" dirty="0"/>
                        <a:t>New pharmacy establishment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/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IE" sz="600" dirty="0" err="1">
                          <a:effectLst/>
                        </a:rPr>
                        <a:t>Pfleger</a:t>
                      </a:r>
                      <a:r>
                        <a:rPr lang="en-IE" sz="600" dirty="0">
                          <a:effectLst/>
                        </a:rPr>
                        <a:t> and Others 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C-390/12 (AT)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dirty="0"/>
                        <a:t>Gaming machines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IE" sz="600" dirty="0" err="1">
                          <a:effectLst/>
                        </a:rPr>
                        <a:t>Pelckmans</a:t>
                      </a:r>
                      <a:r>
                        <a:rPr lang="en-IE" sz="600" dirty="0">
                          <a:effectLst/>
                        </a:rPr>
                        <a:t> </a:t>
                      </a:r>
                      <a:r>
                        <a:rPr lang="en-IE" sz="600" dirty="0" err="1">
                          <a:effectLst/>
                        </a:rPr>
                        <a:t>Turnhout</a:t>
                      </a:r>
                      <a:r>
                        <a:rPr lang="en-IE" sz="600" dirty="0">
                          <a:effectLst/>
                        </a:rPr>
                        <a:t> 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C-483/12 (BE)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GB" sz="600" dirty="0"/>
                        <a:t>Non-discrimination; prevented from open</a:t>
                      </a:r>
                      <a:r>
                        <a:rPr lang="en-GB" sz="600" baseline="0" dirty="0"/>
                        <a:t> shop </a:t>
                      </a:r>
                      <a:r>
                        <a:rPr lang="en-GB" sz="600" dirty="0"/>
                        <a:t>on Sundays</a:t>
                      </a:r>
                      <a:endParaRPr lang="en-IE" sz="600" dirty="0"/>
                    </a:p>
                  </a:txBody>
                  <a:tcPr marL="72000" marR="0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600" dirty="0"/>
                        <a:t>Outside scope of EU law</a:t>
                      </a:r>
                      <a:endParaRPr lang="en-IE" sz="600" dirty="0"/>
                    </a:p>
                  </a:txBody>
                  <a:tcPr marL="72000" marR="0" marT="0" marB="0"/>
                </a:tc>
                <a:tc hMerge="1">
                  <a:txBody>
                    <a:bodyPr/>
                    <a:lstStyle/>
                    <a:p>
                      <a:endParaRPr lang="en-IE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IE" sz="600" dirty="0" err="1">
                          <a:effectLst/>
                        </a:rPr>
                        <a:t>Érsekcsanádi</a:t>
                      </a:r>
                      <a:r>
                        <a:rPr lang="en-IE" sz="600" dirty="0">
                          <a:effectLst/>
                        </a:rPr>
                        <a:t> </a:t>
                      </a:r>
                      <a:r>
                        <a:rPr lang="en-IE" sz="600" dirty="0" err="1">
                          <a:effectLst/>
                        </a:rPr>
                        <a:t>Mezőg</a:t>
                      </a:r>
                      <a:r>
                        <a:rPr lang="en-IE" sz="600" dirty="0">
                          <a:effectLst/>
                        </a:rPr>
                        <a:t>…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C-56/13 (HU)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Neptune Distribution 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C-157/14 (FR)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IE" sz="600" dirty="0" err="1">
                          <a:effectLst/>
                        </a:rPr>
                        <a:t>Stylinart</a:t>
                      </a:r>
                      <a:r>
                        <a:rPr lang="en-IE" sz="600" dirty="0">
                          <a:effectLst/>
                        </a:rPr>
                        <a:t> 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600" dirty="0">
                          <a:effectLst/>
                        </a:rPr>
                        <a:t>C-282/14 (PL)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dirty="0"/>
                        <a:t>Outside scope of EU law</a:t>
                      </a:r>
                      <a:endParaRPr lang="en-IE" sz="600" dirty="0"/>
                    </a:p>
                  </a:txBody>
                  <a:tcPr marL="72000" marR="0" marT="0" marB="0"/>
                </a:tc>
                <a:tc hMerge="1">
                  <a:txBody>
                    <a:bodyPr/>
                    <a:lstStyle/>
                    <a:p>
                      <a:endParaRPr lang="en-IE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dirty="0" err="1">
                          <a:solidFill>
                            <a:schemeClr val="tx1"/>
                          </a:solidFill>
                        </a:rPr>
                        <a:t>Polkomtel</a:t>
                      </a:r>
                      <a:endParaRPr lang="en-IE" sz="6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600" dirty="0">
                          <a:effectLst/>
                        </a:rPr>
                        <a:t>C-397/14 (PL)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GB" sz="600" i="1" dirty="0" err="1"/>
                        <a:t>Ratione</a:t>
                      </a:r>
                      <a:r>
                        <a:rPr lang="en-GB" sz="600" i="1" dirty="0"/>
                        <a:t> </a:t>
                      </a:r>
                      <a:r>
                        <a:rPr lang="en-GB" sz="600" i="1" dirty="0" err="1"/>
                        <a:t>temporis</a:t>
                      </a:r>
                      <a:r>
                        <a:rPr lang="en-GB" sz="600" i="1" dirty="0"/>
                        <a:t> </a:t>
                      </a:r>
                      <a:r>
                        <a:rPr lang="en-GB" sz="600" dirty="0"/>
                        <a:t>– before Lisbon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Bayer </a:t>
                      </a:r>
                      <a:r>
                        <a:rPr lang="en-IE" sz="600" dirty="0" err="1">
                          <a:effectLst/>
                        </a:rPr>
                        <a:t>CropScience</a:t>
                      </a:r>
                      <a:r>
                        <a:rPr lang="en-IE" sz="600" dirty="0">
                          <a:effectLst/>
                        </a:rPr>
                        <a:t> 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C-442/14 (NL)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GB" sz="600" dirty="0"/>
                        <a:t>Environmental protection</a:t>
                      </a:r>
                      <a:endParaRPr lang="en-IE" sz="600" dirty="0"/>
                    </a:p>
                  </a:txBody>
                  <a:tcPr marL="72000" marR="0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600" dirty="0"/>
                        <a:t>Art. 49 </a:t>
                      </a:r>
                      <a:r>
                        <a:rPr lang="en-GB" sz="600" dirty="0" err="1"/>
                        <a:t>TFEU</a:t>
                      </a:r>
                      <a:r>
                        <a:rPr lang="en-GB" sz="600" dirty="0"/>
                        <a:t> used</a:t>
                      </a:r>
                      <a:r>
                        <a:rPr lang="en-GB" sz="600" baseline="0" dirty="0"/>
                        <a:t> instead</a:t>
                      </a:r>
                      <a:endParaRPr lang="en-IE" sz="600" dirty="0"/>
                    </a:p>
                  </a:txBody>
                  <a:tcPr marL="72000" marR="0" marT="0" marB="0"/>
                </a:tc>
                <a:tc hMerge="1">
                  <a:txBody>
                    <a:bodyPr/>
                    <a:lstStyle/>
                    <a:p>
                      <a:endParaRPr lang="en-IE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Pillbox 38 (WHO)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C-477/14 (UK)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Mc Fadden v Sony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C-484/14 (DE)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600"/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IE" sz="600" dirty="0" err="1">
                          <a:effectLst/>
                        </a:rPr>
                        <a:t>Rosneft</a:t>
                      </a:r>
                      <a:r>
                        <a:rPr lang="en-IE" sz="600" dirty="0">
                          <a:effectLst/>
                        </a:rPr>
                        <a:t> 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C-72/15 (UK)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Lidl 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C-134/15 (DE)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600" dirty="0"/>
                        <a:t>Not relevant</a:t>
                      </a:r>
                      <a:endParaRPr lang="en-IE" sz="600" dirty="0"/>
                    </a:p>
                  </a:txBody>
                  <a:tcPr marL="72000" marR="0" marT="0" marB="0"/>
                </a:tc>
                <a:tc hMerge="1"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G4S Secure Solutions 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C-157/15 (NL)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GB" sz="600" dirty="0"/>
                        <a:t>Headscarves; when in contact with customers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600"/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IE" sz="600" dirty="0" err="1">
                          <a:effectLst/>
                        </a:rPr>
                        <a:t>AGET</a:t>
                      </a:r>
                      <a:r>
                        <a:rPr lang="en-IE" sz="600" dirty="0">
                          <a:effectLst/>
                        </a:rPr>
                        <a:t> </a:t>
                      </a:r>
                      <a:r>
                        <a:rPr lang="en-IE" sz="600" dirty="0" err="1">
                          <a:effectLst/>
                        </a:rPr>
                        <a:t>Iraklis</a:t>
                      </a:r>
                      <a:r>
                        <a:rPr lang="en-IE" sz="600" dirty="0">
                          <a:effectLst/>
                        </a:rPr>
                        <a:t> 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C-201/15 (EL)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GB" sz="600" dirty="0"/>
                        <a:t>Working conditions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IE" sz="600" dirty="0" err="1">
                          <a:effectLst/>
                        </a:rPr>
                        <a:t>Striani</a:t>
                      </a:r>
                      <a:r>
                        <a:rPr lang="en-IE" sz="600" dirty="0">
                          <a:effectLst/>
                        </a:rPr>
                        <a:t> and Others 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C-299/15 (BE)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dirty="0"/>
                        <a:t>Outside scope of EU law</a:t>
                      </a:r>
                      <a:endParaRPr lang="en-IE" sz="600" dirty="0"/>
                    </a:p>
                  </a:txBody>
                  <a:tcPr marL="72000" marR="0" marT="0" marB="0"/>
                </a:tc>
                <a:tc hMerge="1">
                  <a:txBody>
                    <a:bodyPr/>
                    <a:lstStyle/>
                    <a:p>
                      <a:endParaRPr lang="en-IE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Uber Belgium 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C-526/15 (BE)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/>
                </a:tc>
                <a:tc gridSpan="2">
                  <a:txBody>
                    <a:bodyPr/>
                    <a:lstStyle/>
                    <a:p>
                      <a:r>
                        <a:rPr lang="en-GB" sz="600" dirty="0"/>
                        <a:t>De</a:t>
                      </a:r>
                      <a:endParaRPr lang="en-IE" sz="600" dirty="0"/>
                    </a:p>
                  </a:txBody>
                  <a:tcPr marL="72000" marR="0" marT="0" marB="0"/>
                </a:tc>
                <a:tc hMerge="1"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F. Hoffmann-La Roche 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C-572/15 (EE)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GB" sz="600" dirty="0" err="1"/>
                        <a:t>Medicin</a:t>
                      </a:r>
                      <a:r>
                        <a:rPr lang="en-GB" sz="600" baseline="0" dirty="0"/>
                        <a:t> </a:t>
                      </a:r>
                      <a:endParaRPr lang="en-IE" sz="600" dirty="0"/>
                    </a:p>
                  </a:txBody>
                  <a:tcPr marL="72000" marR="0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600" dirty="0"/>
                        <a:t>Not dealt</a:t>
                      </a:r>
                      <a:r>
                        <a:rPr lang="en-GB" sz="600" baseline="0" dirty="0"/>
                        <a:t> with</a:t>
                      </a:r>
                      <a:endParaRPr lang="en-IE" sz="600" dirty="0"/>
                    </a:p>
                  </a:txBody>
                  <a:tcPr marL="72000" marR="0" marT="0" marB="0"/>
                </a:tc>
                <a:tc hMerge="1"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IE" sz="600" dirty="0" err="1">
                          <a:effectLst/>
                        </a:rPr>
                        <a:t>Asklepios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600" dirty="0">
                          <a:effectLst/>
                        </a:rPr>
                        <a:t>C-680/15 + C-681/15  (DE)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GB" sz="600" dirty="0"/>
                        <a:t>Transfer</a:t>
                      </a:r>
                      <a:r>
                        <a:rPr lang="en-GB" sz="600" baseline="0" dirty="0"/>
                        <a:t> of company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IE" sz="600" dirty="0" err="1"/>
                        <a:t>Puškár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/>
                        <a:t>C-73/16 (SK)</a:t>
                      </a:r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GB" sz="600" dirty="0"/>
                        <a:t>Taxation;</a:t>
                      </a:r>
                      <a:r>
                        <a:rPr lang="en-GB" sz="600" baseline="0" dirty="0"/>
                        <a:t> </a:t>
                      </a:r>
                      <a:r>
                        <a:rPr lang="en-GB" sz="600" dirty="0"/>
                        <a:t>Criminal procedural</a:t>
                      </a:r>
                      <a:r>
                        <a:rPr lang="en-GB" sz="600" baseline="0" dirty="0"/>
                        <a:t> rights; </a:t>
                      </a:r>
                      <a:r>
                        <a:rPr lang="en-GB" sz="600" dirty="0"/>
                        <a:t>Proportionality</a:t>
                      </a:r>
                      <a:endParaRPr lang="en-IE" sz="600" dirty="0"/>
                    </a:p>
                  </a:txBody>
                  <a:tcPr marL="72000" marR="0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600" dirty="0"/>
                        <a:t>Not dealt</a:t>
                      </a:r>
                      <a:r>
                        <a:rPr lang="en-GB" sz="600" baseline="0" dirty="0"/>
                        <a:t> with</a:t>
                      </a:r>
                      <a:endParaRPr lang="en-IE" sz="600" dirty="0"/>
                    </a:p>
                  </a:txBody>
                  <a:tcPr marL="72000" marR="0" marT="0" marB="0"/>
                </a:tc>
                <a:tc hMerge="1">
                  <a:txBody>
                    <a:bodyPr/>
                    <a:lstStyle/>
                    <a:p>
                      <a:endParaRPr lang="en-IE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IE" sz="600" dirty="0" err="1">
                          <a:effectLst/>
                        </a:rPr>
                        <a:t>Polkomtel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dirty="0"/>
                        <a:t>C-277/16 </a:t>
                      </a:r>
                      <a:r>
                        <a:rPr lang="en-IE" sz="600" dirty="0"/>
                        <a:t>(PL)</a:t>
                      </a:r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GB" sz="600" dirty="0"/>
                        <a:t>Market dominance; price setting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GB" sz="600" dirty="0"/>
                        <a:t>Global </a:t>
                      </a:r>
                      <a:r>
                        <a:rPr lang="en-GB" sz="600" dirty="0" err="1"/>
                        <a:t>Starnet</a:t>
                      </a:r>
                      <a:r>
                        <a:rPr lang="en-GB" sz="600" dirty="0"/>
                        <a:t> 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C-322/16 (IT)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GB" sz="600" dirty="0"/>
                        <a:t>Gaming concessions </a:t>
                      </a:r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BB construct </a:t>
                      </a:r>
                      <a:endParaRPr lang="en-IE" sz="600" dirty="0"/>
                    </a:p>
                  </a:txBody>
                  <a:tcPr marL="72000" marR="0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E" sz="600" dirty="0">
                          <a:effectLst/>
                        </a:rPr>
                        <a:t>C-534/16 (SK)</a:t>
                      </a:r>
                      <a:endParaRPr lang="en-IE" sz="600" dirty="0"/>
                    </a:p>
                  </a:txBody>
                  <a:tcPr marL="72000" marR="0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600" dirty="0"/>
                        <a:t>Fraud prevention;</a:t>
                      </a:r>
                      <a:r>
                        <a:rPr lang="en-GB" sz="600" baseline="0" dirty="0"/>
                        <a:t> guarantor</a:t>
                      </a:r>
                      <a:endParaRPr lang="en-IE" sz="600" dirty="0"/>
                    </a:p>
                  </a:txBody>
                  <a:tcPr marL="72000" marR="0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sz="600" dirty="0"/>
                    </a:p>
                  </a:txBody>
                  <a:tcPr marL="7200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8</a:t>
                      </a:r>
                      <a:endParaRPr lang="en-IE" sz="800" dirty="0"/>
                    </a:p>
                  </a:txBody>
                  <a:tcPr marL="72000" marR="0" marT="0" marB="0">
                    <a:lnL w="12700" cmpd="sng">
                      <a:noFill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15</a:t>
                      </a:r>
                      <a:endParaRPr lang="en-IE" sz="800" dirty="0"/>
                    </a:p>
                  </a:txBody>
                  <a:tcPr marL="7200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876256" y="1131590"/>
            <a:ext cx="9361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DE 6</a:t>
            </a:r>
          </a:p>
          <a:p>
            <a:r>
              <a:rPr lang="en-GB" dirty="0"/>
              <a:t>BE 5</a:t>
            </a:r>
          </a:p>
          <a:p>
            <a:r>
              <a:rPr lang="en-GB" dirty="0"/>
              <a:t>AT 4</a:t>
            </a:r>
          </a:p>
          <a:p>
            <a:r>
              <a:rPr lang="en-GB" dirty="0"/>
              <a:t>PL 3</a:t>
            </a:r>
          </a:p>
          <a:p>
            <a:r>
              <a:rPr lang="en-GB" dirty="0"/>
              <a:t>UK 2</a:t>
            </a:r>
          </a:p>
          <a:p>
            <a:r>
              <a:rPr lang="en-GB" dirty="0"/>
              <a:t>…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36167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Thanks, again!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Jonas.Grimheden@fra.Europa.eu</a:t>
            </a:r>
          </a:p>
        </p:txBody>
      </p:sp>
    </p:spTree>
    <p:extLst>
      <p:ext uri="{BB962C8B-B14F-4D97-AF65-F5344CB8AC3E}">
        <p14:creationId xmlns:p14="http://schemas.microsoft.com/office/powerpoint/2010/main" val="134509219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PRESENTATIONGUID" val="6e9be5b6-798d-4fda-801a-657808419ef2"/>
  <p:tag name="TPVERSION" val="8"/>
  <p:tag name="TPFULLVERSION" val="8.3.0.202"/>
  <p:tag name="PPTVERSION" val="16"/>
  <p:tag name="TPOS" val="2"/>
  <p:tag name="TPLASTSAVEVERSION" val="6.2 PC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16x9_ARIAL - Copy" id="{043382C5-6358-40DF-B675-4F9EC72DDB58}" vid="{74D878BB-0FCD-4092-A641-1CBC7145F6BD}"/>
    </a:ext>
  </a:extLst>
</a:theme>
</file>

<file path=ppt/theme/theme2.xml><?xml version="1.0" encoding="utf-8"?>
<a:theme xmlns:a="http://schemas.openxmlformats.org/drawingml/2006/main" name="PP_16x9_ARI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16x9_ARIAL - Copy" id="{043382C5-6358-40DF-B675-4F9EC72DDB58}" vid="{537EB1BC-9A12-405F-852E-EDEF5D0BE8CA}"/>
    </a:ext>
  </a:extLst>
</a:theme>
</file>

<file path=ppt/theme/theme3.xml><?xml version="1.0" encoding="utf-8"?>
<a:theme xmlns:a="http://schemas.openxmlformats.org/drawingml/2006/main" name="1_PP_16x9_ARI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16x9_ARIAL - Copy" id="{043382C5-6358-40DF-B675-4F9EC72DDB58}" vid="{3059DA55-BBC8-4ED9-91C4-543A1B5407F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PP_16x9_ARIAL</Template>
  <TotalTime>1840</TotalTime>
  <Words>1644</Words>
  <Application>Microsoft Office PowerPoint</Application>
  <PresentationFormat>On-screen Show (16:9)</PresentationFormat>
  <Paragraphs>415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DaxlinePro-Regular</vt:lpstr>
      <vt:lpstr>ヒラギノ角ゴ Pro W3</vt:lpstr>
      <vt:lpstr>Office Theme</vt:lpstr>
      <vt:lpstr>PP_16x9_ARIAL</vt:lpstr>
      <vt:lpstr>1_PP_16x9_ARIAL</vt:lpstr>
      <vt:lpstr>The Charter of Fundamental Rights – Freedom to conduct a business</vt:lpstr>
      <vt:lpstr>Charter of Fundamental Rights of the EU</vt:lpstr>
      <vt:lpstr>Network of Charter of Fundamental Rights articles in ECJ cases (2001-2015)</vt:lpstr>
      <vt:lpstr>PowerPoint Presentation</vt:lpstr>
      <vt:lpstr>PowerPoint Presentation</vt:lpstr>
      <vt:lpstr>Context</vt:lpstr>
      <vt:lpstr>Freedom to conduct a business</vt:lpstr>
      <vt:lpstr>A case-study – Non-discrimination v Art. 16</vt:lpstr>
      <vt:lpstr>CJEU on the freedom to conduct a business</vt:lpstr>
      <vt:lpstr>Court of Justice on Art. 16 ‘since Lisbon’ </vt:lpstr>
      <vt:lpstr>CJEU on Art. 16</vt:lpstr>
      <vt:lpstr>Thanks, again!</vt:lpstr>
    </vt:vector>
  </TitlesOfParts>
  <Company>EU Fundamental Rights Agency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Organisation and work</dc:title>
  <dc:creator>Jonas GRIMHEDEN</dc:creator>
  <cp:lastModifiedBy>Arno Vinkovic</cp:lastModifiedBy>
  <cp:revision>72</cp:revision>
  <dcterms:created xsi:type="dcterms:W3CDTF">2018-01-19T07:17:16Z</dcterms:created>
  <dcterms:modified xsi:type="dcterms:W3CDTF">2018-04-20T07:53:51Z</dcterms:modified>
</cp:coreProperties>
</file>