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1" r:id="rId2"/>
    <p:sldMasterId id="2147483683" r:id="rId3"/>
  </p:sldMasterIdLst>
  <p:notesMasterIdLst>
    <p:notesMasterId r:id="rId26"/>
  </p:notesMasterIdLst>
  <p:sldIdLst>
    <p:sldId id="256" r:id="rId4"/>
    <p:sldId id="264" r:id="rId5"/>
    <p:sldId id="309" r:id="rId6"/>
    <p:sldId id="307" r:id="rId7"/>
    <p:sldId id="286" r:id="rId8"/>
    <p:sldId id="262" r:id="rId9"/>
    <p:sldId id="308" r:id="rId10"/>
    <p:sldId id="263" r:id="rId11"/>
    <p:sldId id="287" r:id="rId12"/>
    <p:sldId id="288" r:id="rId13"/>
    <p:sldId id="316" r:id="rId14"/>
    <p:sldId id="278" r:id="rId15"/>
    <p:sldId id="310" r:id="rId16"/>
    <p:sldId id="290" r:id="rId17"/>
    <p:sldId id="291" r:id="rId18"/>
    <p:sldId id="311" r:id="rId19"/>
    <p:sldId id="292" r:id="rId20"/>
    <p:sldId id="293" r:id="rId21"/>
    <p:sldId id="312" r:id="rId22"/>
    <p:sldId id="313" r:id="rId23"/>
    <p:sldId id="314" r:id="rId24"/>
    <p:sldId id="259" r:id="rId25"/>
  </p:sldIdLst>
  <p:sldSz cx="9144000" cy="5143500" type="screen16x9"/>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399"/>
    <a:srgbClr val="F9DD1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013" autoAdjust="0"/>
    <p:restoredTop sz="94660"/>
  </p:normalViewPr>
  <p:slideViewPr>
    <p:cSldViewPr snapToObjects="1" showGuides="1">
      <p:cViewPr varScale="1">
        <p:scale>
          <a:sx n="104" d="100"/>
          <a:sy n="104" d="100"/>
        </p:scale>
        <p:origin x="192" y="78"/>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viewProps" Target="viewProps.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4FC2121-1BE8-4631-AEBE-E9F0CDE1A459}" type="datetimeFigureOut">
              <a:rPr lang="en-GB" smtClean="0"/>
              <a:t>16/04/2018</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73F7AB9-9C37-4319-A141-916A981C1F92}" type="slidenum">
              <a:rPr lang="en-GB" smtClean="0"/>
              <a:t>‹#›</a:t>
            </a:fld>
            <a:endParaRPr lang="en-GB"/>
          </a:p>
        </p:txBody>
      </p:sp>
    </p:spTree>
    <p:extLst>
      <p:ext uri="{BB962C8B-B14F-4D97-AF65-F5344CB8AC3E}">
        <p14:creationId xmlns:p14="http://schemas.microsoft.com/office/powerpoint/2010/main" val="18732069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10"/>
          </p:nvPr>
        </p:nvSpPr>
        <p:spPr/>
        <p:txBody>
          <a:bodyPr/>
          <a:lstStyle/>
          <a:p>
            <a:fld id="{B582F29E-2992-4215-BBCF-57A12B261744}" type="slidenum">
              <a:rPr lang="en-GB" smtClean="0"/>
              <a:t>4</a:t>
            </a:fld>
            <a:endParaRPr lang="en-GB"/>
          </a:p>
        </p:txBody>
      </p:sp>
    </p:spTree>
    <p:extLst>
      <p:ext uri="{BB962C8B-B14F-4D97-AF65-F5344CB8AC3E}">
        <p14:creationId xmlns:p14="http://schemas.microsoft.com/office/powerpoint/2010/main" val="31554600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8960A291-5902-4A74-959F-04EA03A65523}" type="slidenum">
              <a:rPr lang="en-GB" smtClean="0"/>
              <a:t>8</a:t>
            </a:fld>
            <a:endParaRPr lang="en-GB"/>
          </a:p>
        </p:txBody>
      </p:sp>
    </p:spTree>
    <p:extLst>
      <p:ext uri="{BB962C8B-B14F-4D97-AF65-F5344CB8AC3E}">
        <p14:creationId xmlns:p14="http://schemas.microsoft.com/office/powerpoint/2010/main" val="41822546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smtClean="0"/>
          </a:p>
          <a:p>
            <a:r>
              <a:rPr lang="en-GB" altLang="en-US" smtClean="0"/>
              <a:t>1.</a:t>
            </a:r>
          </a:p>
          <a:p>
            <a:r>
              <a:rPr lang="en-GB" altLang="en-US" smtClean="0"/>
              <a:t>Art. 3 (1) Found Reg: The Agency shall carry out its tasks “within the competencies of the Community as laid down in the Treaty establishing the European Community”.</a:t>
            </a:r>
          </a:p>
          <a:p>
            <a:r>
              <a:rPr lang="en-GB" altLang="en-US" smtClean="0"/>
              <a:t>The Treaty of Lisbon says in its Art. 1 regarding references to the Community: “Union shall replace and succeed the European Community”.</a:t>
            </a:r>
          </a:p>
          <a:p>
            <a:r>
              <a:rPr lang="en-GB" altLang="en-US" smtClean="0"/>
              <a:t>No “freezing” but dynamic reference. </a:t>
            </a:r>
          </a:p>
          <a:p>
            <a:endParaRPr lang="en-GB" altLang="en-US" smtClean="0"/>
          </a:p>
          <a:p>
            <a:r>
              <a:rPr lang="en-GB" altLang="en-US" smtClean="0"/>
              <a:t>2.</a:t>
            </a:r>
          </a:p>
          <a:p>
            <a:r>
              <a:rPr lang="en-GB" altLang="en-US" smtClean="0"/>
              <a:t>Art 3 (2) Found Reg: “shall refer in carrying out its tasks to fundamental rights as defined in Article 6(2) of the Treaty on European Union.” </a:t>
            </a:r>
          </a:p>
          <a:p>
            <a:endParaRPr lang="en-GB" altLang="en-US" smtClean="0"/>
          </a:p>
          <a:p>
            <a:r>
              <a:rPr lang="en-GB" altLang="en-US" smtClean="0"/>
              <a:t>Pre-Lisbon Art 6 (2) TEU: “The Union shall respect fundamental rights, as guaranteed by the […ECHR…] and as they result from the constitutional traditions common to the Member States, as general principles of Community law.”</a:t>
            </a:r>
          </a:p>
          <a:p>
            <a:endParaRPr lang="en-GB" altLang="en-US" smtClean="0"/>
          </a:p>
          <a:p>
            <a:r>
              <a:rPr lang="en-GB" altLang="en-US" smtClean="0"/>
              <a:t>Again: dynamic reference.</a:t>
            </a:r>
          </a:p>
          <a:p>
            <a:endParaRPr lang="en-GB" altLang="en-US" smtClean="0"/>
          </a:p>
          <a:p>
            <a:r>
              <a:rPr lang="en-GB" altLang="en-US" smtClean="0"/>
              <a:t>Therefore: the regulation is not Charter-blind. </a:t>
            </a:r>
          </a:p>
          <a:p>
            <a:endParaRPr lang="en-GB" altLang="en-US" smtClean="0"/>
          </a:p>
          <a:p>
            <a:r>
              <a:rPr lang="en-GB" altLang="en-US" smtClean="0"/>
              <a:t>3.  </a:t>
            </a:r>
          </a:p>
          <a:p>
            <a:r>
              <a:rPr lang="en-GB" altLang="en-US" smtClean="0"/>
              <a:t>Ref to CJEU</a:t>
            </a:r>
          </a:p>
          <a:p>
            <a:r>
              <a:rPr lang="en-GB" altLang="en-US" smtClean="0"/>
              <a:t> </a:t>
            </a:r>
          </a:p>
        </p:txBody>
      </p:sp>
      <p:sp>
        <p:nvSpPr>
          <p:cNvPr id="2048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ヒラギノ角ゴ Pro W3" pitchFamily="-84" charset="-128"/>
              </a:defRPr>
            </a:lvl1pPr>
            <a:lvl2pPr marL="742950" indent="-285750">
              <a:defRPr>
                <a:solidFill>
                  <a:schemeClr val="tx1"/>
                </a:solidFill>
                <a:latin typeface="Arial" panose="020B0604020202020204" pitchFamily="34" charset="0"/>
                <a:ea typeface="ヒラギノ角ゴ Pro W3" pitchFamily="-84" charset="-128"/>
              </a:defRPr>
            </a:lvl2pPr>
            <a:lvl3pPr marL="1143000" indent="-228600">
              <a:defRPr>
                <a:solidFill>
                  <a:schemeClr val="tx1"/>
                </a:solidFill>
                <a:latin typeface="Arial" panose="020B0604020202020204" pitchFamily="34" charset="0"/>
                <a:ea typeface="ヒラギノ角ゴ Pro W3" pitchFamily="-84" charset="-128"/>
              </a:defRPr>
            </a:lvl3pPr>
            <a:lvl4pPr marL="1600200" indent="-228600">
              <a:defRPr>
                <a:solidFill>
                  <a:schemeClr val="tx1"/>
                </a:solidFill>
                <a:latin typeface="Arial" panose="020B0604020202020204" pitchFamily="34" charset="0"/>
                <a:ea typeface="ヒラギノ角ゴ Pro W3" pitchFamily="-84" charset="-128"/>
              </a:defRPr>
            </a:lvl4pPr>
            <a:lvl5pPr marL="2057400" indent="-228600">
              <a:defRPr>
                <a:solidFill>
                  <a:schemeClr val="tx1"/>
                </a:solidFill>
                <a:latin typeface="Arial" panose="020B0604020202020204" pitchFamily="34" charset="0"/>
                <a:ea typeface="ヒラギノ角ゴ Pro W3" pitchFamily="-8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ヒラギノ角ゴ Pro W3" pitchFamily="-8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ヒラギノ角ゴ Pro W3" pitchFamily="-8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ヒラギノ角ゴ Pro W3" pitchFamily="-8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ヒラギノ角ゴ Pro W3" pitchFamily="-84" charset="-128"/>
              </a:defRPr>
            </a:lvl9pPr>
          </a:lstStyle>
          <a:p>
            <a:fld id="{181CA980-6344-43E3-9B86-745A19F036E8}" type="slidenum">
              <a:rPr lang="fr-FR" altLang="en-US" smtClean="0"/>
              <a:pPr/>
              <a:t>9</a:t>
            </a:fld>
            <a:endParaRPr lang="fr-FR" altLang="en-US" smtClean="0"/>
          </a:p>
        </p:txBody>
      </p:sp>
    </p:spTree>
    <p:extLst>
      <p:ext uri="{BB962C8B-B14F-4D97-AF65-F5344CB8AC3E}">
        <p14:creationId xmlns:p14="http://schemas.microsoft.com/office/powerpoint/2010/main" val="29436301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smtClean="0"/>
          </a:p>
        </p:txBody>
      </p:sp>
      <p:sp>
        <p:nvSpPr>
          <p:cNvPr id="2458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ヒラギノ角ゴ Pro W3" pitchFamily="-84" charset="-128"/>
              </a:defRPr>
            </a:lvl1pPr>
            <a:lvl2pPr marL="742950" indent="-285750">
              <a:defRPr>
                <a:solidFill>
                  <a:schemeClr val="tx1"/>
                </a:solidFill>
                <a:latin typeface="Arial" panose="020B0604020202020204" pitchFamily="34" charset="0"/>
                <a:ea typeface="ヒラギノ角ゴ Pro W3" pitchFamily="-84" charset="-128"/>
              </a:defRPr>
            </a:lvl2pPr>
            <a:lvl3pPr marL="1143000" indent="-228600">
              <a:defRPr>
                <a:solidFill>
                  <a:schemeClr val="tx1"/>
                </a:solidFill>
                <a:latin typeface="Arial" panose="020B0604020202020204" pitchFamily="34" charset="0"/>
                <a:ea typeface="ヒラギノ角ゴ Pro W3" pitchFamily="-84" charset="-128"/>
              </a:defRPr>
            </a:lvl3pPr>
            <a:lvl4pPr marL="1600200" indent="-228600">
              <a:defRPr>
                <a:solidFill>
                  <a:schemeClr val="tx1"/>
                </a:solidFill>
                <a:latin typeface="Arial" panose="020B0604020202020204" pitchFamily="34" charset="0"/>
                <a:ea typeface="ヒラギノ角ゴ Pro W3" pitchFamily="-84" charset="-128"/>
              </a:defRPr>
            </a:lvl4pPr>
            <a:lvl5pPr marL="2057400" indent="-228600">
              <a:defRPr>
                <a:solidFill>
                  <a:schemeClr val="tx1"/>
                </a:solidFill>
                <a:latin typeface="Arial" panose="020B0604020202020204" pitchFamily="34" charset="0"/>
                <a:ea typeface="ヒラギノ角ゴ Pro W3" pitchFamily="-8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ヒラギノ角ゴ Pro W3" pitchFamily="-8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ヒラギノ角ゴ Pro W3" pitchFamily="-8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ヒラギノ角ゴ Pro W3" pitchFamily="-8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ヒラギノ角ゴ Pro W3" pitchFamily="-84" charset="-128"/>
              </a:defRPr>
            </a:lvl9pPr>
          </a:lstStyle>
          <a:p>
            <a:fld id="{60DF23B9-015A-4E4C-92D3-C5C01659FC81}" type="slidenum">
              <a:rPr lang="fr-FR" altLang="en-US" smtClean="0"/>
              <a:pPr/>
              <a:t>10</a:t>
            </a:fld>
            <a:endParaRPr lang="fr-FR" altLang="en-US" smtClean="0"/>
          </a:p>
        </p:txBody>
      </p:sp>
    </p:spTree>
    <p:extLst>
      <p:ext uri="{BB962C8B-B14F-4D97-AF65-F5344CB8AC3E}">
        <p14:creationId xmlns:p14="http://schemas.microsoft.com/office/powerpoint/2010/main" val="7380614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smtClean="0"/>
              <a:t>Dear Jonas,</a:t>
            </a:r>
          </a:p>
          <a:p>
            <a:r>
              <a:rPr lang="en-GB" altLang="en-US" smtClean="0"/>
              <a:t>This is what I had put in the EUI article under added values:</a:t>
            </a:r>
          </a:p>
          <a:p>
            <a:endParaRPr lang="en-GB" altLang="en-US" smtClean="0"/>
          </a:p>
          <a:p>
            <a:endParaRPr lang="en-GB" altLang="en-US" smtClean="0"/>
          </a:p>
          <a:p>
            <a:r>
              <a:rPr lang="en-GB" altLang="en-US" smtClean="0"/>
              <a:t>the backdrop of the overall fundamental rights landscape of the EU, is that the FRA adds value to the fundamental rights landscape in Europe by providing a variety of innovative elements, including21: </a:t>
            </a:r>
          </a:p>
          <a:p>
            <a:r>
              <a:rPr lang="en-GB" altLang="en-US" smtClean="0"/>
              <a:t> socio-legal research covering all EU Member States thus providing comparable information and analysis across the EU22; </a:t>
            </a:r>
          </a:p>
          <a:p>
            <a:r>
              <a:rPr lang="en-GB" altLang="en-US" smtClean="0"/>
              <a:t> focus on rights holders (individuals) as opposed to duty bearers (states), thus providing information also on the situation on the ground (rather than the law in the books)23; </a:t>
            </a:r>
          </a:p>
          <a:p>
            <a:r>
              <a:rPr lang="en-GB" altLang="en-US" smtClean="0"/>
              <a:t> outreach to civil society, including through its Fundamental Rights Platform that brings together over 350 NGOs through annual meetings and online consultations; </a:t>
            </a:r>
          </a:p>
          <a:p>
            <a:r>
              <a:rPr lang="en-GB" altLang="en-US" smtClean="0"/>
              <a:t> role as an independent expert body within the EU, including through its legal opinions on draft EU legislation (see the examples in section 4); </a:t>
            </a:r>
          </a:p>
          <a:p>
            <a:r>
              <a:rPr lang="en-GB" altLang="en-US" smtClean="0"/>
              <a:t> a ‘joined-up governance approach’ to the protection of fundamental rights in the EU, also taking full account of the contribution of local and regional actors as well as the United Nations and the Council of Europe24 and developing networks with equality bodies, National Human Rights Institutions or Ombudspersons. </a:t>
            </a:r>
          </a:p>
          <a:p>
            <a:endParaRPr lang="en-GB" altLang="en-US" smtClean="0"/>
          </a:p>
          <a:p>
            <a:endParaRPr lang="en-GB" altLang="en-US" smtClean="0"/>
          </a:p>
        </p:txBody>
      </p:sp>
      <p:sp>
        <p:nvSpPr>
          <p:cNvPr id="225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ヒラギノ角ゴ Pro W3" pitchFamily="-84" charset="-128"/>
              </a:defRPr>
            </a:lvl1pPr>
            <a:lvl2pPr marL="742950" indent="-285750">
              <a:defRPr>
                <a:solidFill>
                  <a:schemeClr val="tx1"/>
                </a:solidFill>
                <a:latin typeface="Arial" panose="020B0604020202020204" pitchFamily="34" charset="0"/>
                <a:ea typeface="ヒラギノ角ゴ Pro W3" pitchFamily="-84" charset="-128"/>
              </a:defRPr>
            </a:lvl2pPr>
            <a:lvl3pPr marL="1143000" indent="-228600">
              <a:defRPr>
                <a:solidFill>
                  <a:schemeClr val="tx1"/>
                </a:solidFill>
                <a:latin typeface="Arial" panose="020B0604020202020204" pitchFamily="34" charset="0"/>
                <a:ea typeface="ヒラギノ角ゴ Pro W3" pitchFamily="-84" charset="-128"/>
              </a:defRPr>
            </a:lvl3pPr>
            <a:lvl4pPr marL="1600200" indent="-228600">
              <a:defRPr>
                <a:solidFill>
                  <a:schemeClr val="tx1"/>
                </a:solidFill>
                <a:latin typeface="Arial" panose="020B0604020202020204" pitchFamily="34" charset="0"/>
                <a:ea typeface="ヒラギノ角ゴ Pro W3" pitchFamily="-84" charset="-128"/>
              </a:defRPr>
            </a:lvl4pPr>
            <a:lvl5pPr marL="2057400" indent="-228600">
              <a:defRPr>
                <a:solidFill>
                  <a:schemeClr val="tx1"/>
                </a:solidFill>
                <a:latin typeface="Arial" panose="020B0604020202020204" pitchFamily="34" charset="0"/>
                <a:ea typeface="ヒラギノ角ゴ Pro W3" pitchFamily="-8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ヒラギノ角ゴ Pro W3" pitchFamily="-8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ヒラギノ角ゴ Pro W3" pitchFamily="-8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ヒラギノ角ゴ Pro W3" pitchFamily="-8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ヒラギノ角ゴ Pro W3" pitchFamily="-84" charset="-128"/>
              </a:defRPr>
            </a:lvl9pPr>
          </a:lstStyle>
          <a:p>
            <a:fld id="{820089D9-12BE-4CFD-A820-62895E5E249C}" type="slidenum">
              <a:rPr lang="fr-FR" altLang="en-US" smtClean="0"/>
              <a:pPr/>
              <a:t>12</a:t>
            </a:fld>
            <a:endParaRPr lang="fr-FR" altLang="en-US" smtClean="0"/>
          </a:p>
        </p:txBody>
      </p:sp>
    </p:spTree>
    <p:extLst>
      <p:ext uri="{BB962C8B-B14F-4D97-AF65-F5344CB8AC3E}">
        <p14:creationId xmlns:p14="http://schemas.microsoft.com/office/powerpoint/2010/main" val="10709009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IE" altLang="zh-CN" smtClean="0">
                <a:ea typeface="SimSun" panose="02010600030101010101" pitchFamily="2" charset="-122"/>
              </a:rPr>
              <a:t>Jonas</a:t>
            </a:r>
          </a:p>
        </p:txBody>
      </p:sp>
      <p:sp>
        <p:nvSpPr>
          <p:cNvPr id="1843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6625">
              <a:spcBef>
                <a:spcPct val="30000"/>
              </a:spcBef>
              <a:defRPr sz="1200">
                <a:solidFill>
                  <a:schemeClr val="tx1"/>
                </a:solidFill>
                <a:latin typeface="Calibri" panose="020F0502020204030204" pitchFamily="34" charset="0"/>
                <a:ea typeface="MS PGothic" panose="020B0600070205080204" pitchFamily="34" charset="-128"/>
              </a:defRPr>
            </a:lvl1pPr>
            <a:lvl2pPr marL="742950" indent="-285750" defTabSz="936625">
              <a:spcBef>
                <a:spcPct val="30000"/>
              </a:spcBef>
              <a:defRPr sz="1200">
                <a:solidFill>
                  <a:schemeClr val="tx1"/>
                </a:solidFill>
                <a:latin typeface="Calibri" panose="020F0502020204030204" pitchFamily="34" charset="0"/>
                <a:ea typeface="MS PGothic" panose="020B0600070205080204" pitchFamily="34" charset="-128"/>
              </a:defRPr>
            </a:lvl2pPr>
            <a:lvl3pPr marL="1143000" indent="-228600" defTabSz="936625">
              <a:spcBef>
                <a:spcPct val="30000"/>
              </a:spcBef>
              <a:defRPr sz="1200">
                <a:solidFill>
                  <a:schemeClr val="tx1"/>
                </a:solidFill>
                <a:latin typeface="Calibri" panose="020F0502020204030204" pitchFamily="34" charset="0"/>
                <a:ea typeface="MS PGothic" panose="020B0600070205080204" pitchFamily="34" charset="-128"/>
              </a:defRPr>
            </a:lvl3pPr>
            <a:lvl4pPr marL="1600200" indent="-228600" defTabSz="936625">
              <a:spcBef>
                <a:spcPct val="30000"/>
              </a:spcBef>
              <a:defRPr sz="1200">
                <a:solidFill>
                  <a:schemeClr val="tx1"/>
                </a:solidFill>
                <a:latin typeface="Calibri" panose="020F0502020204030204" pitchFamily="34" charset="0"/>
                <a:ea typeface="MS PGothic" panose="020B0600070205080204" pitchFamily="34" charset="-128"/>
              </a:defRPr>
            </a:lvl4pPr>
            <a:lvl5pPr marL="2057400" indent="-228600" defTabSz="936625">
              <a:spcBef>
                <a:spcPct val="30000"/>
              </a:spcBef>
              <a:defRPr sz="1200">
                <a:solidFill>
                  <a:schemeClr val="tx1"/>
                </a:solidFill>
                <a:latin typeface="Calibri" panose="020F0502020204030204" pitchFamily="34" charset="0"/>
                <a:ea typeface="MS PGothic" panose="020B0600070205080204" pitchFamily="34" charset="-128"/>
              </a:defRPr>
            </a:lvl5pPr>
            <a:lvl6pPr marL="2514600" indent="-228600" defTabSz="936625"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6pPr>
            <a:lvl7pPr marL="2971800" indent="-228600" defTabSz="936625"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7pPr>
            <a:lvl8pPr marL="3429000" indent="-228600" defTabSz="936625"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8pPr>
            <a:lvl9pPr marL="3886200" indent="-228600" defTabSz="936625"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9pPr>
          </a:lstStyle>
          <a:p>
            <a:pPr>
              <a:spcBef>
                <a:spcPct val="0"/>
              </a:spcBef>
            </a:pPr>
            <a:fld id="{782BCA22-45AD-4F49-BD0A-5BD60A22038F}" type="slidenum">
              <a:rPr lang="fr-FR" altLang="zh-CN" sz="1300" smtClean="0">
                <a:latin typeface="Arial" panose="020B0604020202020204" pitchFamily="34" charset="0"/>
                <a:ea typeface="ヒラギノ角ゴ Pro W3" pitchFamily="-84" charset="-128"/>
              </a:rPr>
              <a:pPr>
                <a:spcBef>
                  <a:spcPct val="0"/>
                </a:spcBef>
              </a:pPr>
              <a:t>18</a:t>
            </a:fld>
            <a:endParaRPr lang="fr-FR" altLang="zh-CN" sz="1300" smtClean="0">
              <a:latin typeface="Arial" panose="020B0604020202020204" pitchFamily="34" charset="0"/>
              <a:ea typeface="ヒラギノ角ゴ Pro W3" pitchFamily="-84" charset="-128"/>
            </a:endParaRPr>
          </a:p>
        </p:txBody>
      </p:sp>
    </p:spTree>
    <p:extLst>
      <p:ext uri="{BB962C8B-B14F-4D97-AF65-F5344CB8AC3E}">
        <p14:creationId xmlns:p14="http://schemas.microsoft.com/office/powerpoint/2010/main" val="29562544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96E68120-DDC1-4C92-9E6D-6092D053CB06}" type="slidenum">
              <a:rPr lang="en-GB" smtClean="0"/>
              <a:t>21</a:t>
            </a:fld>
            <a:endParaRPr lang="en-GB"/>
          </a:p>
        </p:txBody>
      </p:sp>
    </p:spTree>
    <p:extLst>
      <p:ext uri="{BB962C8B-B14F-4D97-AF65-F5344CB8AC3E}">
        <p14:creationId xmlns:p14="http://schemas.microsoft.com/office/powerpoint/2010/main" val="28759095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tart Page">
    <p:spTree>
      <p:nvGrpSpPr>
        <p:cNvPr id="1" name=""/>
        <p:cNvGrpSpPr/>
        <p:nvPr/>
      </p:nvGrpSpPr>
      <p:grpSpPr>
        <a:xfrm>
          <a:off x="0" y="0"/>
          <a:ext cx="0" cy="0"/>
          <a:chOff x="0" y="0"/>
          <a:chExt cx="0" cy="0"/>
        </a:xfrm>
      </p:grpSpPr>
      <p:sp>
        <p:nvSpPr>
          <p:cNvPr id="2" name="Title 1"/>
          <p:cNvSpPr>
            <a:spLocks noGrp="1"/>
          </p:cNvSpPr>
          <p:nvPr>
            <p:ph type="ctrTitle"/>
          </p:nvPr>
        </p:nvSpPr>
        <p:spPr>
          <a:xfrm>
            <a:off x="3131840" y="405000"/>
            <a:ext cx="5760640" cy="2022734"/>
          </a:xfrm>
        </p:spPr>
        <p:txBody>
          <a:bodyPr anchor="t" anchorCtr="0"/>
          <a:lstStyle>
            <a:lvl1pPr algn="r">
              <a:defRPr/>
            </a:lvl1pPr>
          </a:lstStyle>
          <a:p>
            <a:r>
              <a:rPr lang="en-US" smtClean="0"/>
              <a:t>Click to edit Master title style</a:t>
            </a:r>
            <a:endParaRPr lang="en-GB" dirty="0"/>
          </a:p>
        </p:txBody>
      </p:sp>
      <p:sp>
        <p:nvSpPr>
          <p:cNvPr id="3" name="Subtitle 2"/>
          <p:cNvSpPr>
            <a:spLocks noGrp="1"/>
          </p:cNvSpPr>
          <p:nvPr>
            <p:ph type="subTitle" idx="1"/>
          </p:nvPr>
        </p:nvSpPr>
        <p:spPr>
          <a:xfrm>
            <a:off x="3779912" y="2571750"/>
            <a:ext cx="5112088" cy="1440160"/>
          </a:xfrm>
        </p:spPr>
        <p:txBody>
          <a:bodyPr/>
          <a:lstStyle>
            <a:lvl1pPr marL="0" indent="0" algn="r">
              <a:buNone/>
              <a:defRPr>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dirty="0"/>
          </a:p>
        </p:txBody>
      </p:sp>
      <p:sp>
        <p:nvSpPr>
          <p:cNvPr id="4" name="Date Placeholder 3"/>
          <p:cNvSpPr>
            <a:spLocks noGrp="1"/>
          </p:cNvSpPr>
          <p:nvPr>
            <p:ph type="dt" sz="half" idx="10"/>
          </p:nvPr>
        </p:nvSpPr>
        <p:spPr/>
        <p:txBody>
          <a:bodyPr/>
          <a:lstStyle/>
          <a:p>
            <a:fld id="{722D54DB-31F6-4C31-A32F-FB6DD0BFEEC2}" type="datetimeFigureOut">
              <a:rPr lang="en-GB" smtClean="0"/>
              <a:t>16/04/2018</a:t>
            </a:fld>
            <a:endParaRPr lang="en-GB" dirty="0"/>
          </a:p>
        </p:txBody>
      </p:sp>
      <p:sp>
        <p:nvSpPr>
          <p:cNvPr id="5" name="Footer Placeholder 4"/>
          <p:cNvSpPr>
            <a:spLocks noGrp="1"/>
          </p:cNvSpPr>
          <p:nvPr>
            <p:ph type="ftr" sz="quarter" idx="11"/>
          </p:nvPr>
        </p:nvSpPr>
        <p:spPr/>
        <p:txBody>
          <a:bodyPr/>
          <a:lstStyle/>
          <a:p>
            <a:endParaRPr lang="en-GB" dirty="0"/>
          </a:p>
        </p:txBody>
      </p:sp>
    </p:spTree>
    <p:extLst>
      <p:ext uri="{BB962C8B-B14F-4D97-AF65-F5344CB8AC3E}">
        <p14:creationId xmlns:p14="http://schemas.microsoft.com/office/powerpoint/2010/main" val="29854102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End Page">
    <p:spTree>
      <p:nvGrpSpPr>
        <p:cNvPr id="1" name=""/>
        <p:cNvGrpSpPr/>
        <p:nvPr/>
      </p:nvGrpSpPr>
      <p:grpSpPr>
        <a:xfrm>
          <a:off x="0" y="0"/>
          <a:ext cx="0" cy="0"/>
          <a:chOff x="0" y="0"/>
          <a:chExt cx="0" cy="0"/>
        </a:xfrm>
      </p:grpSpPr>
      <p:sp>
        <p:nvSpPr>
          <p:cNvPr id="2" name="Title 1"/>
          <p:cNvSpPr>
            <a:spLocks noGrp="1"/>
          </p:cNvSpPr>
          <p:nvPr>
            <p:ph type="ctrTitle"/>
          </p:nvPr>
        </p:nvSpPr>
        <p:spPr>
          <a:xfrm>
            <a:off x="3131840" y="405000"/>
            <a:ext cx="5760640" cy="1734702"/>
          </a:xfrm>
        </p:spPr>
        <p:txBody>
          <a:bodyPr anchor="t" anchorCtr="0">
            <a:normAutofit/>
          </a:bodyPr>
          <a:lstStyle>
            <a:lvl1pPr algn="r">
              <a:defRPr sz="3600" b="0"/>
            </a:lvl1pPr>
          </a:lstStyle>
          <a:p>
            <a:r>
              <a:rPr lang="en-US" smtClean="0"/>
              <a:t>Click to edit Master title style</a:t>
            </a:r>
            <a:endParaRPr lang="en-GB" dirty="0"/>
          </a:p>
        </p:txBody>
      </p:sp>
      <p:sp>
        <p:nvSpPr>
          <p:cNvPr id="3" name="Subtitle 2"/>
          <p:cNvSpPr>
            <a:spLocks noGrp="1"/>
          </p:cNvSpPr>
          <p:nvPr>
            <p:ph type="subTitle" idx="1"/>
          </p:nvPr>
        </p:nvSpPr>
        <p:spPr>
          <a:xfrm>
            <a:off x="3851920" y="2283718"/>
            <a:ext cx="5040080" cy="1584176"/>
          </a:xfrm>
        </p:spPr>
        <p:txBody>
          <a:bodyPr>
            <a:normAutofit/>
          </a:bodyPr>
          <a:lstStyle>
            <a:lvl1pPr marL="0" indent="0" algn="r">
              <a:buNone/>
              <a:defRPr sz="28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dirty="0"/>
          </a:p>
        </p:txBody>
      </p:sp>
      <p:sp>
        <p:nvSpPr>
          <p:cNvPr id="4" name="Date Placeholder 3"/>
          <p:cNvSpPr>
            <a:spLocks noGrp="1"/>
          </p:cNvSpPr>
          <p:nvPr>
            <p:ph type="dt" sz="half" idx="10"/>
          </p:nvPr>
        </p:nvSpPr>
        <p:spPr/>
        <p:txBody>
          <a:bodyPr/>
          <a:lstStyle/>
          <a:p>
            <a:fld id="{722D54DB-31F6-4C31-A32F-FB6DD0BFEEC2}" type="datetimeFigureOut">
              <a:rPr lang="en-GB" smtClean="0"/>
              <a:t>16/04/2018</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7" name="Title 1"/>
          <p:cNvSpPr txBox="1">
            <a:spLocks/>
          </p:cNvSpPr>
          <p:nvPr userDrawn="1"/>
        </p:nvSpPr>
        <p:spPr>
          <a:xfrm>
            <a:off x="4680000" y="4011910"/>
            <a:ext cx="4212480" cy="432048"/>
          </a:xfrm>
          <a:prstGeom prst="rect">
            <a:avLst/>
          </a:prstGeom>
        </p:spPr>
        <p:txBody>
          <a:bodyPr vert="horz" lIns="91440" tIns="45720" rIns="91440" bIns="45720" rtlCol="0" anchor="b">
            <a:normAutofit/>
          </a:bodyPr>
          <a:lstStyle>
            <a:lvl1pPr algn="l" defTabSz="914400" rtl="0" eaLnBrk="1" latinLnBrk="0" hangingPunct="1">
              <a:spcBef>
                <a:spcPct val="0"/>
              </a:spcBef>
              <a:buNone/>
              <a:defRPr sz="2000" b="1" kern="1200">
                <a:solidFill>
                  <a:srgbClr val="F9DD16"/>
                </a:solidFill>
                <a:latin typeface="Arial" pitchFamily="34" charset="0"/>
                <a:ea typeface="+mj-ea"/>
                <a:cs typeface="Arial" pitchFamily="34" charset="0"/>
              </a:defRPr>
            </a:lvl1pPr>
          </a:lstStyle>
          <a:p>
            <a:pPr algn="r"/>
            <a:r>
              <a:rPr lang="en-US" dirty="0" smtClean="0">
                <a:latin typeface="Arial" pitchFamily="34" charset="0"/>
                <a:cs typeface="Arial" pitchFamily="34" charset="0"/>
              </a:rPr>
              <a:t>fra.europa.eu</a:t>
            </a:r>
            <a:endParaRPr lang="en-GB" dirty="0">
              <a:latin typeface="Arial" pitchFamily="34" charset="0"/>
              <a:cs typeface="Arial" pitchFamily="34" charset="0"/>
            </a:endParaRPr>
          </a:p>
        </p:txBody>
      </p:sp>
    </p:spTree>
    <p:extLst>
      <p:ext uri="{BB962C8B-B14F-4D97-AF65-F5344CB8AC3E}">
        <p14:creationId xmlns:p14="http://schemas.microsoft.com/office/powerpoint/2010/main" val="32714394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851691" y="3273828"/>
            <a:ext cx="5040560" cy="1080120"/>
          </a:xfrm>
        </p:spPr>
        <p:txBody>
          <a:bodyPr anchor="t" anchorCtr="0">
            <a:normAutofit/>
          </a:bodyPr>
          <a:lstStyle>
            <a:lvl1pPr algn="r">
              <a:defRPr sz="2800" b="0"/>
            </a:lvl1pPr>
          </a:lstStyle>
          <a:p>
            <a:r>
              <a:rPr lang="en-US" smtClean="0"/>
              <a:t>Click to edit Master title style</a:t>
            </a:r>
            <a:endParaRPr lang="en-GB" dirty="0"/>
          </a:p>
        </p:txBody>
      </p:sp>
      <p:sp>
        <p:nvSpPr>
          <p:cNvPr id="3" name="Picture Placeholder 2"/>
          <p:cNvSpPr>
            <a:spLocks noGrp="1"/>
          </p:cNvSpPr>
          <p:nvPr>
            <p:ph type="pic" idx="1"/>
          </p:nvPr>
        </p:nvSpPr>
        <p:spPr>
          <a:xfrm>
            <a:off x="3124200" y="405000"/>
            <a:ext cx="5768280" cy="274281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GB" dirty="0"/>
          </a:p>
        </p:txBody>
      </p:sp>
      <p:sp>
        <p:nvSpPr>
          <p:cNvPr id="5" name="Date Placeholder 4"/>
          <p:cNvSpPr>
            <a:spLocks noGrp="1"/>
          </p:cNvSpPr>
          <p:nvPr>
            <p:ph type="dt" sz="half" idx="10"/>
          </p:nvPr>
        </p:nvSpPr>
        <p:spPr/>
        <p:txBody>
          <a:bodyPr/>
          <a:lstStyle/>
          <a:p>
            <a:fld id="{722D54DB-31F6-4C31-A32F-FB6DD0BFEEC2}" type="datetimeFigureOut">
              <a:rPr lang="en-GB" smtClean="0"/>
              <a:t>16/04/2018</a:t>
            </a:fld>
            <a:endParaRPr lang="en-GB" dirty="0"/>
          </a:p>
        </p:txBody>
      </p:sp>
      <p:sp>
        <p:nvSpPr>
          <p:cNvPr id="6" name="Footer Placeholder 5"/>
          <p:cNvSpPr>
            <a:spLocks noGrp="1"/>
          </p:cNvSpPr>
          <p:nvPr>
            <p:ph type="ftr" sz="quarter" idx="11"/>
          </p:nvPr>
        </p:nvSpPr>
        <p:spPr/>
        <p:txBody>
          <a:bodyPr/>
          <a:lstStyle/>
          <a:p>
            <a:endParaRPr lang="en-GB" dirty="0"/>
          </a:p>
        </p:txBody>
      </p:sp>
    </p:spTree>
    <p:extLst>
      <p:ext uri="{BB962C8B-B14F-4D97-AF65-F5344CB8AC3E}">
        <p14:creationId xmlns:p14="http://schemas.microsoft.com/office/powerpoint/2010/main" val="23337365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22D54DB-31F6-4C31-A32F-FB6DD0BFEEC2}" type="datetimeFigureOut">
              <a:rPr lang="en-GB" smtClean="0"/>
              <a:t>16/04/2018</a:t>
            </a:fld>
            <a:endParaRPr lang="en-GB" dirty="0"/>
          </a:p>
        </p:txBody>
      </p:sp>
      <p:sp>
        <p:nvSpPr>
          <p:cNvPr id="3" name="Footer Placeholder 2"/>
          <p:cNvSpPr>
            <a:spLocks noGrp="1"/>
          </p:cNvSpPr>
          <p:nvPr>
            <p:ph type="ftr" sz="quarter" idx="11"/>
          </p:nvPr>
        </p:nvSpPr>
        <p:spPr/>
        <p:txBody>
          <a:bodyPr/>
          <a:lstStyle/>
          <a:p>
            <a:endParaRPr lang="en-GB"/>
          </a:p>
        </p:txBody>
      </p:sp>
    </p:spTree>
    <p:extLst>
      <p:ext uri="{BB962C8B-B14F-4D97-AF65-F5344CB8AC3E}">
        <p14:creationId xmlns:p14="http://schemas.microsoft.com/office/powerpoint/2010/main" val="7083104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95420" y="1491630"/>
            <a:ext cx="8353160" cy="1080120"/>
          </a:xfrm>
        </p:spPr>
        <p:txBody>
          <a:bodyPr>
            <a:normAutofit/>
          </a:bodyPr>
          <a:lstStyle>
            <a:lvl1pPr marL="0" indent="0" algn="l">
              <a:buNone/>
              <a:defRPr sz="2400">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dirty="0"/>
          </a:p>
        </p:txBody>
      </p:sp>
      <p:sp>
        <p:nvSpPr>
          <p:cNvPr id="8" name="Title 7"/>
          <p:cNvSpPr>
            <a:spLocks noGrp="1"/>
          </p:cNvSpPr>
          <p:nvPr>
            <p:ph type="title"/>
          </p:nvPr>
        </p:nvSpPr>
        <p:spPr>
          <a:xfrm>
            <a:off x="395420" y="951525"/>
            <a:ext cx="8353160" cy="486068"/>
          </a:xfrm>
        </p:spPr>
        <p:txBody>
          <a:bodyPr anchor="t" anchorCtr="0"/>
          <a:lstStyle>
            <a:lvl1pPr algn="l">
              <a:defRPr/>
            </a:lvl1pPr>
          </a:lstStyle>
          <a:p>
            <a:r>
              <a:rPr lang="en-US" smtClean="0"/>
              <a:t>Click to edit Master title style</a:t>
            </a:r>
            <a:endParaRPr lang="en-GB" dirty="0"/>
          </a:p>
        </p:txBody>
      </p:sp>
      <p:sp>
        <p:nvSpPr>
          <p:cNvPr id="2" name="Date Placeholder 1"/>
          <p:cNvSpPr>
            <a:spLocks noGrp="1"/>
          </p:cNvSpPr>
          <p:nvPr>
            <p:ph type="dt" sz="half" idx="10"/>
          </p:nvPr>
        </p:nvSpPr>
        <p:spPr/>
        <p:txBody>
          <a:bodyPr/>
          <a:lstStyle/>
          <a:p>
            <a:fld id="{FA9F1BF8-F3E1-496C-8DA7-42A6F4A76737}" type="datetimeFigureOut">
              <a:rPr lang="en-GB" smtClean="0"/>
              <a:t>16/04/2018</a:t>
            </a:fld>
            <a:endParaRPr lang="en-GB" dirty="0"/>
          </a:p>
        </p:txBody>
      </p:sp>
      <p:sp>
        <p:nvSpPr>
          <p:cNvPr id="4" name="Footer Placeholder 3"/>
          <p:cNvSpPr>
            <a:spLocks noGrp="1"/>
          </p:cNvSpPr>
          <p:nvPr>
            <p:ph type="ftr" sz="quarter" idx="11"/>
          </p:nvPr>
        </p:nvSpPr>
        <p:spPr/>
        <p:txBody>
          <a:bodyPr/>
          <a:lstStyle/>
          <a:p>
            <a:endParaRPr lang="en-GB" dirty="0"/>
          </a:p>
        </p:txBody>
      </p:sp>
    </p:spTree>
    <p:extLst>
      <p:ext uri="{BB962C8B-B14F-4D97-AF65-F5344CB8AC3E}">
        <p14:creationId xmlns:p14="http://schemas.microsoft.com/office/powerpoint/2010/main" val="32146832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95420" y="3111826"/>
            <a:ext cx="8353160" cy="1080150"/>
          </a:xfrm>
        </p:spPr>
        <p:txBody>
          <a:bodyPr anchor="t">
            <a:normAutofit/>
          </a:bodyPr>
          <a:lstStyle>
            <a:lvl1pPr algn="l">
              <a:defRPr sz="3200" b="1" cap="none" baseline="0"/>
            </a:lvl1pPr>
          </a:lstStyle>
          <a:p>
            <a:r>
              <a:rPr lang="en-US" smtClean="0"/>
              <a:t>Click to edit Master title style</a:t>
            </a:r>
            <a:endParaRPr lang="en-GB" dirty="0"/>
          </a:p>
        </p:txBody>
      </p:sp>
      <p:sp>
        <p:nvSpPr>
          <p:cNvPr id="3" name="Text Placeholder 2"/>
          <p:cNvSpPr>
            <a:spLocks noGrp="1"/>
          </p:cNvSpPr>
          <p:nvPr>
            <p:ph type="body" idx="1"/>
          </p:nvPr>
        </p:nvSpPr>
        <p:spPr>
          <a:xfrm>
            <a:off x="395421" y="951526"/>
            <a:ext cx="8353160" cy="2106293"/>
          </a:xfrm>
        </p:spPr>
        <p:txBody>
          <a:bodyPr anchor="b">
            <a:normAutofit/>
          </a:bodyPr>
          <a:lstStyle>
            <a:lvl1pPr marL="0" indent="0">
              <a:buNone/>
              <a:defRPr sz="24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A9F1BF8-F3E1-496C-8DA7-42A6F4A76737}" type="datetimeFigureOut">
              <a:rPr lang="en-GB" smtClean="0"/>
              <a:t>16/04/2018</a:t>
            </a:fld>
            <a:endParaRPr lang="en-GB" dirty="0"/>
          </a:p>
        </p:txBody>
      </p:sp>
      <p:sp>
        <p:nvSpPr>
          <p:cNvPr id="5" name="Footer Placeholder 4"/>
          <p:cNvSpPr>
            <a:spLocks noGrp="1"/>
          </p:cNvSpPr>
          <p:nvPr>
            <p:ph type="ftr" sz="quarter" idx="11"/>
          </p:nvPr>
        </p:nvSpPr>
        <p:spPr/>
        <p:txBody>
          <a:bodyPr/>
          <a:lstStyle/>
          <a:p>
            <a:endParaRPr lang="en-GB" dirty="0"/>
          </a:p>
        </p:txBody>
      </p:sp>
    </p:spTree>
    <p:extLst>
      <p:ext uri="{BB962C8B-B14F-4D97-AF65-F5344CB8AC3E}">
        <p14:creationId xmlns:p14="http://schemas.microsoft.com/office/powerpoint/2010/main" val="38280875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95420" y="951570"/>
            <a:ext cx="8353160" cy="486054"/>
          </a:xfrm>
        </p:spPr>
        <p:txBody>
          <a:bodyPr/>
          <a:lstStyle/>
          <a:p>
            <a:r>
              <a:rPr lang="en-US" smtClean="0"/>
              <a:t>Click to edit Master title style</a:t>
            </a:r>
            <a:endParaRPr lang="en-GB" dirty="0"/>
          </a:p>
        </p:txBody>
      </p:sp>
      <p:sp>
        <p:nvSpPr>
          <p:cNvPr id="3" name="Content Placeholder 2"/>
          <p:cNvSpPr>
            <a:spLocks noGrp="1"/>
          </p:cNvSpPr>
          <p:nvPr>
            <p:ph idx="1"/>
          </p:nvPr>
        </p:nvSpPr>
        <p:spPr>
          <a:xfrm>
            <a:off x="395420" y="1491631"/>
            <a:ext cx="8353160" cy="3102992"/>
          </a:xfrm>
        </p:spPr>
        <p:txBody>
          <a:bodyPr/>
          <a:lstStyle>
            <a:lvl5pPr>
              <a:defRPr/>
            </a:lvl5pPr>
            <a:lvl6pPr marL="2151063" indent="0">
              <a:buNone/>
              <a:defRPr/>
            </a:lvl6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 name="Date Placeholder 3"/>
          <p:cNvSpPr>
            <a:spLocks noGrp="1"/>
          </p:cNvSpPr>
          <p:nvPr>
            <p:ph type="dt" sz="half" idx="10"/>
          </p:nvPr>
        </p:nvSpPr>
        <p:spPr/>
        <p:txBody>
          <a:bodyPr/>
          <a:lstStyle/>
          <a:p>
            <a:fld id="{FA9F1BF8-F3E1-496C-8DA7-42A6F4A76737}" type="datetimeFigureOut">
              <a:rPr lang="en-GB" smtClean="0"/>
              <a:t>16/04/2018</a:t>
            </a:fld>
            <a:endParaRPr lang="en-GB"/>
          </a:p>
        </p:txBody>
      </p:sp>
      <p:sp>
        <p:nvSpPr>
          <p:cNvPr id="5" name="Footer Placeholder 4"/>
          <p:cNvSpPr>
            <a:spLocks noGrp="1"/>
          </p:cNvSpPr>
          <p:nvPr>
            <p:ph type="ftr" sz="quarter" idx="11"/>
          </p:nvPr>
        </p:nvSpPr>
        <p:spPr/>
        <p:txBody>
          <a:bodyPr/>
          <a:lstStyle/>
          <a:p>
            <a:endParaRPr lang="en-GB" dirty="0"/>
          </a:p>
        </p:txBody>
      </p:sp>
    </p:spTree>
    <p:extLst>
      <p:ext uri="{BB962C8B-B14F-4D97-AF65-F5344CB8AC3E}">
        <p14:creationId xmlns:p14="http://schemas.microsoft.com/office/powerpoint/2010/main" val="26992419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395420" y="951525"/>
            <a:ext cx="8353160" cy="486068"/>
          </a:xfrm>
        </p:spPr>
        <p:txBody>
          <a:bodyPr anchor="t" anchorCtr="0"/>
          <a:lstStyle/>
          <a:p>
            <a:r>
              <a:rPr lang="en-US" smtClean="0"/>
              <a:t>Click to edit Master title style</a:t>
            </a:r>
            <a:endParaRPr lang="en-GB" dirty="0"/>
          </a:p>
        </p:txBody>
      </p:sp>
      <p:sp>
        <p:nvSpPr>
          <p:cNvPr id="3" name="Content Placeholder 2"/>
          <p:cNvSpPr>
            <a:spLocks noGrp="1"/>
          </p:cNvSpPr>
          <p:nvPr>
            <p:ph sz="half" idx="1"/>
          </p:nvPr>
        </p:nvSpPr>
        <p:spPr>
          <a:xfrm>
            <a:off x="395420" y="1491601"/>
            <a:ext cx="4100380" cy="3103022"/>
          </a:xfrm>
        </p:spPr>
        <p:txBody>
          <a:bodyPr/>
          <a:lstStyle>
            <a:lvl1pPr>
              <a:defRPr sz="2400"/>
            </a:lvl1pPr>
            <a:lvl2pPr>
              <a:defRPr sz="2000"/>
            </a:lvl2pPr>
            <a:lvl3pPr>
              <a:defRPr sz="2000"/>
            </a:lvl3pPr>
            <a:lvl4pPr>
              <a:defRPr sz="1800"/>
            </a:lvl4pPr>
            <a:lvl5pPr>
              <a:defRPr sz="1800"/>
            </a:lvl5pPr>
            <a:lvl6pPr marL="1792288" indent="0">
              <a:buNone/>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 name="Content Placeholder 3"/>
          <p:cNvSpPr>
            <a:spLocks noGrp="1"/>
          </p:cNvSpPr>
          <p:nvPr>
            <p:ph sz="half" idx="2"/>
          </p:nvPr>
        </p:nvSpPr>
        <p:spPr>
          <a:xfrm>
            <a:off x="4648200" y="1491601"/>
            <a:ext cx="4100380" cy="3103022"/>
          </a:xfrm>
        </p:spPr>
        <p:txBody>
          <a:bodyPr/>
          <a:lstStyle>
            <a:lvl1pPr>
              <a:defRPr sz="2400"/>
            </a:lvl1pPr>
            <a:lvl2pPr>
              <a:defRPr sz="20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5" name="Date Placeholder 4"/>
          <p:cNvSpPr>
            <a:spLocks noGrp="1"/>
          </p:cNvSpPr>
          <p:nvPr>
            <p:ph type="dt" sz="half" idx="10"/>
          </p:nvPr>
        </p:nvSpPr>
        <p:spPr/>
        <p:txBody>
          <a:bodyPr/>
          <a:lstStyle/>
          <a:p>
            <a:fld id="{FA9F1BF8-F3E1-496C-8DA7-42A6F4A76737}" type="datetimeFigureOut">
              <a:rPr lang="en-GB" smtClean="0"/>
              <a:t>16/04/2018</a:t>
            </a:fld>
            <a:endParaRPr lang="en-GB"/>
          </a:p>
        </p:txBody>
      </p:sp>
      <p:sp>
        <p:nvSpPr>
          <p:cNvPr id="6" name="Footer Placeholder 5"/>
          <p:cNvSpPr>
            <a:spLocks noGrp="1"/>
          </p:cNvSpPr>
          <p:nvPr>
            <p:ph type="ftr" sz="quarter" idx="11"/>
          </p:nvPr>
        </p:nvSpPr>
        <p:spPr/>
        <p:txBody>
          <a:bodyPr/>
          <a:lstStyle/>
          <a:p>
            <a:endParaRPr lang="en-GB" dirty="0"/>
          </a:p>
        </p:txBody>
      </p:sp>
    </p:spTree>
    <p:extLst>
      <p:ext uri="{BB962C8B-B14F-4D97-AF65-F5344CB8AC3E}">
        <p14:creationId xmlns:p14="http://schemas.microsoft.com/office/powerpoint/2010/main" val="16556982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95420" y="951524"/>
            <a:ext cx="4101968" cy="828137"/>
          </a:xfrm>
        </p:spPr>
        <p:txBody>
          <a:bodyPr anchor="t" anchorCtr="0"/>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95420" y="1851671"/>
            <a:ext cx="4101968" cy="2742952"/>
          </a:xfrm>
        </p:spPr>
        <p:txBody>
          <a:bodyPr/>
          <a:lstStyle>
            <a:lvl1pPr>
              <a:defRPr sz="2000"/>
            </a:lvl1pPr>
            <a:lvl2pPr>
              <a:defRPr sz="18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5" name="Text Placeholder 4"/>
          <p:cNvSpPr>
            <a:spLocks noGrp="1"/>
          </p:cNvSpPr>
          <p:nvPr>
            <p:ph type="body" sz="quarter" idx="3"/>
          </p:nvPr>
        </p:nvSpPr>
        <p:spPr>
          <a:xfrm>
            <a:off x="4645026" y="951525"/>
            <a:ext cx="4103555" cy="828136"/>
          </a:xfrm>
        </p:spPr>
        <p:txBody>
          <a:bodyPr anchor="t" anchorCtr="0"/>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1851671"/>
            <a:ext cx="4103555" cy="2742952"/>
          </a:xfrm>
        </p:spPr>
        <p:txBody>
          <a:bodyPr/>
          <a:lstStyle>
            <a:lvl1pPr>
              <a:defRPr sz="2000"/>
            </a:lvl1pPr>
            <a:lvl2pPr>
              <a:defRPr sz="18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2" name="Date Placeholder 1"/>
          <p:cNvSpPr>
            <a:spLocks noGrp="1"/>
          </p:cNvSpPr>
          <p:nvPr>
            <p:ph type="dt" sz="half" idx="10"/>
          </p:nvPr>
        </p:nvSpPr>
        <p:spPr/>
        <p:txBody>
          <a:bodyPr/>
          <a:lstStyle/>
          <a:p>
            <a:fld id="{FA9F1BF8-F3E1-496C-8DA7-42A6F4A76737}" type="datetimeFigureOut">
              <a:rPr lang="en-GB" smtClean="0"/>
              <a:t>16/04/2018</a:t>
            </a:fld>
            <a:endParaRPr lang="en-GB"/>
          </a:p>
        </p:txBody>
      </p:sp>
      <p:sp>
        <p:nvSpPr>
          <p:cNvPr id="7" name="Footer Placeholder 6"/>
          <p:cNvSpPr>
            <a:spLocks noGrp="1"/>
          </p:cNvSpPr>
          <p:nvPr>
            <p:ph type="ftr" sz="quarter" idx="11"/>
          </p:nvPr>
        </p:nvSpPr>
        <p:spPr/>
        <p:txBody>
          <a:bodyPr/>
          <a:lstStyle/>
          <a:p>
            <a:endParaRPr lang="en-GB" dirty="0"/>
          </a:p>
        </p:txBody>
      </p:sp>
    </p:spTree>
    <p:extLst>
      <p:ext uri="{BB962C8B-B14F-4D97-AF65-F5344CB8AC3E}">
        <p14:creationId xmlns:p14="http://schemas.microsoft.com/office/powerpoint/2010/main" val="25589703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95420" y="944116"/>
            <a:ext cx="8291380" cy="655499"/>
          </a:xfrm>
        </p:spPr>
        <p:txBody>
          <a:bodyPr anchor="t" anchorCtr="0">
            <a:normAutofit/>
          </a:bodyPr>
          <a:lstStyle>
            <a:lvl1pPr algn="l">
              <a:defRPr sz="3200" b="1">
                <a:latin typeface="Arial" pitchFamily="34" charset="0"/>
                <a:cs typeface="Arial" pitchFamily="34" charset="0"/>
              </a:defRPr>
            </a:lvl1pPr>
          </a:lstStyle>
          <a:p>
            <a:r>
              <a:rPr lang="en-US" smtClean="0"/>
              <a:t>Click to edit Master title style</a:t>
            </a:r>
            <a:endParaRPr lang="en-GB" dirty="0"/>
          </a:p>
        </p:txBody>
      </p:sp>
      <p:sp>
        <p:nvSpPr>
          <p:cNvPr id="3" name="Content Placeholder 2"/>
          <p:cNvSpPr>
            <a:spLocks noGrp="1"/>
          </p:cNvSpPr>
          <p:nvPr>
            <p:ph idx="1"/>
          </p:nvPr>
        </p:nvSpPr>
        <p:spPr>
          <a:xfrm>
            <a:off x="3275820" y="1653623"/>
            <a:ext cx="5410980" cy="2941000"/>
          </a:xfrm>
        </p:spPr>
        <p:txBody>
          <a:bodyPr/>
          <a:lstStyle>
            <a:lvl1pPr>
              <a:defRPr sz="2000">
                <a:latin typeface="Arial" pitchFamily="34" charset="0"/>
                <a:cs typeface="Arial" pitchFamily="34" charset="0"/>
              </a:defRPr>
            </a:lvl1pPr>
            <a:lvl2pPr>
              <a:defRPr sz="1800">
                <a:latin typeface="Arial" pitchFamily="34" charset="0"/>
                <a:cs typeface="Arial" pitchFamily="34" charset="0"/>
              </a:defRPr>
            </a:lvl2pPr>
            <a:lvl3pPr>
              <a:defRPr sz="1800">
                <a:latin typeface="Arial" pitchFamily="34" charset="0"/>
                <a:cs typeface="Arial" pitchFamily="34" charset="0"/>
              </a:defRPr>
            </a:lvl3pPr>
            <a:lvl4pPr>
              <a:defRPr sz="1600">
                <a:latin typeface="Arial" pitchFamily="34" charset="0"/>
                <a:cs typeface="Arial" pitchFamily="34" charset="0"/>
              </a:defRPr>
            </a:lvl4pPr>
            <a:lvl5pPr>
              <a:defRPr sz="1600">
                <a:latin typeface="Arial" pitchFamily="34" charset="0"/>
                <a:cs typeface="Arial" pitchFamily="34" charset="0"/>
              </a:defRPr>
            </a:lvl5pPr>
            <a:lvl6pPr marL="1792288" indent="0">
              <a:buNone/>
              <a:defRPr sz="1600"/>
            </a:lvl6pPr>
            <a:lvl7pPr marL="2151063" indent="0">
              <a:buNone/>
              <a:defRPr sz="16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4" name="Text Placeholder 3"/>
          <p:cNvSpPr>
            <a:spLocks noGrp="1"/>
          </p:cNvSpPr>
          <p:nvPr>
            <p:ph type="body" sz="half" idx="2"/>
          </p:nvPr>
        </p:nvSpPr>
        <p:spPr>
          <a:xfrm>
            <a:off x="395421" y="1653623"/>
            <a:ext cx="2736380" cy="2941000"/>
          </a:xfrm>
        </p:spPr>
        <p:txBody>
          <a:bodyPr>
            <a:normAutofit/>
          </a:bodyPr>
          <a:lstStyle>
            <a:lvl1pPr marL="0" indent="0">
              <a:buNone/>
              <a:defRPr sz="2000">
                <a:latin typeface="Arial" pitchFamily="34" charset="0"/>
                <a:cs typeface="Arial"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A9F1BF8-F3E1-496C-8DA7-42A6F4A76737}" type="datetimeFigureOut">
              <a:rPr lang="en-GB" smtClean="0"/>
              <a:t>16/04/2018</a:t>
            </a:fld>
            <a:endParaRPr lang="en-GB"/>
          </a:p>
        </p:txBody>
      </p:sp>
      <p:sp>
        <p:nvSpPr>
          <p:cNvPr id="6" name="Footer Placeholder 5"/>
          <p:cNvSpPr>
            <a:spLocks noGrp="1"/>
          </p:cNvSpPr>
          <p:nvPr>
            <p:ph type="ftr" sz="quarter" idx="11"/>
          </p:nvPr>
        </p:nvSpPr>
        <p:spPr/>
        <p:txBody>
          <a:bodyPr/>
          <a:lstStyle/>
          <a:p>
            <a:endParaRPr lang="en-GB" dirty="0"/>
          </a:p>
        </p:txBody>
      </p:sp>
    </p:spTree>
    <p:extLst>
      <p:ext uri="{BB962C8B-B14F-4D97-AF65-F5344CB8AC3E}">
        <p14:creationId xmlns:p14="http://schemas.microsoft.com/office/powerpoint/2010/main" val="10352477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436120" y="948180"/>
            <a:ext cx="3456480" cy="921472"/>
          </a:xfrm>
        </p:spPr>
        <p:txBody>
          <a:bodyPr anchor="t" anchorCtr="0"/>
          <a:lstStyle>
            <a:lvl1pPr algn="l">
              <a:defRPr sz="2000" b="1"/>
            </a:lvl1pPr>
          </a:lstStyle>
          <a:p>
            <a:r>
              <a:rPr lang="en-US" smtClean="0"/>
              <a:t>Click to edit Master title style</a:t>
            </a:r>
            <a:endParaRPr lang="en-GB" dirty="0"/>
          </a:p>
        </p:txBody>
      </p:sp>
      <p:sp>
        <p:nvSpPr>
          <p:cNvPr id="3" name="Picture Placeholder 2"/>
          <p:cNvSpPr>
            <a:spLocks noGrp="1"/>
          </p:cNvSpPr>
          <p:nvPr>
            <p:ph type="pic" idx="1"/>
          </p:nvPr>
        </p:nvSpPr>
        <p:spPr>
          <a:xfrm>
            <a:off x="251400" y="948181"/>
            <a:ext cx="5040700" cy="3567839"/>
          </a:xfrm>
        </p:spPr>
        <p:txBody>
          <a:bodyPr/>
          <a:lstStyle>
            <a:lvl1pPr marL="0" indent="0" algn="l">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GB" dirty="0"/>
          </a:p>
        </p:txBody>
      </p:sp>
      <p:sp>
        <p:nvSpPr>
          <p:cNvPr id="4" name="Text Placeholder 3"/>
          <p:cNvSpPr>
            <a:spLocks noGrp="1"/>
          </p:cNvSpPr>
          <p:nvPr>
            <p:ph type="body" sz="half" idx="2"/>
          </p:nvPr>
        </p:nvSpPr>
        <p:spPr>
          <a:xfrm>
            <a:off x="5436120" y="1923660"/>
            <a:ext cx="3456480" cy="2592360"/>
          </a:xfrm>
        </p:spPr>
        <p:txBody>
          <a:bodyPr/>
          <a:lstStyle>
            <a:lvl1pPr marL="0" indent="0">
              <a:buNone/>
              <a:defRPr sz="1800">
                <a:solidFill>
                  <a:schemeClr val="tx1">
                    <a:lumMod val="65000"/>
                    <a:lumOff val="3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A9F1BF8-F3E1-496C-8DA7-42A6F4A76737}" type="datetimeFigureOut">
              <a:rPr lang="en-GB" smtClean="0"/>
              <a:t>16/04/2018</a:t>
            </a:fld>
            <a:endParaRPr lang="en-GB"/>
          </a:p>
        </p:txBody>
      </p:sp>
      <p:sp>
        <p:nvSpPr>
          <p:cNvPr id="6" name="Footer Placeholder 5"/>
          <p:cNvSpPr>
            <a:spLocks noGrp="1"/>
          </p:cNvSpPr>
          <p:nvPr>
            <p:ph type="ftr" sz="quarter" idx="11"/>
          </p:nvPr>
        </p:nvSpPr>
        <p:spPr/>
        <p:txBody>
          <a:bodyPr/>
          <a:lstStyle/>
          <a:p>
            <a:endParaRPr lang="en-GB" dirty="0"/>
          </a:p>
        </p:txBody>
      </p:sp>
    </p:spTree>
    <p:extLst>
      <p:ext uri="{BB962C8B-B14F-4D97-AF65-F5344CB8AC3E}">
        <p14:creationId xmlns:p14="http://schemas.microsoft.com/office/powerpoint/2010/main" val="168523886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A9F1BF8-F3E1-496C-8DA7-42A6F4A76737}" type="datetimeFigureOut">
              <a:rPr lang="en-GB" smtClean="0"/>
              <a:t>16/04/2018</a:t>
            </a:fld>
            <a:endParaRPr lang="en-GB"/>
          </a:p>
        </p:txBody>
      </p:sp>
      <p:sp>
        <p:nvSpPr>
          <p:cNvPr id="3" name="Footer Placeholder 2"/>
          <p:cNvSpPr>
            <a:spLocks noGrp="1"/>
          </p:cNvSpPr>
          <p:nvPr>
            <p:ph type="ftr" sz="quarter" idx="11"/>
          </p:nvPr>
        </p:nvSpPr>
        <p:spPr/>
        <p:txBody>
          <a:bodyPr/>
          <a:lstStyle/>
          <a:p>
            <a:endParaRPr lang="en-GB" dirty="0"/>
          </a:p>
        </p:txBody>
      </p:sp>
    </p:spTree>
    <p:extLst>
      <p:ext uri="{BB962C8B-B14F-4D97-AF65-F5344CB8AC3E}">
        <p14:creationId xmlns:p14="http://schemas.microsoft.com/office/powerpoint/2010/main" val="130469901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95420" y="1491630"/>
            <a:ext cx="8353160" cy="1080120"/>
          </a:xfrm>
        </p:spPr>
        <p:txBody>
          <a:bodyPr>
            <a:normAutofit/>
          </a:bodyPr>
          <a:lstStyle>
            <a:lvl1pPr marL="0" indent="0" algn="l">
              <a:buNone/>
              <a:defRPr sz="2400">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dirty="0"/>
          </a:p>
        </p:txBody>
      </p:sp>
      <p:sp>
        <p:nvSpPr>
          <p:cNvPr id="8" name="Title 7"/>
          <p:cNvSpPr>
            <a:spLocks noGrp="1"/>
          </p:cNvSpPr>
          <p:nvPr>
            <p:ph type="title"/>
          </p:nvPr>
        </p:nvSpPr>
        <p:spPr>
          <a:xfrm>
            <a:off x="395420" y="951525"/>
            <a:ext cx="8353160" cy="486068"/>
          </a:xfrm>
        </p:spPr>
        <p:txBody>
          <a:bodyPr anchor="t" anchorCtr="0"/>
          <a:lstStyle>
            <a:lvl1pPr algn="l">
              <a:defRPr/>
            </a:lvl1pPr>
          </a:lstStyle>
          <a:p>
            <a:r>
              <a:rPr lang="en-US" smtClean="0"/>
              <a:t>Click to edit Master title style</a:t>
            </a:r>
            <a:endParaRPr lang="en-GB" dirty="0"/>
          </a:p>
        </p:txBody>
      </p:sp>
      <p:sp>
        <p:nvSpPr>
          <p:cNvPr id="2" name="Date Placeholder 1"/>
          <p:cNvSpPr>
            <a:spLocks noGrp="1"/>
          </p:cNvSpPr>
          <p:nvPr>
            <p:ph type="dt" sz="half" idx="10"/>
          </p:nvPr>
        </p:nvSpPr>
        <p:spPr/>
        <p:txBody>
          <a:bodyPr/>
          <a:lstStyle/>
          <a:p>
            <a:fld id="{FA9F1BF8-F3E1-496C-8DA7-42A6F4A76737}" type="datetimeFigureOut">
              <a:rPr lang="en-GB" smtClean="0"/>
              <a:t>16/04/2018</a:t>
            </a:fld>
            <a:endParaRPr lang="en-GB" dirty="0"/>
          </a:p>
        </p:txBody>
      </p:sp>
      <p:sp>
        <p:nvSpPr>
          <p:cNvPr id="4" name="Footer Placeholder 3"/>
          <p:cNvSpPr>
            <a:spLocks noGrp="1"/>
          </p:cNvSpPr>
          <p:nvPr>
            <p:ph type="ftr" sz="quarter" idx="11"/>
          </p:nvPr>
        </p:nvSpPr>
        <p:spPr/>
        <p:txBody>
          <a:bodyPr/>
          <a:lstStyle/>
          <a:p>
            <a:endParaRPr lang="en-GB" dirty="0"/>
          </a:p>
        </p:txBody>
      </p:sp>
    </p:spTree>
    <p:extLst>
      <p:ext uri="{BB962C8B-B14F-4D97-AF65-F5344CB8AC3E}">
        <p14:creationId xmlns:p14="http://schemas.microsoft.com/office/powerpoint/2010/main" val="114716510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95420" y="3111826"/>
            <a:ext cx="8353160" cy="1080150"/>
          </a:xfrm>
        </p:spPr>
        <p:txBody>
          <a:bodyPr anchor="t">
            <a:normAutofit/>
          </a:bodyPr>
          <a:lstStyle>
            <a:lvl1pPr algn="l">
              <a:defRPr sz="3200" b="1" cap="none" baseline="0"/>
            </a:lvl1pPr>
          </a:lstStyle>
          <a:p>
            <a:r>
              <a:rPr lang="en-US" smtClean="0"/>
              <a:t>Click to edit Master title style</a:t>
            </a:r>
            <a:endParaRPr lang="en-GB" dirty="0"/>
          </a:p>
        </p:txBody>
      </p:sp>
      <p:sp>
        <p:nvSpPr>
          <p:cNvPr id="3" name="Text Placeholder 2"/>
          <p:cNvSpPr>
            <a:spLocks noGrp="1"/>
          </p:cNvSpPr>
          <p:nvPr>
            <p:ph type="body" idx="1"/>
          </p:nvPr>
        </p:nvSpPr>
        <p:spPr>
          <a:xfrm>
            <a:off x="395421" y="951526"/>
            <a:ext cx="8353160" cy="2106293"/>
          </a:xfrm>
        </p:spPr>
        <p:txBody>
          <a:bodyPr anchor="b">
            <a:normAutofit/>
          </a:bodyPr>
          <a:lstStyle>
            <a:lvl1pPr marL="0" indent="0">
              <a:buNone/>
              <a:defRPr sz="24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A9F1BF8-F3E1-496C-8DA7-42A6F4A76737}" type="datetimeFigureOut">
              <a:rPr lang="en-GB" smtClean="0"/>
              <a:t>16/04/2018</a:t>
            </a:fld>
            <a:endParaRPr lang="en-GB" dirty="0"/>
          </a:p>
        </p:txBody>
      </p:sp>
      <p:sp>
        <p:nvSpPr>
          <p:cNvPr id="5" name="Footer Placeholder 4"/>
          <p:cNvSpPr>
            <a:spLocks noGrp="1"/>
          </p:cNvSpPr>
          <p:nvPr>
            <p:ph type="ftr" sz="quarter" idx="11"/>
          </p:nvPr>
        </p:nvSpPr>
        <p:spPr/>
        <p:txBody>
          <a:bodyPr/>
          <a:lstStyle/>
          <a:p>
            <a:endParaRPr lang="en-GB" dirty="0"/>
          </a:p>
        </p:txBody>
      </p:sp>
    </p:spTree>
    <p:extLst>
      <p:ext uri="{BB962C8B-B14F-4D97-AF65-F5344CB8AC3E}">
        <p14:creationId xmlns:p14="http://schemas.microsoft.com/office/powerpoint/2010/main" val="165155873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95420" y="951570"/>
            <a:ext cx="8353160" cy="486054"/>
          </a:xfrm>
        </p:spPr>
        <p:txBody>
          <a:bodyPr/>
          <a:lstStyle/>
          <a:p>
            <a:r>
              <a:rPr lang="en-US" smtClean="0"/>
              <a:t>Click to edit Master title style</a:t>
            </a:r>
            <a:endParaRPr lang="en-GB" dirty="0"/>
          </a:p>
        </p:txBody>
      </p:sp>
      <p:sp>
        <p:nvSpPr>
          <p:cNvPr id="3" name="Content Placeholder 2"/>
          <p:cNvSpPr>
            <a:spLocks noGrp="1"/>
          </p:cNvSpPr>
          <p:nvPr>
            <p:ph idx="1"/>
          </p:nvPr>
        </p:nvSpPr>
        <p:spPr>
          <a:xfrm>
            <a:off x="395420" y="1491631"/>
            <a:ext cx="8353160" cy="3102992"/>
          </a:xfrm>
        </p:spPr>
        <p:txBody>
          <a:bodyPr/>
          <a:lstStyle>
            <a:lvl5pPr>
              <a:defRPr/>
            </a:lvl5pPr>
            <a:lvl6pPr marL="2151063" indent="0">
              <a:buNone/>
              <a:defRPr/>
            </a:lvl6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 name="Date Placeholder 3"/>
          <p:cNvSpPr>
            <a:spLocks noGrp="1"/>
          </p:cNvSpPr>
          <p:nvPr>
            <p:ph type="dt" sz="half" idx="10"/>
          </p:nvPr>
        </p:nvSpPr>
        <p:spPr/>
        <p:txBody>
          <a:bodyPr/>
          <a:lstStyle/>
          <a:p>
            <a:fld id="{FA9F1BF8-F3E1-496C-8DA7-42A6F4A76737}" type="datetimeFigureOut">
              <a:rPr lang="en-GB" smtClean="0"/>
              <a:t>16/04/2018</a:t>
            </a:fld>
            <a:endParaRPr lang="en-GB"/>
          </a:p>
        </p:txBody>
      </p:sp>
      <p:sp>
        <p:nvSpPr>
          <p:cNvPr id="5" name="Footer Placeholder 4"/>
          <p:cNvSpPr>
            <a:spLocks noGrp="1"/>
          </p:cNvSpPr>
          <p:nvPr>
            <p:ph type="ftr" sz="quarter" idx="11"/>
          </p:nvPr>
        </p:nvSpPr>
        <p:spPr/>
        <p:txBody>
          <a:bodyPr/>
          <a:lstStyle/>
          <a:p>
            <a:endParaRPr lang="en-GB" dirty="0"/>
          </a:p>
        </p:txBody>
      </p:sp>
    </p:spTree>
    <p:extLst>
      <p:ext uri="{BB962C8B-B14F-4D97-AF65-F5344CB8AC3E}">
        <p14:creationId xmlns:p14="http://schemas.microsoft.com/office/powerpoint/2010/main" val="319229181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395420" y="951525"/>
            <a:ext cx="8353160" cy="486068"/>
          </a:xfrm>
        </p:spPr>
        <p:txBody>
          <a:bodyPr anchor="t" anchorCtr="0"/>
          <a:lstStyle/>
          <a:p>
            <a:r>
              <a:rPr lang="en-US" smtClean="0"/>
              <a:t>Click to edit Master title style</a:t>
            </a:r>
            <a:endParaRPr lang="en-GB" dirty="0"/>
          </a:p>
        </p:txBody>
      </p:sp>
      <p:sp>
        <p:nvSpPr>
          <p:cNvPr id="3" name="Content Placeholder 2"/>
          <p:cNvSpPr>
            <a:spLocks noGrp="1"/>
          </p:cNvSpPr>
          <p:nvPr>
            <p:ph sz="half" idx="1"/>
          </p:nvPr>
        </p:nvSpPr>
        <p:spPr>
          <a:xfrm>
            <a:off x="395420" y="1491601"/>
            <a:ext cx="4100380" cy="3103022"/>
          </a:xfrm>
        </p:spPr>
        <p:txBody>
          <a:bodyPr/>
          <a:lstStyle>
            <a:lvl1pPr>
              <a:defRPr sz="2400"/>
            </a:lvl1pPr>
            <a:lvl2pPr>
              <a:defRPr sz="2000"/>
            </a:lvl2pPr>
            <a:lvl3pPr>
              <a:defRPr sz="2000"/>
            </a:lvl3pPr>
            <a:lvl4pPr>
              <a:defRPr sz="1800"/>
            </a:lvl4pPr>
            <a:lvl5pPr>
              <a:defRPr sz="1800"/>
            </a:lvl5pPr>
            <a:lvl6pPr marL="1792288" indent="0">
              <a:buNone/>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 name="Content Placeholder 3"/>
          <p:cNvSpPr>
            <a:spLocks noGrp="1"/>
          </p:cNvSpPr>
          <p:nvPr>
            <p:ph sz="half" idx="2"/>
          </p:nvPr>
        </p:nvSpPr>
        <p:spPr>
          <a:xfrm>
            <a:off x="4648200" y="1491601"/>
            <a:ext cx="4100380" cy="3103022"/>
          </a:xfrm>
        </p:spPr>
        <p:txBody>
          <a:bodyPr/>
          <a:lstStyle>
            <a:lvl1pPr>
              <a:defRPr sz="2400"/>
            </a:lvl1pPr>
            <a:lvl2pPr>
              <a:defRPr sz="20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5" name="Date Placeholder 4"/>
          <p:cNvSpPr>
            <a:spLocks noGrp="1"/>
          </p:cNvSpPr>
          <p:nvPr>
            <p:ph type="dt" sz="half" idx="10"/>
          </p:nvPr>
        </p:nvSpPr>
        <p:spPr/>
        <p:txBody>
          <a:bodyPr/>
          <a:lstStyle/>
          <a:p>
            <a:fld id="{FA9F1BF8-F3E1-496C-8DA7-42A6F4A76737}" type="datetimeFigureOut">
              <a:rPr lang="en-GB" smtClean="0"/>
              <a:t>16/04/2018</a:t>
            </a:fld>
            <a:endParaRPr lang="en-GB"/>
          </a:p>
        </p:txBody>
      </p:sp>
      <p:sp>
        <p:nvSpPr>
          <p:cNvPr id="6" name="Footer Placeholder 5"/>
          <p:cNvSpPr>
            <a:spLocks noGrp="1"/>
          </p:cNvSpPr>
          <p:nvPr>
            <p:ph type="ftr" sz="quarter" idx="11"/>
          </p:nvPr>
        </p:nvSpPr>
        <p:spPr/>
        <p:txBody>
          <a:bodyPr/>
          <a:lstStyle/>
          <a:p>
            <a:endParaRPr lang="en-GB" dirty="0"/>
          </a:p>
        </p:txBody>
      </p:sp>
    </p:spTree>
    <p:extLst>
      <p:ext uri="{BB962C8B-B14F-4D97-AF65-F5344CB8AC3E}">
        <p14:creationId xmlns:p14="http://schemas.microsoft.com/office/powerpoint/2010/main" val="129760012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95420" y="951524"/>
            <a:ext cx="4101968" cy="828137"/>
          </a:xfrm>
        </p:spPr>
        <p:txBody>
          <a:bodyPr anchor="t" anchorCtr="0"/>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95420" y="1851671"/>
            <a:ext cx="4101968" cy="2742952"/>
          </a:xfrm>
        </p:spPr>
        <p:txBody>
          <a:bodyPr/>
          <a:lstStyle>
            <a:lvl1pPr>
              <a:defRPr sz="2000"/>
            </a:lvl1pPr>
            <a:lvl2pPr>
              <a:defRPr sz="18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5" name="Text Placeholder 4"/>
          <p:cNvSpPr>
            <a:spLocks noGrp="1"/>
          </p:cNvSpPr>
          <p:nvPr>
            <p:ph type="body" sz="quarter" idx="3"/>
          </p:nvPr>
        </p:nvSpPr>
        <p:spPr>
          <a:xfrm>
            <a:off x="4645026" y="951525"/>
            <a:ext cx="4103555" cy="828136"/>
          </a:xfrm>
        </p:spPr>
        <p:txBody>
          <a:bodyPr anchor="t" anchorCtr="0"/>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1851671"/>
            <a:ext cx="4103555" cy="2742952"/>
          </a:xfrm>
        </p:spPr>
        <p:txBody>
          <a:bodyPr/>
          <a:lstStyle>
            <a:lvl1pPr>
              <a:defRPr sz="2000"/>
            </a:lvl1pPr>
            <a:lvl2pPr>
              <a:defRPr sz="18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2" name="Date Placeholder 1"/>
          <p:cNvSpPr>
            <a:spLocks noGrp="1"/>
          </p:cNvSpPr>
          <p:nvPr>
            <p:ph type="dt" sz="half" idx="10"/>
          </p:nvPr>
        </p:nvSpPr>
        <p:spPr/>
        <p:txBody>
          <a:bodyPr/>
          <a:lstStyle/>
          <a:p>
            <a:fld id="{FA9F1BF8-F3E1-496C-8DA7-42A6F4A76737}" type="datetimeFigureOut">
              <a:rPr lang="en-GB" smtClean="0"/>
              <a:t>16/04/2018</a:t>
            </a:fld>
            <a:endParaRPr lang="en-GB"/>
          </a:p>
        </p:txBody>
      </p:sp>
      <p:sp>
        <p:nvSpPr>
          <p:cNvPr id="7" name="Footer Placeholder 6"/>
          <p:cNvSpPr>
            <a:spLocks noGrp="1"/>
          </p:cNvSpPr>
          <p:nvPr>
            <p:ph type="ftr" sz="quarter" idx="11"/>
          </p:nvPr>
        </p:nvSpPr>
        <p:spPr/>
        <p:txBody>
          <a:bodyPr/>
          <a:lstStyle/>
          <a:p>
            <a:endParaRPr lang="en-GB" dirty="0"/>
          </a:p>
        </p:txBody>
      </p:sp>
    </p:spTree>
    <p:extLst>
      <p:ext uri="{BB962C8B-B14F-4D97-AF65-F5344CB8AC3E}">
        <p14:creationId xmlns:p14="http://schemas.microsoft.com/office/powerpoint/2010/main" val="83105843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95420" y="944116"/>
            <a:ext cx="8291380" cy="655499"/>
          </a:xfrm>
        </p:spPr>
        <p:txBody>
          <a:bodyPr anchor="t" anchorCtr="0">
            <a:normAutofit/>
          </a:bodyPr>
          <a:lstStyle>
            <a:lvl1pPr algn="l">
              <a:defRPr sz="3200" b="1">
                <a:latin typeface="Arial" pitchFamily="34" charset="0"/>
                <a:cs typeface="Arial" pitchFamily="34" charset="0"/>
              </a:defRPr>
            </a:lvl1pPr>
          </a:lstStyle>
          <a:p>
            <a:r>
              <a:rPr lang="en-US" smtClean="0"/>
              <a:t>Click to edit Master title style</a:t>
            </a:r>
            <a:endParaRPr lang="en-GB" dirty="0"/>
          </a:p>
        </p:txBody>
      </p:sp>
      <p:sp>
        <p:nvSpPr>
          <p:cNvPr id="3" name="Content Placeholder 2"/>
          <p:cNvSpPr>
            <a:spLocks noGrp="1"/>
          </p:cNvSpPr>
          <p:nvPr>
            <p:ph idx="1"/>
          </p:nvPr>
        </p:nvSpPr>
        <p:spPr>
          <a:xfrm>
            <a:off x="3275820" y="1653623"/>
            <a:ext cx="5410980" cy="2941000"/>
          </a:xfrm>
        </p:spPr>
        <p:txBody>
          <a:bodyPr/>
          <a:lstStyle>
            <a:lvl1pPr>
              <a:defRPr sz="2000">
                <a:latin typeface="Arial" pitchFamily="34" charset="0"/>
                <a:cs typeface="Arial" pitchFamily="34" charset="0"/>
              </a:defRPr>
            </a:lvl1pPr>
            <a:lvl2pPr>
              <a:defRPr sz="1800">
                <a:latin typeface="Arial" pitchFamily="34" charset="0"/>
                <a:cs typeface="Arial" pitchFamily="34" charset="0"/>
              </a:defRPr>
            </a:lvl2pPr>
            <a:lvl3pPr>
              <a:defRPr sz="1800">
                <a:latin typeface="Arial" pitchFamily="34" charset="0"/>
                <a:cs typeface="Arial" pitchFamily="34" charset="0"/>
              </a:defRPr>
            </a:lvl3pPr>
            <a:lvl4pPr>
              <a:defRPr sz="1600">
                <a:latin typeface="Arial" pitchFamily="34" charset="0"/>
                <a:cs typeface="Arial" pitchFamily="34" charset="0"/>
              </a:defRPr>
            </a:lvl4pPr>
            <a:lvl5pPr>
              <a:defRPr sz="1600">
                <a:latin typeface="Arial" pitchFamily="34" charset="0"/>
                <a:cs typeface="Arial" pitchFamily="34" charset="0"/>
              </a:defRPr>
            </a:lvl5pPr>
            <a:lvl6pPr marL="1792288" indent="0">
              <a:buNone/>
              <a:defRPr sz="1600"/>
            </a:lvl6pPr>
            <a:lvl7pPr marL="2151063" indent="0">
              <a:buNone/>
              <a:defRPr sz="16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4" name="Text Placeholder 3"/>
          <p:cNvSpPr>
            <a:spLocks noGrp="1"/>
          </p:cNvSpPr>
          <p:nvPr>
            <p:ph type="body" sz="half" idx="2"/>
          </p:nvPr>
        </p:nvSpPr>
        <p:spPr>
          <a:xfrm>
            <a:off x="395421" y="1653623"/>
            <a:ext cx="2736380" cy="2941000"/>
          </a:xfrm>
        </p:spPr>
        <p:txBody>
          <a:bodyPr>
            <a:normAutofit/>
          </a:bodyPr>
          <a:lstStyle>
            <a:lvl1pPr marL="0" indent="0">
              <a:buNone/>
              <a:defRPr sz="2000">
                <a:latin typeface="Arial" pitchFamily="34" charset="0"/>
                <a:cs typeface="Arial"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A9F1BF8-F3E1-496C-8DA7-42A6F4A76737}" type="datetimeFigureOut">
              <a:rPr lang="en-GB" smtClean="0"/>
              <a:t>16/04/2018</a:t>
            </a:fld>
            <a:endParaRPr lang="en-GB"/>
          </a:p>
        </p:txBody>
      </p:sp>
      <p:sp>
        <p:nvSpPr>
          <p:cNvPr id="6" name="Footer Placeholder 5"/>
          <p:cNvSpPr>
            <a:spLocks noGrp="1"/>
          </p:cNvSpPr>
          <p:nvPr>
            <p:ph type="ftr" sz="quarter" idx="11"/>
          </p:nvPr>
        </p:nvSpPr>
        <p:spPr/>
        <p:txBody>
          <a:bodyPr/>
          <a:lstStyle/>
          <a:p>
            <a:endParaRPr lang="en-GB" dirty="0"/>
          </a:p>
        </p:txBody>
      </p:sp>
    </p:spTree>
    <p:extLst>
      <p:ext uri="{BB962C8B-B14F-4D97-AF65-F5344CB8AC3E}">
        <p14:creationId xmlns:p14="http://schemas.microsoft.com/office/powerpoint/2010/main" val="140936633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436120" y="948180"/>
            <a:ext cx="3456480" cy="921472"/>
          </a:xfrm>
        </p:spPr>
        <p:txBody>
          <a:bodyPr anchor="t" anchorCtr="0"/>
          <a:lstStyle>
            <a:lvl1pPr algn="l">
              <a:defRPr sz="2000" b="1"/>
            </a:lvl1pPr>
          </a:lstStyle>
          <a:p>
            <a:r>
              <a:rPr lang="en-US" smtClean="0"/>
              <a:t>Click to edit Master title style</a:t>
            </a:r>
            <a:endParaRPr lang="en-GB" dirty="0"/>
          </a:p>
        </p:txBody>
      </p:sp>
      <p:sp>
        <p:nvSpPr>
          <p:cNvPr id="3" name="Picture Placeholder 2"/>
          <p:cNvSpPr>
            <a:spLocks noGrp="1"/>
          </p:cNvSpPr>
          <p:nvPr>
            <p:ph type="pic" idx="1"/>
          </p:nvPr>
        </p:nvSpPr>
        <p:spPr>
          <a:xfrm>
            <a:off x="251400" y="948181"/>
            <a:ext cx="5040700" cy="3567839"/>
          </a:xfrm>
        </p:spPr>
        <p:txBody>
          <a:bodyPr/>
          <a:lstStyle>
            <a:lvl1pPr marL="0" indent="0" algn="l">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GB" dirty="0"/>
          </a:p>
        </p:txBody>
      </p:sp>
      <p:sp>
        <p:nvSpPr>
          <p:cNvPr id="4" name="Text Placeholder 3"/>
          <p:cNvSpPr>
            <a:spLocks noGrp="1"/>
          </p:cNvSpPr>
          <p:nvPr>
            <p:ph type="body" sz="half" idx="2"/>
          </p:nvPr>
        </p:nvSpPr>
        <p:spPr>
          <a:xfrm>
            <a:off x="5436120" y="1923660"/>
            <a:ext cx="3456480" cy="2592360"/>
          </a:xfrm>
        </p:spPr>
        <p:txBody>
          <a:bodyPr/>
          <a:lstStyle>
            <a:lvl1pPr marL="0" indent="0">
              <a:buNone/>
              <a:defRPr sz="1800">
                <a:solidFill>
                  <a:schemeClr val="tx1">
                    <a:lumMod val="65000"/>
                    <a:lumOff val="3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A9F1BF8-F3E1-496C-8DA7-42A6F4A76737}" type="datetimeFigureOut">
              <a:rPr lang="en-GB" smtClean="0"/>
              <a:t>16/04/2018</a:t>
            </a:fld>
            <a:endParaRPr lang="en-GB"/>
          </a:p>
        </p:txBody>
      </p:sp>
      <p:sp>
        <p:nvSpPr>
          <p:cNvPr id="6" name="Footer Placeholder 5"/>
          <p:cNvSpPr>
            <a:spLocks noGrp="1"/>
          </p:cNvSpPr>
          <p:nvPr>
            <p:ph type="ftr" sz="quarter" idx="11"/>
          </p:nvPr>
        </p:nvSpPr>
        <p:spPr/>
        <p:txBody>
          <a:bodyPr/>
          <a:lstStyle/>
          <a:p>
            <a:endParaRPr lang="en-GB" dirty="0"/>
          </a:p>
        </p:txBody>
      </p:sp>
    </p:spTree>
    <p:extLst>
      <p:ext uri="{BB962C8B-B14F-4D97-AF65-F5344CB8AC3E}">
        <p14:creationId xmlns:p14="http://schemas.microsoft.com/office/powerpoint/2010/main" val="272816073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A9F1BF8-F3E1-496C-8DA7-42A6F4A76737}" type="datetimeFigureOut">
              <a:rPr lang="en-GB" smtClean="0"/>
              <a:t>16/04/2018</a:t>
            </a:fld>
            <a:endParaRPr lang="en-GB"/>
          </a:p>
        </p:txBody>
      </p:sp>
      <p:sp>
        <p:nvSpPr>
          <p:cNvPr id="3" name="Footer Placeholder 2"/>
          <p:cNvSpPr>
            <a:spLocks noGrp="1"/>
          </p:cNvSpPr>
          <p:nvPr>
            <p:ph type="ftr" sz="quarter" idx="11"/>
          </p:nvPr>
        </p:nvSpPr>
        <p:spPr/>
        <p:txBody>
          <a:bodyPr/>
          <a:lstStyle/>
          <a:p>
            <a:endParaRPr lang="en-GB" dirty="0"/>
          </a:p>
        </p:txBody>
      </p:sp>
    </p:spTree>
    <p:extLst>
      <p:ext uri="{BB962C8B-B14F-4D97-AF65-F5344CB8AC3E}">
        <p14:creationId xmlns:p14="http://schemas.microsoft.com/office/powerpoint/2010/main" val="373557381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wmf"/><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2.xml"/><Relationship Id="rId3" Type="http://schemas.openxmlformats.org/officeDocument/2006/relationships/slideLayout" Target="../slideLayouts/slideLayout7.xml"/><Relationship Id="rId7" Type="http://schemas.openxmlformats.org/officeDocument/2006/relationships/slideLayout" Target="../slideLayouts/slideLayout11.xml"/><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slideLayout" Target="../slideLayouts/slideLayout10.xml"/><Relationship Id="rId5" Type="http://schemas.openxmlformats.org/officeDocument/2006/relationships/slideLayout" Target="../slideLayouts/slideLayout9.xml"/><Relationship Id="rId10" Type="http://schemas.openxmlformats.org/officeDocument/2006/relationships/image" Target="../media/image2.wmf"/><Relationship Id="rId4" Type="http://schemas.openxmlformats.org/officeDocument/2006/relationships/slideLayout" Target="../slideLayouts/slideLayout8.xml"/><Relationship Id="rId9"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5" Type="http://schemas.openxmlformats.org/officeDocument/2006/relationships/slideLayout" Target="../slideLayouts/slideLayout17.xml"/><Relationship Id="rId10" Type="http://schemas.openxmlformats.org/officeDocument/2006/relationships/image" Target="../media/image3.wmf"/><Relationship Id="rId4" Type="http://schemas.openxmlformats.org/officeDocument/2006/relationships/slideLayout" Target="../slideLayouts/slideLayout16.xml"/><Relationship Id="rId9"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67544" y="205979"/>
            <a:ext cx="8219256" cy="857250"/>
          </a:xfrm>
          <a:prstGeom prst="rect">
            <a:avLst/>
          </a:prstGeom>
        </p:spPr>
        <p:txBody>
          <a:bodyPr vert="horz" lIns="91440" tIns="45720" rIns="91440" bIns="45720" rtlCol="0" anchor="ctr">
            <a:normAutofit/>
          </a:bodyPr>
          <a:lstStyle/>
          <a:p>
            <a:r>
              <a:rPr lang="en-US" smtClean="0"/>
              <a:t>Click to edit Master title style</a:t>
            </a:r>
            <a:endParaRPr lang="en-GB" dirty="0"/>
          </a:p>
        </p:txBody>
      </p:sp>
      <p:sp>
        <p:nvSpPr>
          <p:cNvPr id="3" name="Text Placeholder 2"/>
          <p:cNvSpPr>
            <a:spLocks noGrp="1"/>
          </p:cNvSpPr>
          <p:nvPr>
            <p:ph type="body" idx="1"/>
          </p:nvPr>
        </p:nvSpPr>
        <p:spPr>
          <a:xfrm>
            <a:off x="3851920" y="1200151"/>
            <a:ext cx="483488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latin typeface="Arial" pitchFamily="34" charset="0"/>
                <a:cs typeface="Arial" pitchFamily="34" charset="0"/>
              </a:defRPr>
            </a:lvl1pPr>
          </a:lstStyle>
          <a:p>
            <a:fld id="{722D54DB-31F6-4C31-A32F-FB6DD0BFEEC2}" type="datetimeFigureOut">
              <a:rPr lang="en-GB" smtClean="0"/>
              <a:pPr/>
              <a:t>16/04/2018</a:t>
            </a:fld>
            <a:endParaRPr lang="en-GB" dirty="0"/>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latin typeface="Arial" pitchFamily="34" charset="0"/>
                <a:cs typeface="Arial" pitchFamily="34" charset="0"/>
              </a:defRPr>
            </a:lvl1pPr>
          </a:lstStyle>
          <a:p>
            <a:endParaRPr lang="en-GB" dirty="0"/>
          </a:p>
        </p:txBody>
      </p:sp>
    </p:spTree>
    <p:extLst>
      <p:ext uri="{BB962C8B-B14F-4D97-AF65-F5344CB8AC3E}">
        <p14:creationId xmlns:p14="http://schemas.microsoft.com/office/powerpoint/2010/main" val="728465493"/>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57" r:id="rId3"/>
    <p:sldLayoutId id="2147483655" r:id="rId4"/>
  </p:sldLayoutIdLst>
  <p:txStyles>
    <p:titleStyle>
      <a:lvl1pPr algn="l" defTabSz="914400" rtl="0" eaLnBrk="1" latinLnBrk="0" hangingPunct="1">
        <a:spcBef>
          <a:spcPct val="0"/>
        </a:spcBef>
        <a:buNone/>
        <a:defRPr sz="4400" kern="1200">
          <a:solidFill>
            <a:srgbClr val="F9DD16"/>
          </a:solidFill>
          <a:latin typeface="Arial" pitchFamily="34" charset="0"/>
          <a:ea typeface="+mj-ea"/>
          <a:cs typeface="Arial" pitchFamily="34" charset="0"/>
        </a:defRPr>
      </a:lvl1pPr>
    </p:titleStyle>
    <p:bodyStyle>
      <a:lvl1pPr marL="342900" indent="-342900" algn="l" defTabSz="914400" rtl="0" eaLnBrk="1" latinLnBrk="0" hangingPunct="1">
        <a:spcBef>
          <a:spcPct val="20000"/>
        </a:spcBef>
        <a:buFont typeface="Arial" pitchFamily="34" charset="0"/>
        <a:buChar char="•"/>
        <a:defRPr sz="3200" kern="1200">
          <a:solidFill>
            <a:srgbClr val="003399"/>
          </a:solidFill>
          <a:latin typeface="Arial" pitchFamily="34" charset="0"/>
          <a:ea typeface="+mn-ea"/>
          <a:cs typeface="Arial" pitchFamily="34" charset="0"/>
        </a:defRPr>
      </a:lvl1pPr>
      <a:lvl2pPr marL="717550" indent="-358775" algn="l" defTabSz="914400" rtl="0" eaLnBrk="1" latinLnBrk="0" hangingPunct="1">
        <a:spcBef>
          <a:spcPct val="20000"/>
        </a:spcBef>
        <a:buFont typeface="Arial" pitchFamily="34" charset="0"/>
        <a:buChar char="–"/>
        <a:defRPr sz="2800" kern="1200">
          <a:solidFill>
            <a:srgbClr val="003399"/>
          </a:solidFill>
          <a:latin typeface="Arial" pitchFamily="34" charset="0"/>
          <a:ea typeface="+mn-ea"/>
          <a:cs typeface="Arial" pitchFamily="34" charset="0"/>
        </a:defRPr>
      </a:lvl2pPr>
      <a:lvl3pPr marL="1076325" indent="-358775" algn="l" defTabSz="914400" rtl="0" eaLnBrk="1" latinLnBrk="0" hangingPunct="1">
        <a:spcBef>
          <a:spcPct val="20000"/>
        </a:spcBef>
        <a:buFont typeface="Arial" pitchFamily="34" charset="0"/>
        <a:buChar char="•"/>
        <a:defRPr sz="2400" kern="1200">
          <a:solidFill>
            <a:srgbClr val="003399"/>
          </a:solidFill>
          <a:latin typeface="Arial" pitchFamily="34" charset="0"/>
          <a:ea typeface="+mn-ea"/>
          <a:cs typeface="Arial" pitchFamily="34" charset="0"/>
        </a:defRPr>
      </a:lvl3pPr>
      <a:lvl4pPr marL="1435100" indent="-358775" algn="l" defTabSz="914400" rtl="0" eaLnBrk="1" latinLnBrk="0" hangingPunct="1">
        <a:spcBef>
          <a:spcPct val="20000"/>
        </a:spcBef>
        <a:buFont typeface="Arial" pitchFamily="34" charset="0"/>
        <a:buChar char="–"/>
        <a:defRPr sz="2000" kern="1200">
          <a:solidFill>
            <a:srgbClr val="003399"/>
          </a:solidFill>
          <a:latin typeface="Arial" pitchFamily="34" charset="0"/>
          <a:ea typeface="+mn-ea"/>
          <a:cs typeface="Arial" pitchFamily="34" charset="0"/>
        </a:defRPr>
      </a:lvl4pPr>
      <a:lvl5pPr marL="1792288" indent="-357188" algn="l" defTabSz="914400" rtl="0" eaLnBrk="1" latinLnBrk="0" hangingPunct="1">
        <a:spcBef>
          <a:spcPct val="20000"/>
        </a:spcBef>
        <a:buFont typeface="Arial" pitchFamily="34" charset="0"/>
        <a:buChar char="»"/>
        <a:defRPr sz="2000" kern="1200">
          <a:solidFill>
            <a:srgbClr val="003399"/>
          </a:solidFill>
          <a:latin typeface="Arial" pitchFamily="34" charset="0"/>
          <a:ea typeface="+mn-ea"/>
          <a:cs typeface="Arial" pitchFamily="34" charset="0"/>
        </a:defRPr>
      </a:lvl5pPr>
      <a:lvl6pPr marL="2151063" indent="-358775" algn="l" defTabSz="914400" rtl="0" eaLnBrk="1" latinLnBrk="0" hangingPunct="1">
        <a:spcBef>
          <a:spcPct val="20000"/>
        </a:spcBef>
        <a:buFont typeface="Arial" pitchFamily="34" charset="0"/>
        <a:buChar char="•"/>
        <a:defRPr sz="2000" kern="1200">
          <a:solidFill>
            <a:srgbClr val="003399"/>
          </a:solidFill>
          <a:latin typeface="Arial" pitchFamily="34" charset="0"/>
          <a:ea typeface="+mn-ea"/>
          <a:cs typeface="+mn-cs"/>
        </a:defRPr>
      </a:lvl6pPr>
      <a:lvl7pPr marL="2509838" indent="-358775" algn="l" defTabSz="914400" rtl="0" eaLnBrk="1" latinLnBrk="0" hangingPunct="1">
        <a:spcBef>
          <a:spcPct val="20000"/>
        </a:spcBef>
        <a:buFont typeface="Arial" pitchFamily="34" charset="0"/>
        <a:buChar char="•"/>
        <a:defRPr sz="2000" kern="1200">
          <a:solidFill>
            <a:srgbClr val="003399"/>
          </a:solidFill>
          <a:latin typeface="Arial" pitchFamily="34" charset="0"/>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95420" y="951525"/>
            <a:ext cx="8353160" cy="486099"/>
          </a:xfrm>
          <a:prstGeom prst="rect">
            <a:avLst/>
          </a:prstGeom>
        </p:spPr>
        <p:txBody>
          <a:bodyPr vert="horz" lIns="91440" tIns="45720" rIns="91440" bIns="45720" rtlCol="0" anchor="t" anchorCtr="0">
            <a:normAutofit/>
          </a:bodyPr>
          <a:lstStyle/>
          <a:p>
            <a:r>
              <a:rPr lang="en-US" smtClean="0"/>
              <a:t>Click to edit Master title style</a:t>
            </a:r>
            <a:endParaRPr lang="en-GB" dirty="0"/>
          </a:p>
        </p:txBody>
      </p:sp>
      <p:sp>
        <p:nvSpPr>
          <p:cNvPr id="3" name="Text Placeholder 2"/>
          <p:cNvSpPr>
            <a:spLocks noGrp="1"/>
          </p:cNvSpPr>
          <p:nvPr>
            <p:ph type="body" idx="1"/>
          </p:nvPr>
        </p:nvSpPr>
        <p:spPr>
          <a:xfrm>
            <a:off x="395420" y="1491601"/>
            <a:ext cx="8353160" cy="310302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7" name="Espace réservé du numéro de diapositive 5"/>
          <p:cNvSpPr txBox="1">
            <a:spLocks/>
          </p:cNvSpPr>
          <p:nvPr/>
        </p:nvSpPr>
        <p:spPr>
          <a:xfrm>
            <a:off x="7380312" y="4840002"/>
            <a:ext cx="1752997" cy="303498"/>
          </a:xfrm>
          <a:prstGeom prst="rect">
            <a:avLst/>
          </a:prstGeom>
        </p:spPr>
        <p:txBody>
          <a:bodyPr anchor="ctr" anchorCtr="0"/>
          <a:lstStyle>
            <a:defPPr>
              <a:defRPr lang="fr-FR"/>
            </a:defPPr>
            <a:lvl1pPr algn="r" defTabSz="457200" rtl="0" fontAlgn="base">
              <a:spcBef>
                <a:spcPct val="0"/>
              </a:spcBef>
              <a:spcAft>
                <a:spcPct val="0"/>
              </a:spcAft>
              <a:defRPr sz="1400" kern="1200">
                <a:solidFill>
                  <a:srgbClr val="0F3277"/>
                </a:solidFill>
                <a:latin typeface="Georgia" charset="0"/>
                <a:ea typeface="ヒラギノ角ゴ Pro W3" charset="0"/>
                <a:cs typeface="ヒラギノ角ゴ Pro W3" charset="0"/>
              </a:defRPr>
            </a:lvl1pPr>
            <a:lvl2pPr marL="457200" algn="l" defTabSz="457200" rtl="0" fontAlgn="base">
              <a:spcBef>
                <a:spcPct val="0"/>
              </a:spcBef>
              <a:spcAft>
                <a:spcPct val="0"/>
              </a:spcAft>
              <a:defRPr kern="1200">
                <a:solidFill>
                  <a:schemeClr val="tx1"/>
                </a:solidFill>
                <a:latin typeface="Arial" charset="0"/>
                <a:ea typeface="ヒラギノ角ゴ Pro W3" charset="0"/>
                <a:cs typeface="ヒラギノ角ゴ Pro W3" charset="0"/>
              </a:defRPr>
            </a:lvl2pPr>
            <a:lvl3pPr marL="914400" algn="l" defTabSz="457200" rtl="0" fontAlgn="base">
              <a:spcBef>
                <a:spcPct val="0"/>
              </a:spcBef>
              <a:spcAft>
                <a:spcPct val="0"/>
              </a:spcAft>
              <a:defRPr kern="1200">
                <a:solidFill>
                  <a:schemeClr val="tx1"/>
                </a:solidFill>
                <a:latin typeface="Arial" charset="0"/>
                <a:ea typeface="ヒラギノ角ゴ Pro W3" charset="0"/>
                <a:cs typeface="ヒラギノ角ゴ Pro W3" charset="0"/>
              </a:defRPr>
            </a:lvl3pPr>
            <a:lvl4pPr marL="1371600" algn="l" defTabSz="457200" rtl="0" fontAlgn="base">
              <a:spcBef>
                <a:spcPct val="0"/>
              </a:spcBef>
              <a:spcAft>
                <a:spcPct val="0"/>
              </a:spcAft>
              <a:defRPr kern="1200">
                <a:solidFill>
                  <a:schemeClr val="tx1"/>
                </a:solidFill>
                <a:latin typeface="Arial" charset="0"/>
                <a:ea typeface="ヒラギノ角ゴ Pro W3" charset="0"/>
                <a:cs typeface="ヒラギノ角ゴ Pro W3" charset="0"/>
              </a:defRPr>
            </a:lvl4pPr>
            <a:lvl5pPr marL="1828800" algn="l" defTabSz="457200" rtl="0" fontAlgn="base">
              <a:spcBef>
                <a:spcPct val="0"/>
              </a:spcBef>
              <a:spcAft>
                <a:spcPct val="0"/>
              </a:spcAft>
              <a:defRPr kern="1200">
                <a:solidFill>
                  <a:schemeClr val="tx1"/>
                </a:solidFill>
                <a:latin typeface="Arial" charset="0"/>
                <a:ea typeface="ヒラギノ角ゴ Pro W3" charset="0"/>
                <a:cs typeface="ヒラギノ角ゴ Pro W3" charset="0"/>
              </a:defRPr>
            </a:lvl5pPr>
            <a:lvl6pPr marL="2286000" algn="l" defTabSz="457200" rtl="0" eaLnBrk="1" latinLnBrk="0" hangingPunct="1">
              <a:defRPr kern="1200">
                <a:solidFill>
                  <a:schemeClr val="tx1"/>
                </a:solidFill>
                <a:latin typeface="Arial" charset="0"/>
                <a:ea typeface="ヒラギノ角ゴ Pro W3" charset="0"/>
                <a:cs typeface="ヒラギノ角ゴ Pro W3" charset="0"/>
              </a:defRPr>
            </a:lvl6pPr>
            <a:lvl7pPr marL="2743200" algn="l" defTabSz="457200" rtl="0" eaLnBrk="1" latinLnBrk="0" hangingPunct="1">
              <a:defRPr kern="1200">
                <a:solidFill>
                  <a:schemeClr val="tx1"/>
                </a:solidFill>
                <a:latin typeface="Arial" charset="0"/>
                <a:ea typeface="ヒラギノ角ゴ Pro W3" charset="0"/>
                <a:cs typeface="ヒラギノ角ゴ Pro W3" charset="0"/>
              </a:defRPr>
            </a:lvl7pPr>
            <a:lvl8pPr marL="3200400" algn="l" defTabSz="457200" rtl="0" eaLnBrk="1" latinLnBrk="0" hangingPunct="1">
              <a:defRPr kern="1200">
                <a:solidFill>
                  <a:schemeClr val="tx1"/>
                </a:solidFill>
                <a:latin typeface="Arial" charset="0"/>
                <a:ea typeface="ヒラギノ角ゴ Pro W3" charset="0"/>
                <a:cs typeface="ヒラギノ角ゴ Pro W3" charset="0"/>
              </a:defRPr>
            </a:lvl8pPr>
            <a:lvl9pPr marL="3657600" algn="l" defTabSz="457200" rtl="0" eaLnBrk="1" latinLnBrk="0" hangingPunct="1">
              <a:defRPr kern="1200">
                <a:solidFill>
                  <a:schemeClr val="tx1"/>
                </a:solidFill>
                <a:latin typeface="Arial" charset="0"/>
                <a:ea typeface="ヒラギノ角ゴ Pro W3" charset="0"/>
                <a:cs typeface="ヒラギノ角ゴ Pro W3" charset="0"/>
              </a:defRPr>
            </a:lvl9pPr>
          </a:lstStyle>
          <a:p>
            <a:pPr>
              <a:defRPr/>
            </a:pPr>
            <a:fld id="{D1960B5F-F930-084F-A82F-2DF6AE924AC0}" type="slidenum">
              <a:rPr lang="fr-FR" sz="1200" smtClean="0">
                <a:solidFill>
                  <a:schemeClr val="tx1"/>
                </a:solidFill>
                <a:latin typeface="Arial" pitchFamily="34" charset="0"/>
                <a:cs typeface="Arial" pitchFamily="34" charset="0"/>
              </a:rPr>
              <a:pPr>
                <a:defRPr/>
              </a:pPr>
              <a:t>‹#›</a:t>
            </a:fld>
            <a:endParaRPr lang="fr-FR" sz="1200" dirty="0" smtClean="0">
              <a:solidFill>
                <a:schemeClr val="tx1"/>
              </a:solidFill>
              <a:latin typeface="Arial" pitchFamily="34" charset="0"/>
              <a:cs typeface="Arial" pitchFamily="34" charset="0"/>
            </a:endParaRPr>
          </a:p>
        </p:txBody>
      </p:sp>
      <p:sp>
        <p:nvSpPr>
          <p:cNvPr id="4" name="Date Placeholder 3"/>
          <p:cNvSpPr>
            <a:spLocks noGrp="1"/>
          </p:cNvSpPr>
          <p:nvPr>
            <p:ph type="dt" sz="half" idx="2"/>
          </p:nvPr>
        </p:nvSpPr>
        <p:spPr>
          <a:xfrm>
            <a:off x="457200" y="4870549"/>
            <a:ext cx="2133600" cy="273844"/>
          </a:xfrm>
          <a:prstGeom prst="rect">
            <a:avLst/>
          </a:prstGeom>
        </p:spPr>
        <p:txBody>
          <a:bodyPr vert="horz" lIns="91440" tIns="45720" rIns="91440" bIns="45720" rtlCol="0" anchor="ctr"/>
          <a:lstStyle>
            <a:lvl1pPr algn="l">
              <a:defRPr sz="1200">
                <a:solidFill>
                  <a:schemeClr val="tx1">
                    <a:tint val="75000"/>
                  </a:schemeClr>
                </a:solidFill>
                <a:latin typeface="Arial" pitchFamily="34" charset="0"/>
                <a:cs typeface="Arial" pitchFamily="34" charset="0"/>
              </a:defRPr>
            </a:lvl1pPr>
          </a:lstStyle>
          <a:p>
            <a:fld id="{FA9F1BF8-F3E1-496C-8DA7-42A6F4A76737}" type="datetimeFigureOut">
              <a:rPr lang="en-GB" smtClean="0"/>
              <a:pPr/>
              <a:t>16/04/2018</a:t>
            </a:fld>
            <a:endParaRPr lang="en-GB" dirty="0"/>
          </a:p>
        </p:txBody>
      </p:sp>
      <p:sp>
        <p:nvSpPr>
          <p:cNvPr id="5" name="Footer Placeholder 4"/>
          <p:cNvSpPr>
            <a:spLocks noGrp="1"/>
          </p:cNvSpPr>
          <p:nvPr>
            <p:ph type="ftr" sz="quarter" idx="3"/>
          </p:nvPr>
        </p:nvSpPr>
        <p:spPr>
          <a:xfrm>
            <a:off x="3124200" y="4869657"/>
            <a:ext cx="2895600" cy="273844"/>
          </a:xfrm>
          <a:prstGeom prst="rect">
            <a:avLst/>
          </a:prstGeom>
        </p:spPr>
        <p:txBody>
          <a:bodyPr vert="horz" lIns="91440" tIns="45720" rIns="91440" bIns="45720" rtlCol="0" anchor="ctr"/>
          <a:lstStyle>
            <a:lvl1pPr algn="ctr">
              <a:defRPr sz="1200">
                <a:solidFill>
                  <a:schemeClr val="tx1">
                    <a:tint val="75000"/>
                  </a:schemeClr>
                </a:solidFill>
                <a:latin typeface="Arial" pitchFamily="34" charset="0"/>
                <a:cs typeface="Arial" pitchFamily="34" charset="0"/>
              </a:defRPr>
            </a:lvl1pPr>
          </a:lstStyle>
          <a:p>
            <a:endParaRPr lang="en-GB" dirty="0"/>
          </a:p>
        </p:txBody>
      </p:sp>
    </p:spTree>
    <p:extLst>
      <p:ext uri="{BB962C8B-B14F-4D97-AF65-F5344CB8AC3E}">
        <p14:creationId xmlns:p14="http://schemas.microsoft.com/office/powerpoint/2010/main" val="3124678842"/>
      </p:ext>
    </p:extLst>
  </p:cSld>
  <p:clrMap bg1="lt1" tx1="dk1" bg2="lt2" tx2="dk2" accent1="accent1" accent2="accent2" accent3="accent3" accent4="accent4" accent5="accent5" accent6="accent6" hlink="hlink" folHlink="folHlink"/>
  <p:sldLayoutIdLst>
    <p:sldLayoutId id="2147483662" r:id="rId1"/>
    <p:sldLayoutId id="2147483664" r:id="rId2"/>
    <p:sldLayoutId id="2147483663" r:id="rId3"/>
    <p:sldLayoutId id="2147483665" r:id="rId4"/>
    <p:sldLayoutId id="2147483666" r:id="rId5"/>
    <p:sldLayoutId id="2147483669" r:id="rId6"/>
    <p:sldLayoutId id="2147483670" r:id="rId7"/>
    <p:sldLayoutId id="2147483668" r:id="rId8"/>
  </p:sldLayoutIdLst>
  <p:txStyles>
    <p:titleStyle>
      <a:lvl1pPr algn="l" defTabSz="914400" rtl="0" eaLnBrk="1" latinLnBrk="0" hangingPunct="1">
        <a:spcBef>
          <a:spcPct val="0"/>
        </a:spcBef>
        <a:buNone/>
        <a:defRPr sz="3200" b="1" kern="1200">
          <a:solidFill>
            <a:srgbClr val="003399"/>
          </a:solidFill>
          <a:latin typeface="Arial" pitchFamily="34" charset="0"/>
          <a:ea typeface="+mj-ea"/>
          <a:cs typeface="Arial" pitchFamily="34" charset="0"/>
        </a:defRPr>
      </a:lvl1pPr>
    </p:titleStyle>
    <p:bodyStyle>
      <a:lvl1pPr marL="342900" indent="-342900" algn="l" defTabSz="914400" rtl="0" eaLnBrk="1" latinLnBrk="0" hangingPunct="1">
        <a:spcBef>
          <a:spcPct val="20000"/>
        </a:spcBef>
        <a:buFont typeface="Arial" pitchFamily="34" charset="0"/>
        <a:buChar char="•"/>
        <a:defRPr sz="2400" kern="1200">
          <a:solidFill>
            <a:srgbClr val="003399"/>
          </a:solidFill>
          <a:latin typeface="Arial" pitchFamily="34" charset="0"/>
          <a:ea typeface="+mn-ea"/>
          <a:cs typeface="Arial" pitchFamily="34" charset="0"/>
        </a:defRPr>
      </a:lvl1pPr>
      <a:lvl2pPr marL="717550" indent="-358775" algn="l" defTabSz="914400" rtl="0" eaLnBrk="1" latinLnBrk="0" hangingPunct="1">
        <a:spcBef>
          <a:spcPct val="20000"/>
        </a:spcBef>
        <a:buFont typeface="Arial" pitchFamily="34" charset="0"/>
        <a:buChar char="–"/>
        <a:defRPr sz="2000" kern="1200">
          <a:solidFill>
            <a:srgbClr val="003399"/>
          </a:solidFill>
          <a:latin typeface="Arial" pitchFamily="34" charset="0"/>
          <a:ea typeface="+mn-ea"/>
          <a:cs typeface="Arial" pitchFamily="34" charset="0"/>
        </a:defRPr>
      </a:lvl2pPr>
      <a:lvl3pPr marL="1076325" indent="-358775" algn="l" defTabSz="914400" rtl="0" eaLnBrk="1" latinLnBrk="0" hangingPunct="1">
        <a:spcBef>
          <a:spcPct val="20000"/>
        </a:spcBef>
        <a:buFont typeface="Arial" pitchFamily="34" charset="0"/>
        <a:buChar char="•"/>
        <a:defRPr sz="2000" kern="1200">
          <a:solidFill>
            <a:srgbClr val="003399"/>
          </a:solidFill>
          <a:latin typeface="Arial" pitchFamily="34" charset="0"/>
          <a:ea typeface="+mn-ea"/>
          <a:cs typeface="Arial" pitchFamily="34" charset="0"/>
        </a:defRPr>
      </a:lvl3pPr>
      <a:lvl4pPr marL="1435100" indent="-358775" algn="l" defTabSz="914400" rtl="0" eaLnBrk="1" latinLnBrk="0" hangingPunct="1">
        <a:spcBef>
          <a:spcPct val="20000"/>
        </a:spcBef>
        <a:buFont typeface="Arial" pitchFamily="34" charset="0"/>
        <a:buChar char="–"/>
        <a:defRPr sz="1800" kern="1200">
          <a:solidFill>
            <a:srgbClr val="003399"/>
          </a:solidFill>
          <a:latin typeface="Arial" pitchFamily="34" charset="0"/>
          <a:ea typeface="+mn-ea"/>
          <a:cs typeface="Arial" pitchFamily="34" charset="0"/>
        </a:defRPr>
      </a:lvl4pPr>
      <a:lvl5pPr marL="1792288" indent="-357188" algn="l" defTabSz="914400" rtl="0" eaLnBrk="1" latinLnBrk="0" hangingPunct="1">
        <a:spcBef>
          <a:spcPct val="20000"/>
        </a:spcBef>
        <a:buFont typeface="Arial" pitchFamily="34" charset="0"/>
        <a:buChar char="»"/>
        <a:defRPr sz="1800" kern="1200">
          <a:solidFill>
            <a:srgbClr val="003399"/>
          </a:solidFill>
          <a:latin typeface="Arial" pitchFamily="34" charset="0"/>
          <a:ea typeface="+mn-ea"/>
          <a:cs typeface="Arial" pitchFamily="34" charset="0"/>
        </a:defRPr>
      </a:lvl5pPr>
      <a:lvl6pPr marL="2151063" indent="-358775" algn="l" defTabSz="914400" rtl="0" eaLnBrk="1" latinLnBrk="0" hangingPunct="1">
        <a:spcBef>
          <a:spcPct val="20000"/>
        </a:spcBef>
        <a:buFont typeface="Arial" pitchFamily="34" charset="0"/>
        <a:buChar char="•"/>
        <a:defRPr sz="1800" kern="1200">
          <a:solidFill>
            <a:srgbClr val="003399"/>
          </a:solidFill>
          <a:latin typeface="DaxlinePro-Regular" pitchFamily="50" charset="0"/>
          <a:ea typeface="+mn-ea"/>
          <a:cs typeface="+mn-cs"/>
        </a:defRPr>
      </a:lvl6pPr>
      <a:lvl7pPr marL="2509838" indent="-358775" algn="l" defTabSz="914400" rtl="0" eaLnBrk="1" latinLnBrk="0" hangingPunct="1">
        <a:spcBef>
          <a:spcPct val="20000"/>
        </a:spcBef>
        <a:buFont typeface="Arial" pitchFamily="34" charset="0"/>
        <a:buChar char="•"/>
        <a:defRPr sz="1800" kern="1200">
          <a:solidFill>
            <a:srgbClr val="003399"/>
          </a:solidFill>
          <a:latin typeface="DaxlinePro-Regular" pitchFamily="50" charset="0"/>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95420" y="951525"/>
            <a:ext cx="8353160" cy="486099"/>
          </a:xfrm>
          <a:prstGeom prst="rect">
            <a:avLst/>
          </a:prstGeom>
        </p:spPr>
        <p:txBody>
          <a:bodyPr vert="horz" lIns="91440" tIns="45720" rIns="91440" bIns="45720" rtlCol="0" anchor="t" anchorCtr="0">
            <a:normAutofit/>
          </a:bodyPr>
          <a:lstStyle/>
          <a:p>
            <a:r>
              <a:rPr lang="en-US" smtClean="0"/>
              <a:t>Click to edit Master title style</a:t>
            </a:r>
            <a:endParaRPr lang="en-GB" dirty="0"/>
          </a:p>
        </p:txBody>
      </p:sp>
      <p:sp>
        <p:nvSpPr>
          <p:cNvPr id="3" name="Text Placeholder 2"/>
          <p:cNvSpPr>
            <a:spLocks noGrp="1"/>
          </p:cNvSpPr>
          <p:nvPr>
            <p:ph type="body" idx="1"/>
          </p:nvPr>
        </p:nvSpPr>
        <p:spPr>
          <a:xfrm>
            <a:off x="395420" y="1491601"/>
            <a:ext cx="8353160" cy="310302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7" name="Espace réservé du numéro de diapositive 5"/>
          <p:cNvSpPr txBox="1">
            <a:spLocks/>
          </p:cNvSpPr>
          <p:nvPr/>
        </p:nvSpPr>
        <p:spPr>
          <a:xfrm>
            <a:off x="7380312" y="4840002"/>
            <a:ext cx="1752997" cy="303498"/>
          </a:xfrm>
          <a:prstGeom prst="rect">
            <a:avLst/>
          </a:prstGeom>
        </p:spPr>
        <p:txBody>
          <a:bodyPr anchor="ctr" anchorCtr="0"/>
          <a:lstStyle>
            <a:defPPr>
              <a:defRPr lang="fr-FR"/>
            </a:defPPr>
            <a:lvl1pPr algn="r" defTabSz="457200" rtl="0" fontAlgn="base">
              <a:spcBef>
                <a:spcPct val="0"/>
              </a:spcBef>
              <a:spcAft>
                <a:spcPct val="0"/>
              </a:spcAft>
              <a:defRPr sz="1400" kern="1200">
                <a:solidFill>
                  <a:srgbClr val="0F3277"/>
                </a:solidFill>
                <a:latin typeface="Georgia" charset="0"/>
                <a:ea typeface="ヒラギノ角ゴ Pro W3" charset="0"/>
                <a:cs typeface="ヒラギノ角ゴ Pro W3" charset="0"/>
              </a:defRPr>
            </a:lvl1pPr>
            <a:lvl2pPr marL="457200" algn="l" defTabSz="457200" rtl="0" fontAlgn="base">
              <a:spcBef>
                <a:spcPct val="0"/>
              </a:spcBef>
              <a:spcAft>
                <a:spcPct val="0"/>
              </a:spcAft>
              <a:defRPr kern="1200">
                <a:solidFill>
                  <a:schemeClr val="tx1"/>
                </a:solidFill>
                <a:latin typeface="Arial" charset="0"/>
                <a:ea typeface="ヒラギノ角ゴ Pro W3" charset="0"/>
                <a:cs typeface="ヒラギノ角ゴ Pro W3" charset="0"/>
              </a:defRPr>
            </a:lvl2pPr>
            <a:lvl3pPr marL="914400" algn="l" defTabSz="457200" rtl="0" fontAlgn="base">
              <a:spcBef>
                <a:spcPct val="0"/>
              </a:spcBef>
              <a:spcAft>
                <a:spcPct val="0"/>
              </a:spcAft>
              <a:defRPr kern="1200">
                <a:solidFill>
                  <a:schemeClr val="tx1"/>
                </a:solidFill>
                <a:latin typeface="Arial" charset="0"/>
                <a:ea typeface="ヒラギノ角ゴ Pro W3" charset="0"/>
                <a:cs typeface="ヒラギノ角ゴ Pro W3" charset="0"/>
              </a:defRPr>
            </a:lvl3pPr>
            <a:lvl4pPr marL="1371600" algn="l" defTabSz="457200" rtl="0" fontAlgn="base">
              <a:spcBef>
                <a:spcPct val="0"/>
              </a:spcBef>
              <a:spcAft>
                <a:spcPct val="0"/>
              </a:spcAft>
              <a:defRPr kern="1200">
                <a:solidFill>
                  <a:schemeClr val="tx1"/>
                </a:solidFill>
                <a:latin typeface="Arial" charset="0"/>
                <a:ea typeface="ヒラギノ角ゴ Pro W3" charset="0"/>
                <a:cs typeface="ヒラギノ角ゴ Pro W3" charset="0"/>
              </a:defRPr>
            </a:lvl4pPr>
            <a:lvl5pPr marL="1828800" algn="l" defTabSz="457200" rtl="0" fontAlgn="base">
              <a:spcBef>
                <a:spcPct val="0"/>
              </a:spcBef>
              <a:spcAft>
                <a:spcPct val="0"/>
              </a:spcAft>
              <a:defRPr kern="1200">
                <a:solidFill>
                  <a:schemeClr val="tx1"/>
                </a:solidFill>
                <a:latin typeface="Arial" charset="0"/>
                <a:ea typeface="ヒラギノ角ゴ Pro W3" charset="0"/>
                <a:cs typeface="ヒラギノ角ゴ Pro W3" charset="0"/>
              </a:defRPr>
            </a:lvl5pPr>
            <a:lvl6pPr marL="2286000" algn="l" defTabSz="457200" rtl="0" eaLnBrk="1" latinLnBrk="0" hangingPunct="1">
              <a:defRPr kern="1200">
                <a:solidFill>
                  <a:schemeClr val="tx1"/>
                </a:solidFill>
                <a:latin typeface="Arial" charset="0"/>
                <a:ea typeface="ヒラギノ角ゴ Pro W3" charset="0"/>
                <a:cs typeface="ヒラギノ角ゴ Pro W3" charset="0"/>
              </a:defRPr>
            </a:lvl6pPr>
            <a:lvl7pPr marL="2743200" algn="l" defTabSz="457200" rtl="0" eaLnBrk="1" latinLnBrk="0" hangingPunct="1">
              <a:defRPr kern="1200">
                <a:solidFill>
                  <a:schemeClr val="tx1"/>
                </a:solidFill>
                <a:latin typeface="Arial" charset="0"/>
                <a:ea typeface="ヒラギノ角ゴ Pro W3" charset="0"/>
                <a:cs typeface="ヒラギノ角ゴ Pro W3" charset="0"/>
              </a:defRPr>
            </a:lvl7pPr>
            <a:lvl8pPr marL="3200400" algn="l" defTabSz="457200" rtl="0" eaLnBrk="1" latinLnBrk="0" hangingPunct="1">
              <a:defRPr kern="1200">
                <a:solidFill>
                  <a:schemeClr val="tx1"/>
                </a:solidFill>
                <a:latin typeface="Arial" charset="0"/>
                <a:ea typeface="ヒラギノ角ゴ Pro W3" charset="0"/>
                <a:cs typeface="ヒラギノ角ゴ Pro W3" charset="0"/>
              </a:defRPr>
            </a:lvl8pPr>
            <a:lvl9pPr marL="3657600" algn="l" defTabSz="457200" rtl="0" eaLnBrk="1" latinLnBrk="0" hangingPunct="1">
              <a:defRPr kern="1200">
                <a:solidFill>
                  <a:schemeClr val="tx1"/>
                </a:solidFill>
                <a:latin typeface="Arial" charset="0"/>
                <a:ea typeface="ヒラギノ角ゴ Pro W3" charset="0"/>
                <a:cs typeface="ヒラギノ角ゴ Pro W3" charset="0"/>
              </a:defRPr>
            </a:lvl9pPr>
          </a:lstStyle>
          <a:p>
            <a:pPr>
              <a:defRPr/>
            </a:pPr>
            <a:fld id="{D1960B5F-F930-084F-A82F-2DF6AE924AC0}" type="slidenum">
              <a:rPr lang="fr-FR" sz="1200" smtClean="0">
                <a:solidFill>
                  <a:schemeClr val="tx1"/>
                </a:solidFill>
                <a:latin typeface="Arial" pitchFamily="34" charset="0"/>
                <a:cs typeface="Arial" pitchFamily="34" charset="0"/>
              </a:rPr>
              <a:pPr>
                <a:defRPr/>
              </a:pPr>
              <a:t>‹#›</a:t>
            </a:fld>
            <a:endParaRPr lang="fr-FR" sz="1200" dirty="0" smtClean="0">
              <a:solidFill>
                <a:schemeClr val="tx1"/>
              </a:solidFill>
              <a:latin typeface="Arial" pitchFamily="34" charset="0"/>
              <a:cs typeface="Arial" pitchFamily="34" charset="0"/>
            </a:endParaRPr>
          </a:p>
        </p:txBody>
      </p:sp>
      <p:sp>
        <p:nvSpPr>
          <p:cNvPr id="4" name="Date Placeholder 3"/>
          <p:cNvSpPr>
            <a:spLocks noGrp="1"/>
          </p:cNvSpPr>
          <p:nvPr>
            <p:ph type="dt" sz="half" idx="2"/>
          </p:nvPr>
        </p:nvSpPr>
        <p:spPr>
          <a:xfrm>
            <a:off x="457200" y="4870549"/>
            <a:ext cx="2133600" cy="273844"/>
          </a:xfrm>
          <a:prstGeom prst="rect">
            <a:avLst/>
          </a:prstGeom>
        </p:spPr>
        <p:txBody>
          <a:bodyPr vert="horz" lIns="91440" tIns="45720" rIns="91440" bIns="45720" rtlCol="0" anchor="ctr"/>
          <a:lstStyle>
            <a:lvl1pPr algn="l">
              <a:defRPr sz="1200">
                <a:solidFill>
                  <a:schemeClr val="tx1">
                    <a:tint val="75000"/>
                  </a:schemeClr>
                </a:solidFill>
                <a:latin typeface="Arial" pitchFamily="34" charset="0"/>
                <a:cs typeface="Arial" pitchFamily="34" charset="0"/>
              </a:defRPr>
            </a:lvl1pPr>
          </a:lstStyle>
          <a:p>
            <a:fld id="{FA9F1BF8-F3E1-496C-8DA7-42A6F4A76737}" type="datetimeFigureOut">
              <a:rPr lang="en-GB" smtClean="0"/>
              <a:pPr/>
              <a:t>16/04/2018</a:t>
            </a:fld>
            <a:endParaRPr lang="en-GB" dirty="0"/>
          </a:p>
        </p:txBody>
      </p:sp>
      <p:sp>
        <p:nvSpPr>
          <p:cNvPr id="5" name="Footer Placeholder 4"/>
          <p:cNvSpPr>
            <a:spLocks noGrp="1"/>
          </p:cNvSpPr>
          <p:nvPr>
            <p:ph type="ftr" sz="quarter" idx="3"/>
          </p:nvPr>
        </p:nvSpPr>
        <p:spPr>
          <a:xfrm>
            <a:off x="3124200" y="4869657"/>
            <a:ext cx="2895600" cy="273844"/>
          </a:xfrm>
          <a:prstGeom prst="rect">
            <a:avLst/>
          </a:prstGeom>
        </p:spPr>
        <p:txBody>
          <a:bodyPr vert="horz" lIns="91440" tIns="45720" rIns="91440" bIns="45720" rtlCol="0" anchor="ctr"/>
          <a:lstStyle>
            <a:lvl1pPr algn="ctr">
              <a:defRPr sz="1200">
                <a:solidFill>
                  <a:schemeClr val="tx1">
                    <a:tint val="75000"/>
                  </a:schemeClr>
                </a:solidFill>
                <a:latin typeface="Arial" pitchFamily="34" charset="0"/>
                <a:cs typeface="Arial" pitchFamily="34" charset="0"/>
              </a:defRPr>
            </a:lvl1pPr>
          </a:lstStyle>
          <a:p>
            <a:endParaRPr lang="en-GB" dirty="0"/>
          </a:p>
        </p:txBody>
      </p:sp>
    </p:spTree>
    <p:extLst>
      <p:ext uri="{BB962C8B-B14F-4D97-AF65-F5344CB8AC3E}">
        <p14:creationId xmlns:p14="http://schemas.microsoft.com/office/powerpoint/2010/main" val="339699326"/>
      </p:ext>
    </p:extLst>
  </p:cSld>
  <p:clrMap bg1="lt1" tx1="dk1" bg2="lt2" tx2="dk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 id="2147483688" r:id="rId5"/>
    <p:sldLayoutId id="2147483689" r:id="rId6"/>
    <p:sldLayoutId id="2147483690" r:id="rId7"/>
    <p:sldLayoutId id="2147483691" r:id="rId8"/>
  </p:sldLayoutIdLst>
  <p:txStyles>
    <p:titleStyle>
      <a:lvl1pPr algn="l" defTabSz="914400" rtl="0" eaLnBrk="1" latinLnBrk="0" hangingPunct="1">
        <a:spcBef>
          <a:spcPct val="0"/>
        </a:spcBef>
        <a:buNone/>
        <a:defRPr sz="3200" b="1" kern="1200">
          <a:solidFill>
            <a:srgbClr val="003399"/>
          </a:solidFill>
          <a:latin typeface="Arial" pitchFamily="34" charset="0"/>
          <a:ea typeface="+mj-ea"/>
          <a:cs typeface="Arial" pitchFamily="34" charset="0"/>
        </a:defRPr>
      </a:lvl1pPr>
    </p:titleStyle>
    <p:bodyStyle>
      <a:lvl1pPr marL="342900" indent="-342900" algn="l" defTabSz="914400" rtl="0" eaLnBrk="1" latinLnBrk="0" hangingPunct="1">
        <a:spcBef>
          <a:spcPct val="20000"/>
        </a:spcBef>
        <a:buFont typeface="Arial" pitchFamily="34" charset="0"/>
        <a:buChar char="•"/>
        <a:defRPr sz="2400" kern="1200">
          <a:solidFill>
            <a:srgbClr val="003399"/>
          </a:solidFill>
          <a:latin typeface="Arial" pitchFamily="34" charset="0"/>
          <a:ea typeface="+mn-ea"/>
          <a:cs typeface="Arial" pitchFamily="34" charset="0"/>
        </a:defRPr>
      </a:lvl1pPr>
      <a:lvl2pPr marL="717550" indent="-358775" algn="l" defTabSz="914400" rtl="0" eaLnBrk="1" latinLnBrk="0" hangingPunct="1">
        <a:spcBef>
          <a:spcPct val="20000"/>
        </a:spcBef>
        <a:buFont typeface="Arial" pitchFamily="34" charset="0"/>
        <a:buChar char="–"/>
        <a:defRPr sz="2000" kern="1200">
          <a:solidFill>
            <a:srgbClr val="003399"/>
          </a:solidFill>
          <a:latin typeface="Arial" pitchFamily="34" charset="0"/>
          <a:ea typeface="+mn-ea"/>
          <a:cs typeface="Arial" pitchFamily="34" charset="0"/>
        </a:defRPr>
      </a:lvl2pPr>
      <a:lvl3pPr marL="1076325" indent="-358775" algn="l" defTabSz="914400" rtl="0" eaLnBrk="1" latinLnBrk="0" hangingPunct="1">
        <a:spcBef>
          <a:spcPct val="20000"/>
        </a:spcBef>
        <a:buFont typeface="Arial" pitchFamily="34" charset="0"/>
        <a:buChar char="•"/>
        <a:defRPr sz="2000" kern="1200">
          <a:solidFill>
            <a:srgbClr val="003399"/>
          </a:solidFill>
          <a:latin typeface="Arial" pitchFamily="34" charset="0"/>
          <a:ea typeface="+mn-ea"/>
          <a:cs typeface="Arial" pitchFamily="34" charset="0"/>
        </a:defRPr>
      </a:lvl3pPr>
      <a:lvl4pPr marL="1435100" indent="-358775" algn="l" defTabSz="914400" rtl="0" eaLnBrk="1" latinLnBrk="0" hangingPunct="1">
        <a:spcBef>
          <a:spcPct val="20000"/>
        </a:spcBef>
        <a:buFont typeface="Arial" pitchFamily="34" charset="0"/>
        <a:buChar char="–"/>
        <a:defRPr sz="1800" kern="1200">
          <a:solidFill>
            <a:srgbClr val="003399"/>
          </a:solidFill>
          <a:latin typeface="Arial" pitchFamily="34" charset="0"/>
          <a:ea typeface="+mn-ea"/>
          <a:cs typeface="Arial" pitchFamily="34" charset="0"/>
        </a:defRPr>
      </a:lvl4pPr>
      <a:lvl5pPr marL="1792288" indent="-357188" algn="l" defTabSz="914400" rtl="0" eaLnBrk="1" latinLnBrk="0" hangingPunct="1">
        <a:spcBef>
          <a:spcPct val="20000"/>
        </a:spcBef>
        <a:buFont typeface="Arial" pitchFamily="34" charset="0"/>
        <a:buChar char="»"/>
        <a:defRPr sz="1800" kern="1200">
          <a:solidFill>
            <a:srgbClr val="003399"/>
          </a:solidFill>
          <a:latin typeface="Arial" pitchFamily="34" charset="0"/>
          <a:ea typeface="+mn-ea"/>
          <a:cs typeface="Arial" pitchFamily="34" charset="0"/>
        </a:defRPr>
      </a:lvl5pPr>
      <a:lvl6pPr marL="2151063" indent="-358775" algn="l" defTabSz="914400" rtl="0" eaLnBrk="1" latinLnBrk="0" hangingPunct="1">
        <a:spcBef>
          <a:spcPct val="20000"/>
        </a:spcBef>
        <a:buFont typeface="Arial" pitchFamily="34" charset="0"/>
        <a:buChar char="•"/>
        <a:defRPr sz="1800" kern="1200">
          <a:solidFill>
            <a:srgbClr val="003399"/>
          </a:solidFill>
          <a:latin typeface="DaxlinePro-Regular" pitchFamily="50" charset="0"/>
          <a:ea typeface="+mn-ea"/>
          <a:cs typeface="+mn-cs"/>
        </a:defRPr>
      </a:lvl6pPr>
      <a:lvl7pPr marL="2509838" indent="-358775" algn="l" defTabSz="914400" rtl="0" eaLnBrk="1" latinLnBrk="0" hangingPunct="1">
        <a:spcBef>
          <a:spcPct val="20000"/>
        </a:spcBef>
        <a:buFont typeface="Arial" pitchFamily="34" charset="0"/>
        <a:buChar char="•"/>
        <a:defRPr sz="1800" kern="1200">
          <a:solidFill>
            <a:srgbClr val="003399"/>
          </a:solidFill>
          <a:latin typeface="DaxlinePro-Regular" pitchFamily="50" charset="0"/>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8" Type="http://schemas.openxmlformats.org/officeDocument/2006/relationships/image" Target="../media/image15.png"/><Relationship Id="rId13" Type="http://schemas.openxmlformats.org/officeDocument/2006/relationships/image" Target="../media/image20.png"/><Relationship Id="rId18" Type="http://schemas.openxmlformats.org/officeDocument/2006/relationships/image" Target="../media/image25.png"/><Relationship Id="rId26" Type="http://schemas.openxmlformats.org/officeDocument/2006/relationships/image" Target="../media/image33.png"/><Relationship Id="rId3" Type="http://schemas.openxmlformats.org/officeDocument/2006/relationships/image" Target="../media/image10.png"/><Relationship Id="rId21" Type="http://schemas.openxmlformats.org/officeDocument/2006/relationships/image" Target="../media/image28.png"/><Relationship Id="rId7" Type="http://schemas.openxmlformats.org/officeDocument/2006/relationships/image" Target="../media/image14.png"/><Relationship Id="rId12" Type="http://schemas.openxmlformats.org/officeDocument/2006/relationships/image" Target="../media/image19.png"/><Relationship Id="rId17" Type="http://schemas.openxmlformats.org/officeDocument/2006/relationships/image" Target="../media/image24.png"/><Relationship Id="rId25" Type="http://schemas.openxmlformats.org/officeDocument/2006/relationships/image" Target="../media/image32.png"/><Relationship Id="rId2" Type="http://schemas.openxmlformats.org/officeDocument/2006/relationships/image" Target="../media/image9.png"/><Relationship Id="rId16" Type="http://schemas.openxmlformats.org/officeDocument/2006/relationships/image" Target="../media/image23.png"/><Relationship Id="rId20" Type="http://schemas.openxmlformats.org/officeDocument/2006/relationships/image" Target="../media/image27.png"/><Relationship Id="rId29" Type="http://schemas.openxmlformats.org/officeDocument/2006/relationships/image" Target="../media/image36.png"/><Relationship Id="rId1" Type="http://schemas.openxmlformats.org/officeDocument/2006/relationships/slideLayout" Target="../slideLayouts/slideLayout12.xml"/><Relationship Id="rId6" Type="http://schemas.openxmlformats.org/officeDocument/2006/relationships/image" Target="../media/image13.png"/><Relationship Id="rId11" Type="http://schemas.openxmlformats.org/officeDocument/2006/relationships/image" Target="../media/image18.png"/><Relationship Id="rId24" Type="http://schemas.openxmlformats.org/officeDocument/2006/relationships/image" Target="../media/image31.png"/><Relationship Id="rId5" Type="http://schemas.openxmlformats.org/officeDocument/2006/relationships/image" Target="../media/image12.png"/><Relationship Id="rId15" Type="http://schemas.openxmlformats.org/officeDocument/2006/relationships/image" Target="../media/image22.png"/><Relationship Id="rId23" Type="http://schemas.openxmlformats.org/officeDocument/2006/relationships/image" Target="../media/image30.png"/><Relationship Id="rId28" Type="http://schemas.openxmlformats.org/officeDocument/2006/relationships/image" Target="../media/image35.png"/><Relationship Id="rId10" Type="http://schemas.openxmlformats.org/officeDocument/2006/relationships/image" Target="../media/image17.png"/><Relationship Id="rId19" Type="http://schemas.openxmlformats.org/officeDocument/2006/relationships/image" Target="../media/image26.png"/><Relationship Id="rId4" Type="http://schemas.openxmlformats.org/officeDocument/2006/relationships/image" Target="../media/image11.png"/><Relationship Id="rId9" Type="http://schemas.openxmlformats.org/officeDocument/2006/relationships/image" Target="../media/image16.png"/><Relationship Id="rId14" Type="http://schemas.openxmlformats.org/officeDocument/2006/relationships/image" Target="../media/image21.png"/><Relationship Id="rId22" Type="http://schemas.openxmlformats.org/officeDocument/2006/relationships/image" Target="../media/image29.png"/><Relationship Id="rId27" Type="http://schemas.openxmlformats.org/officeDocument/2006/relationships/image" Target="../media/image34.png"/></Relationships>
</file>

<file path=ppt/slides/_rels/slide4.xml.rels><?xml version="1.0" encoding="UTF-8" standalone="yes"?>
<Relationships xmlns="http://schemas.openxmlformats.org/package/2006/relationships"><Relationship Id="rId3" Type="http://schemas.openxmlformats.org/officeDocument/2006/relationships/hyperlink" Target="https://euagencies.eu/" TargetMode="External"/><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hyperlink" Target="https://europa.eu/european-union/about-eu/agencies_en#type_of_agencies"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5.xml"/><Relationship Id="rId1" Type="http://schemas.openxmlformats.org/officeDocument/2006/relationships/slideLayout" Target="../slideLayouts/slideLayout12.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13" Type="http://schemas.openxmlformats.org/officeDocument/2006/relationships/hyperlink" Target="http://fra.europa.eu/en/publication/2014/violence-against-women-eu-wide-survey-main-results-report" TargetMode="External"/><Relationship Id="rId18" Type="http://schemas.openxmlformats.org/officeDocument/2006/relationships/hyperlink" Target="http://fra.europa.eu/en/publication/2015/lgbti-comparative-legal-update-2015" TargetMode="External"/><Relationship Id="rId26" Type="http://schemas.openxmlformats.org/officeDocument/2006/relationships/image" Target="../media/image46.png"/><Relationship Id="rId39" Type="http://schemas.openxmlformats.org/officeDocument/2006/relationships/image" Target="../media/image59.png"/><Relationship Id="rId21" Type="http://schemas.openxmlformats.org/officeDocument/2006/relationships/hyperlink" Target="http://fra.europa.eu/en/publication/2016/ensuring-justice-hate-crime-victims-professional-perspectives" TargetMode="External"/><Relationship Id="rId34" Type="http://schemas.openxmlformats.org/officeDocument/2006/relationships/image" Target="../media/image54.png"/><Relationship Id="rId7" Type="http://schemas.openxmlformats.org/officeDocument/2006/relationships/hyperlink" Target="http://fra.europa.eu/en/project/2011/housing-conditions-roma-and-travellers-eu" TargetMode="External"/><Relationship Id="rId12" Type="http://schemas.openxmlformats.org/officeDocument/2006/relationships/hyperlink" Target="http://fra.europa.eu/en/publication/2017/migrant-participation" TargetMode="External"/><Relationship Id="rId17" Type="http://schemas.openxmlformats.org/officeDocument/2006/relationships/hyperlink" Target="http://fra.europa.eu/en/publication/2015/violence-children-disabilities-eu" TargetMode="External"/><Relationship Id="rId25" Type="http://schemas.openxmlformats.org/officeDocument/2006/relationships/image" Target="../media/image45.png"/><Relationship Id="rId33" Type="http://schemas.openxmlformats.org/officeDocument/2006/relationships/image" Target="../media/image53.png"/><Relationship Id="rId38" Type="http://schemas.openxmlformats.org/officeDocument/2006/relationships/image" Target="../media/image58.png"/><Relationship Id="rId2" Type="http://schemas.openxmlformats.org/officeDocument/2006/relationships/notesSlide" Target="../notesSlides/notesSlide7.xml"/><Relationship Id="rId16" Type="http://schemas.openxmlformats.org/officeDocument/2006/relationships/hyperlink" Target="http://fra.europa.eu/en/opinion/2017/business-human-rights" TargetMode="External"/><Relationship Id="rId20" Type="http://schemas.openxmlformats.org/officeDocument/2006/relationships/hyperlink" Target="http://fra.europa.eu/en/publication/2016/handbook-european-law-relating-access-justice" TargetMode="External"/><Relationship Id="rId29" Type="http://schemas.openxmlformats.org/officeDocument/2006/relationships/image" Target="../media/image49.png"/><Relationship Id="rId1" Type="http://schemas.openxmlformats.org/officeDocument/2006/relationships/slideLayout" Target="../slideLayouts/slideLayout12.xml"/><Relationship Id="rId6" Type="http://schemas.openxmlformats.org/officeDocument/2006/relationships/hyperlink" Target="http://fra.europa.eu/en/project/2015/local-engagement-roma-inclusion-leri-multi-annual-roma-programme" TargetMode="External"/><Relationship Id="rId11" Type="http://schemas.openxmlformats.org/officeDocument/2006/relationships/hyperlink" Target="http://fra.europa.eu/en/publication/2017/current-migration-situation-eu-education" TargetMode="External"/><Relationship Id="rId24" Type="http://schemas.openxmlformats.org/officeDocument/2006/relationships/image" Target="../media/image44.png"/><Relationship Id="rId32" Type="http://schemas.openxmlformats.org/officeDocument/2006/relationships/image" Target="../media/image52.png"/><Relationship Id="rId37" Type="http://schemas.openxmlformats.org/officeDocument/2006/relationships/image" Target="../media/image57.png"/><Relationship Id="rId5" Type="http://schemas.openxmlformats.org/officeDocument/2006/relationships/hyperlink" Target="http://fra.europa.eu/en/project/2013/multi-annual-roma-programme" TargetMode="External"/><Relationship Id="rId15" Type="http://schemas.openxmlformats.org/officeDocument/2006/relationships/hyperlink" Target="http://fra.europa.eu/en/publication/2015/freedom-conduct-business-exploring-dimensions-fundamental-right" TargetMode="External"/><Relationship Id="rId23" Type="http://schemas.openxmlformats.org/officeDocument/2006/relationships/image" Target="../media/image43.png"/><Relationship Id="rId28" Type="http://schemas.openxmlformats.org/officeDocument/2006/relationships/image" Target="../media/image48.png"/><Relationship Id="rId36" Type="http://schemas.openxmlformats.org/officeDocument/2006/relationships/image" Target="../media/image56.png"/><Relationship Id="rId10" Type="http://schemas.openxmlformats.org/officeDocument/2006/relationships/hyperlink" Target="http://fra.europa.eu/en/project/2011/multiple-discrimination-healthcare" TargetMode="External"/><Relationship Id="rId19" Type="http://schemas.openxmlformats.org/officeDocument/2006/relationships/hyperlink" Target="http://fra.europa.eu/en/project/2011/joined-governance-connecting-fundamental-rights" TargetMode="External"/><Relationship Id="rId31" Type="http://schemas.openxmlformats.org/officeDocument/2006/relationships/image" Target="../media/image51.png"/><Relationship Id="rId4" Type="http://schemas.openxmlformats.org/officeDocument/2006/relationships/hyperlink" Target="http://fra.europa.eu/en/publication/2017/eumidis-ii-muslims-selected-findings" TargetMode="External"/><Relationship Id="rId9" Type="http://schemas.openxmlformats.org/officeDocument/2006/relationships/hyperlink" Target="http://fra.europa.eu/en/publication/2015/cost-exclusion-healthcare-case-migrants-irregular-situation" TargetMode="External"/><Relationship Id="rId14" Type="http://schemas.openxmlformats.org/officeDocument/2006/relationships/hyperlink" Target="http://fra.europa.eu/en/publication/2014/discrimination-against-and-living-conditions-roma-women-11-eu-member-states" TargetMode="External"/><Relationship Id="rId22" Type="http://schemas.openxmlformats.org/officeDocument/2006/relationships/hyperlink" Target="http://fra.europa.eu/en/cooperation/osce-un-international-organisations" TargetMode="External"/><Relationship Id="rId27" Type="http://schemas.openxmlformats.org/officeDocument/2006/relationships/image" Target="../media/image47.png"/><Relationship Id="rId30" Type="http://schemas.openxmlformats.org/officeDocument/2006/relationships/image" Target="../media/image50.png"/><Relationship Id="rId35" Type="http://schemas.openxmlformats.org/officeDocument/2006/relationships/image" Target="../media/image55.png"/><Relationship Id="rId8" Type="http://schemas.openxmlformats.org/officeDocument/2006/relationships/hyperlink" Target="http://fra.europa.eu/en/publication/2016/eumidis-ii-roma-selected-findings" TargetMode="External"/><Relationship Id="rId3" Type="http://schemas.openxmlformats.org/officeDocument/2006/relationships/hyperlink" Target="http://fra.europa.eu/en/project/2015/eu-midis-ii-european-union-minorities-and-discrimination-survey" TargetMode="Externa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GB" dirty="0" smtClean="0"/>
              <a:t>T</a:t>
            </a:r>
            <a:r>
              <a:rPr lang="en-GB" b="1" dirty="0" smtClean="0"/>
              <a:t>he </a:t>
            </a:r>
            <a:r>
              <a:rPr lang="en-GB" b="1" dirty="0"/>
              <a:t>Charter of Fundamental Rights </a:t>
            </a:r>
            <a:r>
              <a:rPr lang="en-GB" b="1" dirty="0" smtClean="0"/>
              <a:t>&amp; the </a:t>
            </a:r>
            <a:r>
              <a:rPr lang="en-GB" b="1" dirty="0"/>
              <a:t>mission </a:t>
            </a:r>
            <a:r>
              <a:rPr lang="en-GB" b="1" dirty="0" smtClean="0"/>
              <a:t>FRA</a:t>
            </a:r>
            <a:r>
              <a:rPr lang="en-GB" dirty="0"/>
              <a:t/>
            </a:r>
            <a:br>
              <a:rPr lang="en-GB" dirty="0"/>
            </a:br>
            <a:endParaRPr lang="en-GB" dirty="0"/>
          </a:p>
        </p:txBody>
      </p:sp>
      <p:sp>
        <p:nvSpPr>
          <p:cNvPr id="3" name="Subtitle 2"/>
          <p:cNvSpPr>
            <a:spLocks noGrp="1"/>
          </p:cNvSpPr>
          <p:nvPr>
            <p:ph type="subTitle" idx="1"/>
          </p:nvPr>
        </p:nvSpPr>
        <p:spPr/>
        <p:txBody>
          <a:bodyPr>
            <a:normAutofit fontScale="92500"/>
          </a:bodyPr>
          <a:lstStyle/>
          <a:p>
            <a:r>
              <a:rPr lang="en-GB" dirty="0" smtClean="0"/>
              <a:t>Dr Jonas Grimheden</a:t>
            </a:r>
          </a:p>
          <a:p>
            <a:r>
              <a:rPr lang="en-GB" dirty="0" err="1" smtClean="0"/>
              <a:t>EJTN</a:t>
            </a:r>
            <a:r>
              <a:rPr lang="en-GB" dirty="0" smtClean="0"/>
              <a:t>-FRA 19–20 </a:t>
            </a:r>
            <a:r>
              <a:rPr lang="en-GB" dirty="0" smtClean="0"/>
              <a:t>April </a:t>
            </a:r>
            <a:r>
              <a:rPr lang="en-GB" dirty="0" smtClean="0"/>
              <a:t>2018</a:t>
            </a:r>
            <a:endParaRPr lang="en-GB" dirty="0"/>
          </a:p>
        </p:txBody>
      </p:sp>
    </p:spTree>
    <p:extLst>
      <p:ext uri="{BB962C8B-B14F-4D97-AF65-F5344CB8AC3E}">
        <p14:creationId xmlns:p14="http://schemas.microsoft.com/office/powerpoint/2010/main" val="31296390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7" name="Straight Connector 46"/>
          <p:cNvCxnSpPr>
            <a:stCxn id="43" idx="0"/>
            <a:endCxn id="22" idx="0"/>
          </p:cNvCxnSpPr>
          <p:nvPr/>
        </p:nvCxnSpPr>
        <p:spPr>
          <a:xfrm flipV="1">
            <a:off x="2171808" y="2148617"/>
            <a:ext cx="4408430" cy="1919"/>
          </a:xfrm>
          <a:prstGeom prst="line">
            <a:avLst/>
          </a:prstGeom>
          <a:ln>
            <a:solidFill>
              <a:srgbClr val="003399"/>
            </a:solidFill>
            <a:prstDash val="sysDot"/>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a:stCxn id="24" idx="0"/>
            <a:endCxn id="12" idx="0"/>
          </p:cNvCxnSpPr>
          <p:nvPr/>
        </p:nvCxnSpPr>
        <p:spPr>
          <a:xfrm>
            <a:off x="3475730" y="1238980"/>
            <a:ext cx="3104508" cy="0"/>
          </a:xfrm>
          <a:prstGeom prst="line">
            <a:avLst/>
          </a:prstGeom>
          <a:ln>
            <a:solidFill>
              <a:srgbClr val="003399"/>
            </a:solidFill>
            <a:prstDash val="sysDot"/>
          </a:ln>
        </p:spPr>
        <p:style>
          <a:lnRef idx="1">
            <a:schemeClr val="accent1"/>
          </a:lnRef>
          <a:fillRef idx="0">
            <a:schemeClr val="accent1"/>
          </a:fillRef>
          <a:effectRef idx="0">
            <a:schemeClr val="accent1"/>
          </a:effectRef>
          <a:fontRef idx="minor">
            <a:schemeClr val="tx1"/>
          </a:fontRef>
        </p:style>
      </p:cxnSp>
      <p:cxnSp>
        <p:nvCxnSpPr>
          <p:cNvPr id="3" name="Straight Connector 2"/>
          <p:cNvCxnSpPr>
            <a:stCxn id="42" idx="0"/>
            <a:endCxn id="11" idx="0"/>
          </p:cNvCxnSpPr>
          <p:nvPr/>
        </p:nvCxnSpPr>
        <p:spPr>
          <a:xfrm>
            <a:off x="852715" y="2609386"/>
            <a:ext cx="5727523" cy="5956"/>
          </a:xfrm>
          <a:prstGeom prst="line">
            <a:avLst/>
          </a:prstGeom>
          <a:ln>
            <a:solidFill>
              <a:srgbClr val="003399"/>
            </a:solidFill>
            <a:prstDash val="sysDot"/>
          </a:ln>
        </p:spPr>
        <p:style>
          <a:lnRef idx="1">
            <a:schemeClr val="accent1"/>
          </a:lnRef>
          <a:fillRef idx="0">
            <a:schemeClr val="accent1"/>
          </a:fillRef>
          <a:effectRef idx="0">
            <a:schemeClr val="accent1"/>
          </a:effectRef>
          <a:fontRef idx="minor">
            <a:schemeClr val="tx1"/>
          </a:fontRef>
        </p:style>
      </p:cxnSp>
      <p:sp>
        <p:nvSpPr>
          <p:cNvPr id="5" name="Up Arrow 4"/>
          <p:cNvSpPr/>
          <p:nvPr/>
        </p:nvSpPr>
        <p:spPr>
          <a:xfrm>
            <a:off x="7246987" y="352184"/>
            <a:ext cx="378619" cy="4180773"/>
          </a:xfrm>
          <a:prstGeom prst="upArrow">
            <a:avLst/>
          </a:prstGeom>
          <a:solidFill>
            <a:srgbClr val="F9DD16"/>
          </a:solidFill>
          <a:ln>
            <a:noFill/>
          </a:ln>
        </p:spPr>
        <p:style>
          <a:lnRef idx="2">
            <a:schemeClr val="accent2">
              <a:shade val="50000"/>
            </a:schemeClr>
          </a:lnRef>
          <a:fillRef idx="1">
            <a:schemeClr val="accent2"/>
          </a:fillRef>
          <a:effectRef idx="0">
            <a:schemeClr val="accent2"/>
          </a:effectRef>
          <a:fontRef idx="minor">
            <a:schemeClr val="lt1"/>
          </a:fontRef>
        </p:style>
        <p:txBody>
          <a:bodyPr anchor="ctr"/>
          <a:lstStyle/>
          <a:p>
            <a:pPr algn="ctr" eaLnBrk="1" hangingPunct="1">
              <a:defRPr/>
            </a:pPr>
            <a:endParaRPr lang="en-US" sz="1050">
              <a:solidFill>
                <a:srgbClr val="FFFFFF"/>
              </a:solidFill>
              <a:ea typeface="ヒラギノ角ゴ Pro W3" charset="-128"/>
            </a:endParaRPr>
          </a:p>
        </p:txBody>
      </p:sp>
      <p:sp>
        <p:nvSpPr>
          <p:cNvPr id="9" name="Rounded Rectangle 8"/>
          <p:cNvSpPr/>
          <p:nvPr/>
        </p:nvSpPr>
        <p:spPr>
          <a:xfrm>
            <a:off x="5905153" y="4115575"/>
            <a:ext cx="1350169" cy="391190"/>
          </a:xfrm>
          <a:prstGeom prst="roundRect">
            <a:avLst/>
          </a:prstGeom>
          <a:solidFill>
            <a:schemeClr val="accent3"/>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eaLnBrk="1" hangingPunct="1">
              <a:defRPr/>
            </a:pPr>
            <a:r>
              <a:rPr lang="en-US" sz="1050" dirty="0"/>
              <a:t>Paris ECSC 1951</a:t>
            </a:r>
          </a:p>
          <a:p>
            <a:pPr algn="ctr" eaLnBrk="1" hangingPunct="1">
              <a:defRPr/>
            </a:pPr>
            <a:r>
              <a:rPr lang="en-US" sz="1050" dirty="0"/>
              <a:t>(-2002)</a:t>
            </a:r>
          </a:p>
        </p:txBody>
      </p:sp>
      <p:sp>
        <p:nvSpPr>
          <p:cNvPr id="10" name="Rounded Rectangle 9"/>
          <p:cNvSpPr/>
          <p:nvPr/>
        </p:nvSpPr>
        <p:spPr>
          <a:xfrm>
            <a:off x="5905153" y="3252326"/>
            <a:ext cx="1350169" cy="390044"/>
          </a:xfrm>
          <a:prstGeom prst="roundRect">
            <a:avLst/>
          </a:prstGeom>
          <a:solidFill>
            <a:schemeClr val="accent3"/>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eaLnBrk="1" hangingPunct="1">
              <a:defRPr/>
            </a:pPr>
            <a:r>
              <a:rPr lang="en-US" sz="1050" dirty="0"/>
              <a:t>EAEC 1958</a:t>
            </a:r>
          </a:p>
        </p:txBody>
      </p:sp>
      <p:sp>
        <p:nvSpPr>
          <p:cNvPr id="11" name="Rounded Rectangle 10"/>
          <p:cNvSpPr/>
          <p:nvPr/>
        </p:nvSpPr>
        <p:spPr>
          <a:xfrm>
            <a:off x="5905153" y="2615342"/>
            <a:ext cx="1350169" cy="390044"/>
          </a:xfrm>
          <a:prstGeom prst="roundRect">
            <a:avLst/>
          </a:prstGeom>
          <a:solidFill>
            <a:schemeClr val="accent3"/>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eaLnBrk="1" hangingPunct="1">
              <a:defRPr/>
            </a:pPr>
            <a:r>
              <a:rPr lang="en-US" sz="1050" dirty="0"/>
              <a:t>Maastricht 1992 (1993) EU (TEU)</a:t>
            </a:r>
          </a:p>
        </p:txBody>
      </p:sp>
      <p:sp>
        <p:nvSpPr>
          <p:cNvPr id="13" name="Rounded Rectangle 12"/>
          <p:cNvSpPr/>
          <p:nvPr/>
        </p:nvSpPr>
        <p:spPr>
          <a:xfrm>
            <a:off x="4338291" y="2684444"/>
            <a:ext cx="1350169" cy="391190"/>
          </a:xfrm>
          <a:prstGeom prst="roundRect">
            <a:avLst/>
          </a:prstGeom>
          <a:solidFill>
            <a:schemeClr val="accent3"/>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eaLnBrk="1" hangingPunct="1">
              <a:defRPr/>
            </a:pPr>
            <a:r>
              <a:rPr lang="en-US" sz="1050" dirty="0"/>
              <a:t>Schengen 1995</a:t>
            </a:r>
          </a:p>
        </p:txBody>
      </p:sp>
      <p:sp>
        <p:nvSpPr>
          <p:cNvPr id="14" name="Rounded Rectangle 13"/>
          <p:cNvSpPr/>
          <p:nvPr/>
        </p:nvSpPr>
        <p:spPr>
          <a:xfrm>
            <a:off x="4338291" y="2172430"/>
            <a:ext cx="1350169" cy="390044"/>
          </a:xfrm>
          <a:prstGeom prst="roundRect">
            <a:avLst/>
          </a:prstGeom>
          <a:solidFill>
            <a:schemeClr val="accent3"/>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eaLnBrk="1" hangingPunct="1">
              <a:defRPr/>
            </a:pPr>
            <a:r>
              <a:rPr lang="en-US" sz="1050" dirty="0"/>
              <a:t>Eurozone 1999</a:t>
            </a:r>
          </a:p>
        </p:txBody>
      </p:sp>
      <p:sp>
        <p:nvSpPr>
          <p:cNvPr id="15" name="Rounded Rectangle 14"/>
          <p:cNvSpPr/>
          <p:nvPr/>
        </p:nvSpPr>
        <p:spPr>
          <a:xfrm>
            <a:off x="5905153" y="3684523"/>
            <a:ext cx="1350169" cy="390044"/>
          </a:xfrm>
          <a:prstGeom prst="roundRect">
            <a:avLst/>
          </a:prstGeom>
          <a:solidFill>
            <a:schemeClr val="accent3"/>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eaLnBrk="1" hangingPunct="1">
              <a:defRPr/>
            </a:pPr>
            <a:r>
              <a:rPr lang="en-US" sz="1050" dirty="0"/>
              <a:t>Rome 1957</a:t>
            </a:r>
          </a:p>
          <a:p>
            <a:pPr algn="ctr" eaLnBrk="1" hangingPunct="1">
              <a:defRPr/>
            </a:pPr>
            <a:r>
              <a:rPr lang="en-US" sz="1050" dirty="0"/>
              <a:t>EEC (1958)</a:t>
            </a:r>
          </a:p>
        </p:txBody>
      </p:sp>
      <p:pic>
        <p:nvPicPr>
          <p:cNvPr id="19466" name="Picture 15"/>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985049" y="3408344"/>
            <a:ext cx="242888" cy="23402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9467" name="Picture 17"/>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985049" y="3785773"/>
            <a:ext cx="242888" cy="23402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0" name="Rounded Rectangle 19"/>
          <p:cNvSpPr/>
          <p:nvPr/>
        </p:nvSpPr>
        <p:spPr>
          <a:xfrm>
            <a:off x="4338291" y="3171364"/>
            <a:ext cx="1350169" cy="390044"/>
          </a:xfrm>
          <a:prstGeom prst="roundRect">
            <a:avLst/>
          </a:prstGeom>
          <a:solidFill>
            <a:schemeClr val="accent3"/>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eaLnBrk="1" hangingPunct="1"/>
            <a:r>
              <a:rPr lang="en-US" sz="1050">
                <a:solidFill>
                  <a:srgbClr val="FFFFFF"/>
                </a:solidFill>
                <a:latin typeface="Calibri" charset="0"/>
                <a:ea typeface="ヒラギノ角ゴ Pro W3" charset="0"/>
                <a:cs typeface="Arial" charset="0"/>
              </a:rPr>
              <a:t>‘Merger’ 1965 (1967) EC</a:t>
            </a:r>
          </a:p>
        </p:txBody>
      </p:sp>
      <p:sp>
        <p:nvSpPr>
          <p:cNvPr id="21" name="Left Brace 20"/>
          <p:cNvSpPr>
            <a:spLocks/>
          </p:cNvSpPr>
          <p:nvPr/>
        </p:nvSpPr>
        <p:spPr bwMode="auto">
          <a:xfrm>
            <a:off x="5734896" y="3252326"/>
            <a:ext cx="141684" cy="1254439"/>
          </a:xfrm>
          <a:prstGeom prst="leftBrace">
            <a:avLst>
              <a:gd name="adj1" fmla="val 8352"/>
              <a:gd name="adj2" fmla="val 10042"/>
            </a:avLst>
          </a:prstGeom>
          <a:noFill/>
          <a:ln w="25400">
            <a:solidFill>
              <a:srgbClr val="003399"/>
            </a:solidFill>
            <a:round/>
            <a:headEnd/>
            <a:tailEnd/>
          </a:ln>
          <a:effectLst>
            <a:outerShdw blurRad="40000" dist="20000" dir="5400000" rotWithShape="0">
              <a:srgbClr val="000000">
                <a:alpha val="37999"/>
              </a:srgbClr>
            </a:outerShdw>
          </a:effectLst>
          <a:extLst>
            <a:ext uri="{909E8E84-426E-40dd-AFC4-6F175D3DCCD1}">
              <a14:hiddenFill xmlns="" xmlns:a14="http://schemas.microsoft.com/office/drawing/2010/main">
                <a:solidFill>
                  <a:srgbClr val="FFFFFF"/>
                </a:solidFill>
              </a14:hiddenFill>
            </a:ext>
          </a:extLst>
        </p:spPr>
        <p:txBody>
          <a:bodyPr anchor="ctr"/>
          <a:lstStyle/>
          <a:p>
            <a:pPr algn="ctr" eaLnBrk="1" hangingPunct="1">
              <a:defRPr/>
            </a:pPr>
            <a:endParaRPr lang="en-US" sz="1050">
              <a:latin typeface="Calibri" pitchFamily="34" charset="0"/>
              <a:ea typeface="ヒラギノ角ゴ Pro W3" charset="-128"/>
            </a:endParaRPr>
          </a:p>
        </p:txBody>
      </p:sp>
      <p:sp>
        <p:nvSpPr>
          <p:cNvPr id="22" name="Rounded Rectangle 21"/>
          <p:cNvSpPr/>
          <p:nvPr/>
        </p:nvSpPr>
        <p:spPr>
          <a:xfrm>
            <a:off x="5905153" y="2148617"/>
            <a:ext cx="1350169" cy="390044"/>
          </a:xfrm>
          <a:prstGeom prst="roundRect">
            <a:avLst/>
          </a:prstGeom>
          <a:solidFill>
            <a:schemeClr val="accent3"/>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eaLnBrk="1" hangingPunct="1">
              <a:defRPr/>
            </a:pPr>
            <a:r>
              <a:rPr lang="en-US" sz="1050" dirty="0"/>
              <a:t>Amsterdam 1997 (1999) FSJ, CFSP</a:t>
            </a:r>
          </a:p>
        </p:txBody>
      </p:sp>
      <p:sp>
        <p:nvSpPr>
          <p:cNvPr id="23" name="Rounded Rectangle 22"/>
          <p:cNvSpPr/>
          <p:nvPr/>
        </p:nvSpPr>
        <p:spPr>
          <a:xfrm>
            <a:off x="5905153" y="1690269"/>
            <a:ext cx="1350169" cy="391191"/>
          </a:xfrm>
          <a:prstGeom prst="roundRect">
            <a:avLst/>
          </a:prstGeom>
          <a:solidFill>
            <a:schemeClr val="accent3"/>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eaLnBrk="1" hangingPunct="1">
              <a:defRPr/>
            </a:pPr>
            <a:r>
              <a:rPr lang="en-US" sz="1050" dirty="0"/>
              <a:t>Nice 2001 (2003) +MSs, QMV</a:t>
            </a:r>
          </a:p>
        </p:txBody>
      </p:sp>
      <p:sp>
        <p:nvSpPr>
          <p:cNvPr id="24" name="Rectangle 23"/>
          <p:cNvSpPr/>
          <p:nvPr/>
        </p:nvSpPr>
        <p:spPr>
          <a:xfrm>
            <a:off x="2881730" y="1238980"/>
            <a:ext cx="1188000" cy="1872000"/>
          </a:xfrm>
          <a:prstGeom prst="rect">
            <a:avLst/>
          </a:prstGeom>
          <a:solidFill>
            <a:schemeClr val="bg1"/>
          </a:solidFill>
          <a:ln w="28575">
            <a:solidFill>
              <a:schemeClr val="accent3"/>
            </a:solidFill>
          </a:ln>
          <a:effectLst/>
        </p:spPr>
        <p:style>
          <a:lnRef idx="1">
            <a:schemeClr val="accent1"/>
          </a:lnRef>
          <a:fillRef idx="3">
            <a:schemeClr val="accent1"/>
          </a:fillRef>
          <a:effectRef idx="2">
            <a:schemeClr val="accent1"/>
          </a:effectRef>
          <a:fontRef idx="minor">
            <a:schemeClr val="lt1"/>
          </a:fontRef>
        </p:style>
        <p:txBody>
          <a:bodyPr anchor="t"/>
          <a:lstStyle/>
          <a:p>
            <a:pPr eaLnBrk="1" hangingPunct="1"/>
            <a:r>
              <a:rPr lang="en-US" sz="1200" b="1" dirty="0">
                <a:solidFill>
                  <a:srgbClr val="003399"/>
                </a:solidFill>
                <a:latin typeface="Calibri" charset="0"/>
                <a:ea typeface="ヒラギノ角ゴ Pro W3" charset="0"/>
                <a:cs typeface="Arial" charset="0"/>
              </a:rPr>
              <a:t>Lisbon</a:t>
            </a:r>
          </a:p>
          <a:p>
            <a:pPr eaLnBrk="1" hangingPunct="1"/>
            <a:r>
              <a:rPr lang="en-US" sz="900" dirty="0">
                <a:solidFill>
                  <a:srgbClr val="003399"/>
                </a:solidFill>
                <a:latin typeface="Calibri" charset="0"/>
                <a:ea typeface="ヒラギノ角ゴ Pro W3" charset="0"/>
                <a:cs typeface="Arial" charset="0"/>
              </a:rPr>
              <a:t>Unanimity </a:t>
            </a:r>
            <a:r>
              <a:rPr lang="en-US" sz="900" dirty="0">
                <a:solidFill>
                  <a:srgbClr val="003399"/>
                </a:solidFill>
                <a:latin typeface="Wingdings" charset="0"/>
                <a:ea typeface="ヒラギノ角ゴ Pro W3" charset="0"/>
                <a:cs typeface="Arial" charset="0"/>
              </a:rPr>
              <a:t></a:t>
            </a:r>
            <a:r>
              <a:rPr lang="en-US" sz="900" dirty="0">
                <a:solidFill>
                  <a:srgbClr val="003399"/>
                </a:solidFill>
                <a:latin typeface="Calibri" charset="0"/>
                <a:ea typeface="ヒラギノ角ゴ Pro W3" charset="0"/>
                <a:cs typeface="Arial" charset="0"/>
              </a:rPr>
              <a:t> QMV</a:t>
            </a:r>
          </a:p>
          <a:p>
            <a:pPr eaLnBrk="1" hangingPunct="1"/>
            <a:r>
              <a:rPr lang="en-US" sz="900" dirty="0">
                <a:solidFill>
                  <a:srgbClr val="003399"/>
                </a:solidFill>
                <a:latin typeface="Calibri" charset="0"/>
                <a:ea typeface="ヒラギノ角ゴ Pro W3" charset="0"/>
                <a:cs typeface="Arial" charset="0"/>
              </a:rPr>
              <a:t>EP as legislator</a:t>
            </a:r>
          </a:p>
          <a:p>
            <a:pPr eaLnBrk="1" hangingPunct="1"/>
            <a:r>
              <a:rPr lang="en-US" sz="900" dirty="0">
                <a:solidFill>
                  <a:srgbClr val="003399"/>
                </a:solidFill>
                <a:latin typeface="Calibri" charset="0"/>
                <a:ea typeface="ヒラギノ角ゴ Pro W3" charset="0"/>
                <a:cs typeface="Arial" charset="0"/>
              </a:rPr>
              <a:t>Legal personality</a:t>
            </a:r>
          </a:p>
          <a:p>
            <a:pPr eaLnBrk="1" hangingPunct="1"/>
            <a:r>
              <a:rPr lang="en-US" sz="900" dirty="0">
                <a:solidFill>
                  <a:srgbClr val="003399"/>
                </a:solidFill>
                <a:latin typeface="Calibri" charset="0"/>
                <a:ea typeface="ヒラギノ角ゴ Pro W3" charset="0"/>
                <a:cs typeface="Arial" charset="0"/>
              </a:rPr>
              <a:t>CFR</a:t>
            </a:r>
          </a:p>
          <a:p>
            <a:pPr eaLnBrk="1" hangingPunct="1"/>
            <a:r>
              <a:rPr lang="en-US" sz="900" dirty="0">
                <a:solidFill>
                  <a:srgbClr val="003399"/>
                </a:solidFill>
                <a:latin typeface="Calibri" charset="0"/>
                <a:ea typeface="ヒラギノ角ゴ Pro W3" charset="0"/>
                <a:cs typeface="Arial" charset="0"/>
              </a:rPr>
              <a:t>Citizens’ initiative</a:t>
            </a:r>
          </a:p>
          <a:p>
            <a:pPr eaLnBrk="1" hangingPunct="1"/>
            <a:r>
              <a:rPr lang="en-US" sz="900" dirty="0">
                <a:solidFill>
                  <a:srgbClr val="003399"/>
                </a:solidFill>
                <a:latin typeface="Calibri" charset="0"/>
                <a:ea typeface="ヒラギノ角ゴ Pro W3" charset="0"/>
                <a:cs typeface="Arial" charset="0"/>
              </a:rPr>
              <a:t>Collapsed pillars</a:t>
            </a:r>
          </a:p>
          <a:p>
            <a:pPr eaLnBrk="1" hangingPunct="1"/>
            <a:r>
              <a:rPr lang="en-US" sz="900" dirty="0">
                <a:solidFill>
                  <a:srgbClr val="003399"/>
                </a:solidFill>
                <a:latin typeface="Calibri" charset="0"/>
                <a:ea typeface="ヒラギノ角ゴ Pro W3" charset="0"/>
                <a:cs typeface="Arial" charset="0"/>
              </a:rPr>
              <a:t>President of European Council</a:t>
            </a:r>
          </a:p>
          <a:p>
            <a:pPr eaLnBrk="1" hangingPunct="1"/>
            <a:r>
              <a:rPr lang="en-US" sz="900" dirty="0">
                <a:solidFill>
                  <a:srgbClr val="003399"/>
                </a:solidFill>
                <a:latin typeface="Calibri" charset="0"/>
                <a:ea typeface="ヒラギノ角ゴ Pro W3" charset="0"/>
                <a:cs typeface="Arial" charset="0"/>
              </a:rPr>
              <a:t>CFSP High Representative as VP</a:t>
            </a:r>
          </a:p>
          <a:p>
            <a:pPr eaLnBrk="1" hangingPunct="1"/>
            <a:r>
              <a:rPr lang="en-US" sz="900" dirty="0">
                <a:solidFill>
                  <a:srgbClr val="003399"/>
                </a:solidFill>
                <a:latin typeface="Calibri" charset="0"/>
                <a:ea typeface="ヒラギノ角ゴ Pro W3" charset="0"/>
                <a:cs typeface="Arial" charset="0"/>
              </a:rPr>
              <a:t>EEAS</a:t>
            </a:r>
          </a:p>
          <a:p>
            <a:pPr eaLnBrk="1" hangingPunct="1"/>
            <a:r>
              <a:rPr lang="en-US" sz="900" dirty="0">
                <a:solidFill>
                  <a:srgbClr val="003399"/>
                </a:solidFill>
                <a:latin typeface="Calibri" charset="0"/>
                <a:ea typeface="ヒラギノ角ゴ Pro W3" charset="0"/>
                <a:cs typeface="Arial" charset="0"/>
              </a:rPr>
              <a:t>. . .</a:t>
            </a:r>
          </a:p>
        </p:txBody>
      </p:sp>
      <p:sp>
        <p:nvSpPr>
          <p:cNvPr id="25" name="Rounded Rectangle 24"/>
          <p:cNvSpPr/>
          <p:nvPr/>
        </p:nvSpPr>
        <p:spPr>
          <a:xfrm>
            <a:off x="4338291" y="1685507"/>
            <a:ext cx="1350169" cy="391191"/>
          </a:xfrm>
          <a:prstGeom prst="roundRect">
            <a:avLst/>
          </a:prstGeom>
          <a:solidFill>
            <a:schemeClr val="accent3"/>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eaLnBrk="1" hangingPunct="1">
              <a:defRPr/>
            </a:pPr>
            <a:r>
              <a:rPr lang="en-US" sz="1050" dirty="0"/>
              <a:t>Constitutional treaty *2001 +2005</a:t>
            </a:r>
          </a:p>
        </p:txBody>
      </p:sp>
      <p:sp>
        <p:nvSpPr>
          <p:cNvPr id="26" name="Rounded Rectangle 25"/>
          <p:cNvSpPr/>
          <p:nvPr/>
        </p:nvSpPr>
        <p:spPr>
          <a:xfrm>
            <a:off x="7625606" y="4115537"/>
            <a:ext cx="1350169" cy="390224"/>
          </a:xfrm>
          <a:prstGeom prst="roundRect">
            <a:avLst/>
          </a:prstGeom>
          <a:solidFill>
            <a:schemeClr val="accent3"/>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eaLnBrk="1" hangingPunct="1">
              <a:defRPr/>
            </a:pPr>
            <a:r>
              <a:rPr lang="en-US" sz="1050" dirty="0"/>
              <a:t>London 1949</a:t>
            </a:r>
          </a:p>
        </p:txBody>
      </p:sp>
      <p:sp>
        <p:nvSpPr>
          <p:cNvPr id="27" name="Rounded Rectangle 26"/>
          <p:cNvSpPr/>
          <p:nvPr/>
        </p:nvSpPr>
        <p:spPr>
          <a:xfrm>
            <a:off x="7625606" y="3684523"/>
            <a:ext cx="1350169" cy="390044"/>
          </a:xfrm>
          <a:prstGeom prst="roundRect">
            <a:avLst/>
          </a:prstGeom>
          <a:solidFill>
            <a:schemeClr val="accent3"/>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eaLnBrk="1" hangingPunct="1">
              <a:defRPr/>
            </a:pPr>
            <a:r>
              <a:rPr lang="en-US" sz="1050" dirty="0"/>
              <a:t>ECHR 1950 (1953)</a:t>
            </a:r>
          </a:p>
        </p:txBody>
      </p:sp>
      <p:sp>
        <p:nvSpPr>
          <p:cNvPr id="28" name="Rounded Rectangle 27"/>
          <p:cNvSpPr/>
          <p:nvPr/>
        </p:nvSpPr>
        <p:spPr>
          <a:xfrm>
            <a:off x="6490940" y="4595616"/>
            <a:ext cx="1890713" cy="208381"/>
          </a:xfrm>
          <a:prstGeom prst="roundRect">
            <a:avLst/>
          </a:prstGeom>
          <a:solidFill>
            <a:srgbClr val="003399"/>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r>
              <a:rPr lang="en-US" sz="1050" dirty="0"/>
              <a:t>Post WWII</a:t>
            </a:r>
          </a:p>
        </p:txBody>
      </p:sp>
      <p:sp>
        <p:nvSpPr>
          <p:cNvPr id="12" name="Rounded Rectangle 11"/>
          <p:cNvSpPr/>
          <p:nvPr/>
        </p:nvSpPr>
        <p:spPr>
          <a:xfrm>
            <a:off x="5905153" y="1238980"/>
            <a:ext cx="1350169" cy="390044"/>
          </a:xfrm>
          <a:prstGeom prst="roundRect">
            <a:avLst/>
          </a:prstGeom>
          <a:solidFill>
            <a:schemeClr val="accent3"/>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eaLnBrk="1" hangingPunct="1">
              <a:defRPr/>
            </a:pPr>
            <a:r>
              <a:rPr lang="en-US" sz="1050" dirty="0"/>
              <a:t>Lisbon 2007 (2009) TEC/</a:t>
            </a:r>
            <a:r>
              <a:rPr lang="en-US" sz="1050" dirty="0" err="1"/>
              <a:t>Rome</a:t>
            </a:r>
            <a:r>
              <a:rPr lang="en-US" sz="1050" dirty="0" err="1">
                <a:latin typeface="Wingdings"/>
                <a:ea typeface="Wingdings"/>
                <a:cs typeface="Wingdings"/>
              </a:rPr>
              <a:t></a:t>
            </a:r>
            <a:r>
              <a:rPr lang="en-US" sz="1050" dirty="0" err="1"/>
              <a:t>TFEU</a:t>
            </a:r>
            <a:endParaRPr lang="en-US" sz="1050" dirty="0"/>
          </a:p>
        </p:txBody>
      </p:sp>
      <p:sp>
        <p:nvSpPr>
          <p:cNvPr id="29" name="Rounded Rectangle 28"/>
          <p:cNvSpPr/>
          <p:nvPr/>
        </p:nvSpPr>
        <p:spPr>
          <a:xfrm>
            <a:off x="7625606" y="3252326"/>
            <a:ext cx="1350169" cy="390044"/>
          </a:xfrm>
          <a:prstGeom prst="roundRect">
            <a:avLst/>
          </a:prstGeom>
          <a:solidFill>
            <a:srgbClr val="003399"/>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r>
              <a:rPr lang="en-US" sz="1050" dirty="0" err="1"/>
              <a:t>ECtHR</a:t>
            </a:r>
            <a:r>
              <a:rPr lang="en-US" sz="1050" dirty="0"/>
              <a:t> 1959</a:t>
            </a:r>
          </a:p>
        </p:txBody>
      </p:sp>
      <p:sp>
        <p:nvSpPr>
          <p:cNvPr id="30" name="Rounded Rectangle 29"/>
          <p:cNvSpPr/>
          <p:nvPr/>
        </p:nvSpPr>
        <p:spPr>
          <a:xfrm>
            <a:off x="7625606" y="2820130"/>
            <a:ext cx="1350169" cy="390044"/>
          </a:xfrm>
          <a:prstGeom prst="roundRect">
            <a:avLst/>
          </a:prstGeom>
          <a:solidFill>
            <a:srgbClr val="003399"/>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r>
              <a:rPr lang="en-US" sz="1050" dirty="0"/>
              <a:t>ECSR 1961</a:t>
            </a:r>
          </a:p>
        </p:txBody>
      </p:sp>
      <p:sp>
        <p:nvSpPr>
          <p:cNvPr id="31" name="Rounded Rectangle 30"/>
          <p:cNvSpPr/>
          <p:nvPr/>
        </p:nvSpPr>
        <p:spPr>
          <a:xfrm>
            <a:off x="7625606" y="1091387"/>
            <a:ext cx="1350169" cy="391190"/>
          </a:xfrm>
          <a:prstGeom prst="roundRect">
            <a:avLst/>
          </a:prstGeom>
          <a:solidFill>
            <a:srgbClr val="003399"/>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r>
              <a:rPr lang="en-US" sz="1050" dirty="0"/>
              <a:t>CEPEJ 2002</a:t>
            </a:r>
          </a:p>
        </p:txBody>
      </p:sp>
      <p:sp>
        <p:nvSpPr>
          <p:cNvPr id="32" name="Rounded Rectangle 31"/>
          <p:cNvSpPr/>
          <p:nvPr/>
        </p:nvSpPr>
        <p:spPr>
          <a:xfrm>
            <a:off x="7625606" y="1523539"/>
            <a:ext cx="1350169" cy="390044"/>
          </a:xfrm>
          <a:prstGeom prst="roundRect">
            <a:avLst/>
          </a:prstGeom>
          <a:solidFill>
            <a:srgbClr val="003399"/>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r>
              <a:rPr lang="en-US" sz="1050" dirty="0"/>
              <a:t>Commissioner for Human Rights 1999</a:t>
            </a:r>
          </a:p>
        </p:txBody>
      </p:sp>
      <p:sp>
        <p:nvSpPr>
          <p:cNvPr id="33" name="Rounded Rectangle 32"/>
          <p:cNvSpPr/>
          <p:nvPr/>
        </p:nvSpPr>
        <p:spPr>
          <a:xfrm>
            <a:off x="7625606" y="2387932"/>
            <a:ext cx="1350169" cy="390044"/>
          </a:xfrm>
          <a:prstGeom prst="roundRect">
            <a:avLst/>
          </a:prstGeom>
          <a:solidFill>
            <a:srgbClr val="003399"/>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r>
              <a:rPr lang="en-US" sz="1050" dirty="0"/>
              <a:t>CPT 1989</a:t>
            </a:r>
          </a:p>
        </p:txBody>
      </p:sp>
      <p:sp>
        <p:nvSpPr>
          <p:cNvPr id="34" name="Rounded Rectangle 33"/>
          <p:cNvSpPr/>
          <p:nvPr/>
        </p:nvSpPr>
        <p:spPr>
          <a:xfrm>
            <a:off x="7625606" y="1955736"/>
            <a:ext cx="1350169" cy="390044"/>
          </a:xfrm>
          <a:prstGeom prst="roundRect">
            <a:avLst/>
          </a:prstGeom>
          <a:solidFill>
            <a:srgbClr val="003399"/>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r>
              <a:rPr lang="en-US" sz="1050" dirty="0"/>
              <a:t>AC-FCNM 1997</a:t>
            </a:r>
          </a:p>
        </p:txBody>
      </p:sp>
      <p:sp>
        <p:nvSpPr>
          <p:cNvPr id="35" name="Rounded Rectangle 34"/>
          <p:cNvSpPr/>
          <p:nvPr/>
        </p:nvSpPr>
        <p:spPr>
          <a:xfrm>
            <a:off x="4329957" y="792803"/>
            <a:ext cx="1350169" cy="390044"/>
          </a:xfrm>
          <a:prstGeom prst="roundRect">
            <a:avLst/>
          </a:prstGeom>
          <a:solidFill>
            <a:srgbClr val="003399"/>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r>
              <a:rPr lang="en-US" sz="1050" dirty="0"/>
              <a:t>FRA 2007</a:t>
            </a:r>
          </a:p>
        </p:txBody>
      </p:sp>
      <p:sp>
        <p:nvSpPr>
          <p:cNvPr id="38" name="Rectangle 37"/>
          <p:cNvSpPr>
            <a:spLocks noChangeArrowheads="1"/>
          </p:cNvSpPr>
          <p:nvPr/>
        </p:nvSpPr>
        <p:spPr bwMode="auto">
          <a:xfrm>
            <a:off x="7579171" y="289525"/>
            <a:ext cx="1457325" cy="4243433"/>
          </a:xfrm>
          <a:prstGeom prst="rect">
            <a:avLst/>
          </a:prstGeom>
          <a:noFill/>
          <a:ln w="9525">
            <a:solidFill>
              <a:srgbClr val="003399"/>
            </a:solidFill>
            <a:miter lim="800000"/>
            <a:headEnd/>
            <a:tailEnd/>
          </a:ln>
          <a:effectLst>
            <a:outerShdw blurRad="40000" dist="23000" dir="5400000" rotWithShape="0">
              <a:srgbClr val="000000">
                <a:alpha val="34998"/>
              </a:srgbClr>
            </a:outerShdw>
          </a:effectLst>
          <a:extLst>
            <a:ext uri="{909E8E84-426E-40dd-AFC4-6F175D3DCCD1}">
              <a14:hiddenFill xmlns="" xmlns:a14="http://schemas.microsoft.com/office/drawing/2010/main">
                <a:solidFill>
                  <a:srgbClr val="FFFFFF"/>
                </a:solidFill>
              </a14:hiddenFill>
            </a:ext>
          </a:extLst>
        </p:spPr>
        <p:txBody>
          <a:bodyPr anchor="ctr"/>
          <a:lstStyle/>
          <a:p>
            <a:pPr algn="ctr" eaLnBrk="1" hangingPunct="1">
              <a:defRPr/>
            </a:pPr>
            <a:endParaRPr lang="en-US" sz="1350">
              <a:solidFill>
                <a:srgbClr val="FFFFFF"/>
              </a:solidFill>
              <a:latin typeface="Calibri" pitchFamily="34" charset="0"/>
              <a:ea typeface="ヒラギノ角ゴ Pro W3" charset="-128"/>
            </a:endParaRPr>
          </a:p>
        </p:txBody>
      </p:sp>
      <p:sp>
        <p:nvSpPr>
          <p:cNvPr id="19487" name="TextBox 38"/>
          <p:cNvSpPr txBox="1">
            <a:spLocks noChangeArrowheads="1"/>
          </p:cNvSpPr>
          <p:nvPr/>
        </p:nvSpPr>
        <p:spPr bwMode="auto">
          <a:xfrm>
            <a:off x="7632750" y="314513"/>
            <a:ext cx="1350169"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600">
                <a:solidFill>
                  <a:schemeClr val="tx1"/>
                </a:solidFill>
                <a:latin typeface="Arial" charset="0"/>
                <a:ea typeface="ヒラギノ角ゴ Pro W3" charset="0"/>
                <a:cs typeface="Arial" charset="0"/>
              </a:defRPr>
            </a:lvl1pPr>
            <a:lvl2pPr>
              <a:defRPr sz="2400">
                <a:solidFill>
                  <a:schemeClr val="tx1"/>
                </a:solidFill>
                <a:latin typeface="Arial" charset="0"/>
                <a:ea typeface="ヒラギノ角ゴ Pro W3" charset="0"/>
                <a:cs typeface="Arial" charset="0"/>
              </a:defRPr>
            </a:lvl2pPr>
            <a:lvl3pPr>
              <a:defRPr sz="2000">
                <a:solidFill>
                  <a:schemeClr val="tx1"/>
                </a:solidFill>
                <a:latin typeface="Calibri" charset="0"/>
                <a:ea typeface="ヒラギノ角ゴ Pro W3" charset="0"/>
              </a:defRPr>
            </a:lvl3pPr>
            <a:lvl4pPr>
              <a:defRPr sz="1600">
                <a:solidFill>
                  <a:schemeClr val="tx1"/>
                </a:solidFill>
                <a:latin typeface="Calibri" charset="0"/>
                <a:ea typeface="ヒラギノ角ゴ Pro W3" charset="0"/>
              </a:defRPr>
            </a:lvl4pPr>
            <a:lvl5pPr>
              <a:defRPr sz="1200">
                <a:solidFill>
                  <a:schemeClr val="tx1"/>
                </a:solidFill>
                <a:latin typeface="Calibri" charset="0"/>
                <a:ea typeface="ヒラギノ角ゴ Pro W3" charset="0"/>
              </a:defRPr>
            </a:lvl5pPr>
            <a:lvl6pPr eaLnBrk="0" fontAlgn="base" hangingPunct="0">
              <a:spcAft>
                <a:spcPct val="0"/>
              </a:spcAft>
              <a:buFont typeface="Arial" charset="0"/>
              <a:buChar char="»"/>
              <a:defRPr sz="1200">
                <a:solidFill>
                  <a:schemeClr val="tx1"/>
                </a:solidFill>
                <a:latin typeface="Calibri" charset="0"/>
                <a:ea typeface="ヒラギノ角ゴ Pro W3" charset="0"/>
              </a:defRPr>
            </a:lvl6pPr>
            <a:lvl7pPr eaLnBrk="0" fontAlgn="base" hangingPunct="0">
              <a:spcAft>
                <a:spcPct val="0"/>
              </a:spcAft>
              <a:buFont typeface="Arial" charset="0"/>
              <a:buChar char="»"/>
              <a:defRPr sz="1200">
                <a:solidFill>
                  <a:schemeClr val="tx1"/>
                </a:solidFill>
                <a:latin typeface="Calibri" charset="0"/>
                <a:ea typeface="ヒラギノ角ゴ Pro W3" charset="0"/>
              </a:defRPr>
            </a:lvl7pPr>
            <a:lvl8pPr eaLnBrk="0" fontAlgn="base" hangingPunct="0">
              <a:spcAft>
                <a:spcPct val="0"/>
              </a:spcAft>
              <a:buFont typeface="Arial" charset="0"/>
              <a:buChar char="»"/>
              <a:defRPr sz="1200">
                <a:solidFill>
                  <a:schemeClr val="tx1"/>
                </a:solidFill>
                <a:latin typeface="Calibri" charset="0"/>
                <a:ea typeface="ヒラギノ角ゴ Pro W3" charset="0"/>
              </a:defRPr>
            </a:lvl8pPr>
            <a:lvl9pPr eaLnBrk="0" fontAlgn="base" hangingPunct="0">
              <a:spcAft>
                <a:spcPct val="0"/>
              </a:spcAft>
              <a:buFont typeface="Arial" charset="0"/>
              <a:buChar char="»"/>
              <a:defRPr sz="1200">
                <a:solidFill>
                  <a:schemeClr val="tx1"/>
                </a:solidFill>
                <a:latin typeface="Calibri" charset="0"/>
                <a:ea typeface="ヒラギノ角ゴ Pro W3" charset="0"/>
              </a:defRPr>
            </a:lvl9pPr>
          </a:lstStyle>
          <a:p>
            <a:pPr algn="ctr" eaLnBrk="1" hangingPunct="1"/>
            <a:r>
              <a:rPr lang="en-US" sz="1200" b="1" dirty="0">
                <a:solidFill>
                  <a:srgbClr val="003399"/>
                </a:solidFill>
              </a:rPr>
              <a:t>Council of Europe</a:t>
            </a:r>
          </a:p>
        </p:txBody>
      </p:sp>
      <p:sp>
        <p:nvSpPr>
          <p:cNvPr id="40" name="Rectangle 39"/>
          <p:cNvSpPr>
            <a:spLocks noChangeArrowheads="1"/>
          </p:cNvSpPr>
          <p:nvPr/>
        </p:nvSpPr>
        <p:spPr bwMode="auto">
          <a:xfrm>
            <a:off x="4284710" y="289525"/>
            <a:ext cx="3040715" cy="4263779"/>
          </a:xfrm>
          <a:prstGeom prst="rect">
            <a:avLst/>
          </a:prstGeom>
          <a:noFill/>
          <a:ln w="9525">
            <a:solidFill>
              <a:srgbClr val="003399"/>
            </a:solidFill>
            <a:miter lim="800000"/>
            <a:headEnd/>
            <a:tailEnd/>
          </a:ln>
          <a:effectLst>
            <a:outerShdw blurRad="40000" dist="23000" dir="5400000" rotWithShape="0">
              <a:srgbClr val="000000">
                <a:alpha val="34998"/>
              </a:srgbClr>
            </a:outerShdw>
          </a:effectLst>
          <a:extLst>
            <a:ext uri="{909E8E84-426E-40dd-AFC4-6F175D3DCCD1}">
              <a14:hiddenFill xmlns="" xmlns:a14="http://schemas.microsoft.com/office/drawing/2010/main">
                <a:solidFill>
                  <a:srgbClr val="FFFFFF"/>
                </a:solidFill>
              </a14:hiddenFill>
            </a:ext>
          </a:extLst>
        </p:spPr>
        <p:txBody>
          <a:bodyPr anchor="ctr"/>
          <a:lstStyle/>
          <a:p>
            <a:pPr algn="ctr" eaLnBrk="1" hangingPunct="1">
              <a:defRPr/>
            </a:pPr>
            <a:endParaRPr lang="en-US" sz="1350" b="1">
              <a:solidFill>
                <a:srgbClr val="003399"/>
              </a:solidFill>
              <a:latin typeface="Calibri" pitchFamily="34" charset="0"/>
              <a:ea typeface="ヒラギノ角ゴ Pro W3" charset="-128"/>
            </a:endParaRPr>
          </a:p>
        </p:txBody>
      </p:sp>
      <p:sp>
        <p:nvSpPr>
          <p:cNvPr id="19489" name="TextBox 40"/>
          <p:cNvSpPr txBox="1">
            <a:spLocks noChangeArrowheads="1"/>
          </p:cNvSpPr>
          <p:nvPr/>
        </p:nvSpPr>
        <p:spPr bwMode="auto">
          <a:xfrm>
            <a:off x="4338291" y="352184"/>
            <a:ext cx="1350169"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600">
                <a:solidFill>
                  <a:schemeClr val="tx1"/>
                </a:solidFill>
                <a:latin typeface="Arial" charset="0"/>
                <a:ea typeface="ヒラギノ角ゴ Pro W3" charset="0"/>
                <a:cs typeface="Arial" charset="0"/>
              </a:defRPr>
            </a:lvl1pPr>
            <a:lvl2pPr>
              <a:defRPr sz="2400">
                <a:solidFill>
                  <a:schemeClr val="tx1"/>
                </a:solidFill>
                <a:latin typeface="Arial" charset="0"/>
                <a:ea typeface="ヒラギノ角ゴ Pro W3" charset="0"/>
                <a:cs typeface="Arial" charset="0"/>
              </a:defRPr>
            </a:lvl2pPr>
            <a:lvl3pPr>
              <a:defRPr sz="2000">
                <a:solidFill>
                  <a:schemeClr val="tx1"/>
                </a:solidFill>
                <a:latin typeface="Calibri" charset="0"/>
                <a:ea typeface="ヒラギノ角ゴ Pro W3" charset="0"/>
              </a:defRPr>
            </a:lvl3pPr>
            <a:lvl4pPr>
              <a:defRPr sz="1600">
                <a:solidFill>
                  <a:schemeClr val="tx1"/>
                </a:solidFill>
                <a:latin typeface="Calibri" charset="0"/>
                <a:ea typeface="ヒラギノ角ゴ Pro W3" charset="0"/>
              </a:defRPr>
            </a:lvl4pPr>
            <a:lvl5pPr>
              <a:defRPr sz="1200">
                <a:solidFill>
                  <a:schemeClr val="tx1"/>
                </a:solidFill>
                <a:latin typeface="Calibri" charset="0"/>
                <a:ea typeface="ヒラギノ角ゴ Pro W3" charset="0"/>
              </a:defRPr>
            </a:lvl5pPr>
            <a:lvl6pPr eaLnBrk="0" fontAlgn="base" hangingPunct="0">
              <a:spcAft>
                <a:spcPct val="0"/>
              </a:spcAft>
              <a:buFont typeface="Arial" charset="0"/>
              <a:buChar char="»"/>
              <a:defRPr sz="1200">
                <a:solidFill>
                  <a:schemeClr val="tx1"/>
                </a:solidFill>
                <a:latin typeface="Calibri" charset="0"/>
                <a:ea typeface="ヒラギノ角ゴ Pro W3" charset="0"/>
              </a:defRPr>
            </a:lvl6pPr>
            <a:lvl7pPr eaLnBrk="0" fontAlgn="base" hangingPunct="0">
              <a:spcAft>
                <a:spcPct val="0"/>
              </a:spcAft>
              <a:buFont typeface="Arial" charset="0"/>
              <a:buChar char="»"/>
              <a:defRPr sz="1200">
                <a:solidFill>
                  <a:schemeClr val="tx1"/>
                </a:solidFill>
                <a:latin typeface="Calibri" charset="0"/>
                <a:ea typeface="ヒラギノ角ゴ Pro W3" charset="0"/>
              </a:defRPr>
            </a:lvl7pPr>
            <a:lvl8pPr eaLnBrk="0" fontAlgn="base" hangingPunct="0">
              <a:spcAft>
                <a:spcPct val="0"/>
              </a:spcAft>
              <a:buFont typeface="Arial" charset="0"/>
              <a:buChar char="»"/>
              <a:defRPr sz="1200">
                <a:solidFill>
                  <a:schemeClr val="tx1"/>
                </a:solidFill>
                <a:latin typeface="Calibri" charset="0"/>
                <a:ea typeface="ヒラギノ角ゴ Pro W3" charset="0"/>
              </a:defRPr>
            </a:lvl8pPr>
            <a:lvl9pPr eaLnBrk="0" fontAlgn="base" hangingPunct="0">
              <a:spcAft>
                <a:spcPct val="0"/>
              </a:spcAft>
              <a:buFont typeface="Arial" charset="0"/>
              <a:buChar char="»"/>
              <a:defRPr sz="1200">
                <a:solidFill>
                  <a:schemeClr val="tx1"/>
                </a:solidFill>
                <a:latin typeface="Calibri" charset="0"/>
                <a:ea typeface="ヒラギノ角ゴ Pro W3" charset="0"/>
              </a:defRPr>
            </a:lvl9pPr>
          </a:lstStyle>
          <a:p>
            <a:pPr algn="ctr" eaLnBrk="1" hangingPunct="1"/>
            <a:r>
              <a:rPr lang="en-US" sz="1200" b="1" dirty="0">
                <a:solidFill>
                  <a:srgbClr val="003399"/>
                </a:solidFill>
              </a:rPr>
              <a:t>European Union</a:t>
            </a:r>
          </a:p>
        </p:txBody>
      </p:sp>
      <p:sp>
        <p:nvSpPr>
          <p:cNvPr id="19490" name="Rectangle 1"/>
          <p:cNvSpPr>
            <a:spLocks noChangeArrowheads="1"/>
          </p:cNvSpPr>
          <p:nvPr/>
        </p:nvSpPr>
        <p:spPr bwMode="auto">
          <a:xfrm>
            <a:off x="7044580" y="2257674"/>
            <a:ext cx="280846" cy="3000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p>
            <a:pPr eaLnBrk="1" hangingPunct="1"/>
            <a:r>
              <a:rPr lang="en-US" sz="1350">
                <a:cs typeface="Arial" charset="0"/>
              </a:rPr>
              <a:t>§</a:t>
            </a:r>
          </a:p>
        </p:txBody>
      </p:sp>
      <p:cxnSp>
        <p:nvCxnSpPr>
          <p:cNvPr id="6" name="Straight Arrow Connector 5"/>
          <p:cNvCxnSpPr>
            <a:cxnSpLocks noChangeShapeType="1"/>
            <a:stCxn id="14" idx="3"/>
            <a:endCxn id="11" idx="1"/>
          </p:cNvCxnSpPr>
          <p:nvPr/>
        </p:nvCxnSpPr>
        <p:spPr bwMode="auto">
          <a:xfrm>
            <a:off x="5688460" y="2367452"/>
            <a:ext cx="216693" cy="442912"/>
          </a:xfrm>
          <a:prstGeom prst="straightConnector1">
            <a:avLst/>
          </a:prstGeom>
          <a:noFill/>
          <a:ln w="19050">
            <a:solidFill>
              <a:srgbClr val="003399"/>
            </a:solidFill>
            <a:round/>
            <a:headEnd type="triangle" w="med" len="med"/>
            <a:tailEnd type="triangle" w="med" len="med"/>
          </a:ln>
          <a:effectLst>
            <a:outerShdw blurRad="40000" dist="20000" dir="5400000" rotWithShape="0">
              <a:srgbClr val="000000">
                <a:alpha val="37999"/>
              </a:srgbClr>
            </a:outerShdw>
          </a:effectLst>
          <a:extLst>
            <a:ext uri="{909E8E84-426E-40dd-AFC4-6F175D3DCCD1}">
              <a14:hiddenFill xmlns="" xmlns:a14="http://schemas.microsoft.com/office/drawing/2010/main">
                <a:noFill/>
              </a14:hiddenFill>
            </a:ext>
          </a:extLst>
        </p:spPr>
      </p:cxnSp>
      <p:pic>
        <p:nvPicPr>
          <p:cNvPr id="19492" name="Picture 8"/>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101731" y="2786412"/>
            <a:ext cx="111919" cy="12848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9493" name="Rectangle 40"/>
          <p:cNvSpPr>
            <a:spLocks noChangeArrowheads="1"/>
          </p:cNvSpPr>
          <p:nvPr/>
        </p:nvSpPr>
        <p:spPr bwMode="auto">
          <a:xfrm>
            <a:off x="6995765" y="1638548"/>
            <a:ext cx="367408" cy="3000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p>
            <a:pPr eaLnBrk="1" hangingPunct="1"/>
            <a:r>
              <a:rPr lang="en-US" sz="1350">
                <a:cs typeface="Arial" charset="0"/>
              </a:rPr>
              <a:t>§+</a:t>
            </a:r>
          </a:p>
        </p:txBody>
      </p:sp>
      <p:pic>
        <p:nvPicPr>
          <p:cNvPr id="19494" name="Picture 6"/>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976715" y="4285359"/>
            <a:ext cx="236934" cy="22140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9495" name="Picture 41" descr="Pillars.pn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7058867" y="1463917"/>
            <a:ext cx="196454" cy="16748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52" name="Rounded Rectangle 51"/>
          <p:cNvSpPr/>
          <p:nvPr/>
        </p:nvSpPr>
        <p:spPr>
          <a:xfrm>
            <a:off x="5896819" y="794876"/>
            <a:ext cx="1350169" cy="390044"/>
          </a:xfrm>
          <a:prstGeom prst="round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r>
              <a:rPr lang="en-US" sz="1050" dirty="0"/>
              <a:t>Stockholm Program 2009-2014</a:t>
            </a:r>
          </a:p>
        </p:txBody>
      </p:sp>
      <p:sp>
        <p:nvSpPr>
          <p:cNvPr id="41" name="Rounded Rectangle 40"/>
          <p:cNvSpPr/>
          <p:nvPr/>
        </p:nvSpPr>
        <p:spPr>
          <a:xfrm>
            <a:off x="5896819" y="352185"/>
            <a:ext cx="1350169" cy="390044"/>
          </a:xfrm>
          <a:prstGeom prst="round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r>
              <a:rPr lang="en-US" sz="1050" dirty="0"/>
              <a:t>Strategic Guidelines 2015-2019</a:t>
            </a:r>
          </a:p>
        </p:txBody>
      </p:sp>
      <p:sp>
        <p:nvSpPr>
          <p:cNvPr id="19485" name="TextBox 36"/>
          <p:cNvSpPr txBox="1">
            <a:spLocks noChangeArrowheads="1"/>
          </p:cNvSpPr>
          <p:nvPr/>
        </p:nvSpPr>
        <p:spPr bwMode="auto">
          <a:xfrm>
            <a:off x="107503" y="1210730"/>
            <a:ext cx="2658305" cy="507831"/>
          </a:xfrm>
          <a:prstGeom prst="rect">
            <a:avLst/>
          </a:prstGeom>
          <a:solidFill>
            <a:schemeClr val="bg1"/>
          </a:solidFill>
          <a:ln>
            <a:noFill/>
          </a:ln>
          <a:extLst/>
        </p:spPr>
        <p:txBody>
          <a:bodyPr wrap="square">
            <a:spAutoFit/>
          </a:bodyPr>
          <a:lstStyle>
            <a:lvl1pPr>
              <a:defRPr sz="2600">
                <a:solidFill>
                  <a:schemeClr val="tx1"/>
                </a:solidFill>
                <a:latin typeface="Arial" charset="0"/>
                <a:ea typeface="ヒラギノ角ゴ Pro W3" charset="0"/>
                <a:cs typeface="Arial" charset="0"/>
              </a:defRPr>
            </a:lvl1pPr>
            <a:lvl2pPr>
              <a:defRPr sz="2400">
                <a:solidFill>
                  <a:schemeClr val="tx1"/>
                </a:solidFill>
                <a:latin typeface="Arial" charset="0"/>
                <a:ea typeface="ヒラギノ角ゴ Pro W3" charset="0"/>
                <a:cs typeface="Arial" charset="0"/>
              </a:defRPr>
            </a:lvl2pPr>
            <a:lvl3pPr>
              <a:defRPr sz="2000">
                <a:solidFill>
                  <a:schemeClr val="tx1"/>
                </a:solidFill>
                <a:latin typeface="Calibri" charset="0"/>
                <a:ea typeface="ヒラギノ角ゴ Pro W3" charset="0"/>
              </a:defRPr>
            </a:lvl3pPr>
            <a:lvl4pPr>
              <a:defRPr sz="1600">
                <a:solidFill>
                  <a:schemeClr val="tx1"/>
                </a:solidFill>
                <a:latin typeface="Calibri" charset="0"/>
                <a:ea typeface="ヒラギノ角ゴ Pro W3" charset="0"/>
              </a:defRPr>
            </a:lvl4pPr>
            <a:lvl5pPr>
              <a:defRPr sz="1200">
                <a:solidFill>
                  <a:schemeClr val="tx1"/>
                </a:solidFill>
                <a:latin typeface="Calibri" charset="0"/>
                <a:ea typeface="ヒラギノ角ゴ Pro W3" charset="0"/>
              </a:defRPr>
            </a:lvl5pPr>
            <a:lvl6pPr eaLnBrk="0" fontAlgn="base" hangingPunct="0">
              <a:spcAft>
                <a:spcPct val="0"/>
              </a:spcAft>
              <a:buFont typeface="Arial" charset="0"/>
              <a:buChar char="»"/>
              <a:defRPr sz="1200">
                <a:solidFill>
                  <a:schemeClr val="tx1"/>
                </a:solidFill>
                <a:latin typeface="Calibri" charset="0"/>
                <a:ea typeface="ヒラギノ角ゴ Pro W3" charset="0"/>
              </a:defRPr>
            </a:lvl6pPr>
            <a:lvl7pPr eaLnBrk="0" fontAlgn="base" hangingPunct="0">
              <a:spcAft>
                <a:spcPct val="0"/>
              </a:spcAft>
              <a:buFont typeface="Arial" charset="0"/>
              <a:buChar char="»"/>
              <a:defRPr sz="1200">
                <a:solidFill>
                  <a:schemeClr val="tx1"/>
                </a:solidFill>
                <a:latin typeface="Calibri" charset="0"/>
                <a:ea typeface="ヒラギノ角ゴ Pro W3" charset="0"/>
              </a:defRPr>
            </a:lvl7pPr>
            <a:lvl8pPr eaLnBrk="0" fontAlgn="base" hangingPunct="0">
              <a:spcAft>
                <a:spcPct val="0"/>
              </a:spcAft>
              <a:buFont typeface="Arial" charset="0"/>
              <a:buChar char="»"/>
              <a:defRPr sz="1200">
                <a:solidFill>
                  <a:schemeClr val="tx1"/>
                </a:solidFill>
                <a:latin typeface="Calibri" charset="0"/>
                <a:ea typeface="ヒラギノ角ゴ Pro W3" charset="0"/>
              </a:defRPr>
            </a:lvl8pPr>
            <a:lvl9pPr eaLnBrk="0" fontAlgn="base" hangingPunct="0">
              <a:spcAft>
                <a:spcPct val="0"/>
              </a:spcAft>
              <a:buFont typeface="Arial" charset="0"/>
              <a:buChar char="»"/>
              <a:defRPr sz="1200">
                <a:solidFill>
                  <a:schemeClr val="tx1"/>
                </a:solidFill>
                <a:latin typeface="Calibri" charset="0"/>
                <a:ea typeface="ヒラギノ角ゴ Pro W3" charset="0"/>
              </a:defRPr>
            </a:lvl9pPr>
          </a:lstStyle>
          <a:p>
            <a:pPr algn="r" eaLnBrk="1" hangingPunct="1"/>
            <a:r>
              <a:rPr lang="en-US" sz="1350" b="1" dirty="0">
                <a:solidFill>
                  <a:srgbClr val="003399"/>
                </a:solidFill>
              </a:rPr>
              <a:t>From Paris to Lisbon</a:t>
            </a:r>
          </a:p>
          <a:p>
            <a:pPr algn="r" eaLnBrk="1" hangingPunct="1"/>
            <a:r>
              <a:rPr lang="en-US" sz="1350" b="1" dirty="0">
                <a:solidFill>
                  <a:srgbClr val="003399"/>
                </a:solidFill>
              </a:rPr>
              <a:t>From London to Strasbourg</a:t>
            </a:r>
          </a:p>
        </p:txBody>
      </p:sp>
      <p:sp>
        <p:nvSpPr>
          <p:cNvPr id="42" name="Rectangle 41"/>
          <p:cNvSpPr/>
          <p:nvPr/>
        </p:nvSpPr>
        <p:spPr>
          <a:xfrm>
            <a:off x="258715" y="2609386"/>
            <a:ext cx="1188000" cy="501593"/>
          </a:xfrm>
          <a:prstGeom prst="rect">
            <a:avLst/>
          </a:prstGeom>
          <a:solidFill>
            <a:schemeClr val="bg1"/>
          </a:solidFill>
          <a:ln w="28575">
            <a:solidFill>
              <a:schemeClr val="accent3"/>
            </a:solidFill>
          </a:ln>
          <a:effectLst/>
        </p:spPr>
        <p:style>
          <a:lnRef idx="1">
            <a:schemeClr val="accent1"/>
          </a:lnRef>
          <a:fillRef idx="3">
            <a:schemeClr val="accent1"/>
          </a:fillRef>
          <a:effectRef idx="2">
            <a:schemeClr val="accent1"/>
          </a:effectRef>
          <a:fontRef idx="minor">
            <a:schemeClr val="lt1"/>
          </a:fontRef>
        </p:style>
        <p:txBody>
          <a:bodyPr anchor="t"/>
          <a:lstStyle/>
          <a:p>
            <a:pPr eaLnBrk="1" hangingPunct="1"/>
            <a:r>
              <a:rPr lang="en-US" sz="1200" b="1" dirty="0" smtClean="0">
                <a:solidFill>
                  <a:srgbClr val="003399"/>
                </a:solidFill>
                <a:latin typeface="Calibri" charset="0"/>
                <a:ea typeface="ヒラギノ角ゴ Pro W3" charset="0"/>
                <a:cs typeface="Arial" charset="0"/>
              </a:rPr>
              <a:t>Maastricht</a:t>
            </a:r>
            <a:endParaRPr lang="en-US" sz="1200" b="1" dirty="0">
              <a:solidFill>
                <a:srgbClr val="003399"/>
              </a:solidFill>
              <a:latin typeface="Calibri" charset="0"/>
              <a:ea typeface="ヒラギノ角ゴ Pro W3" charset="0"/>
              <a:cs typeface="Arial" charset="0"/>
            </a:endParaRPr>
          </a:p>
          <a:p>
            <a:pPr eaLnBrk="1" hangingPunct="1"/>
            <a:r>
              <a:rPr lang="en-US" sz="900" dirty="0" smtClean="0">
                <a:solidFill>
                  <a:srgbClr val="003399"/>
                </a:solidFill>
                <a:latin typeface="Calibri" charset="0"/>
                <a:ea typeface="ヒラギノ角ゴ Pro W3" charset="0"/>
                <a:cs typeface="Arial" charset="0"/>
              </a:rPr>
              <a:t>JHA</a:t>
            </a:r>
            <a:endParaRPr lang="en-US" sz="900" dirty="0">
              <a:solidFill>
                <a:srgbClr val="003399"/>
              </a:solidFill>
              <a:latin typeface="Calibri" charset="0"/>
              <a:ea typeface="ヒラギノ角ゴ Pro W3" charset="0"/>
              <a:cs typeface="Arial" charset="0"/>
            </a:endParaRPr>
          </a:p>
        </p:txBody>
      </p:sp>
      <p:sp>
        <p:nvSpPr>
          <p:cNvPr id="43" name="Rectangle 42"/>
          <p:cNvSpPr/>
          <p:nvPr/>
        </p:nvSpPr>
        <p:spPr>
          <a:xfrm>
            <a:off x="1577808" y="2150536"/>
            <a:ext cx="1188000" cy="960443"/>
          </a:xfrm>
          <a:prstGeom prst="rect">
            <a:avLst/>
          </a:prstGeom>
          <a:solidFill>
            <a:schemeClr val="bg1"/>
          </a:solidFill>
          <a:ln w="28575">
            <a:solidFill>
              <a:schemeClr val="accent3"/>
            </a:solidFill>
          </a:ln>
          <a:effectLst/>
        </p:spPr>
        <p:style>
          <a:lnRef idx="1">
            <a:schemeClr val="accent1"/>
          </a:lnRef>
          <a:fillRef idx="3">
            <a:schemeClr val="accent1"/>
          </a:fillRef>
          <a:effectRef idx="2">
            <a:schemeClr val="accent1"/>
          </a:effectRef>
          <a:fontRef idx="minor">
            <a:schemeClr val="lt1"/>
          </a:fontRef>
        </p:style>
        <p:txBody>
          <a:bodyPr anchor="t"/>
          <a:lstStyle/>
          <a:p>
            <a:pPr eaLnBrk="1" hangingPunct="1"/>
            <a:r>
              <a:rPr lang="en-US" sz="1200" b="1" dirty="0" smtClean="0">
                <a:solidFill>
                  <a:srgbClr val="003399"/>
                </a:solidFill>
                <a:latin typeface="Calibri" charset="0"/>
                <a:ea typeface="ヒラギノ角ゴ Pro W3" charset="0"/>
                <a:cs typeface="Arial" charset="0"/>
              </a:rPr>
              <a:t>Amsterdam</a:t>
            </a:r>
            <a:endParaRPr lang="en-US" sz="1200" b="1" dirty="0">
              <a:solidFill>
                <a:srgbClr val="003399"/>
              </a:solidFill>
              <a:latin typeface="Calibri" charset="0"/>
              <a:ea typeface="ヒラギノ角ゴ Pro W3" charset="0"/>
              <a:cs typeface="Arial" charset="0"/>
            </a:endParaRPr>
          </a:p>
          <a:p>
            <a:pPr eaLnBrk="1" hangingPunct="1"/>
            <a:r>
              <a:rPr lang="en-US" sz="900" dirty="0" smtClean="0">
                <a:solidFill>
                  <a:srgbClr val="003399"/>
                </a:solidFill>
                <a:latin typeface="Calibri" charset="0"/>
                <a:ea typeface="ヒラギノ角ゴ Pro W3" charset="0"/>
                <a:cs typeface="Arial" charset="0"/>
              </a:rPr>
              <a:t>Police and judicial cooperation</a:t>
            </a:r>
            <a:endParaRPr lang="en-US" sz="900" dirty="0">
              <a:solidFill>
                <a:srgbClr val="003399"/>
              </a:solidFill>
              <a:latin typeface="Calibri" charset="0"/>
              <a:ea typeface="ヒラギノ角ゴ Pro W3" charset="0"/>
              <a:cs typeface="Arial" charset="0"/>
            </a:endParaRPr>
          </a:p>
        </p:txBody>
      </p:sp>
      <p:sp>
        <p:nvSpPr>
          <p:cNvPr id="46" name="Rounded Rectangle 45"/>
          <p:cNvSpPr/>
          <p:nvPr/>
        </p:nvSpPr>
        <p:spPr>
          <a:xfrm>
            <a:off x="4329956" y="1235643"/>
            <a:ext cx="1350169" cy="390044"/>
          </a:xfrm>
          <a:prstGeom prst="roundRect">
            <a:avLst/>
          </a:prstGeom>
          <a:solidFill>
            <a:srgbClr val="003399"/>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r>
              <a:rPr lang="en-US" sz="1050" dirty="0" smtClean="0"/>
              <a:t>Nice Charter 2000 (2009)</a:t>
            </a:r>
            <a:endParaRPr lang="en-US" sz="1050" dirty="0"/>
          </a:p>
        </p:txBody>
      </p:sp>
      <p:cxnSp>
        <p:nvCxnSpPr>
          <p:cNvPr id="49" name="Straight Arrow Connector 48"/>
          <p:cNvCxnSpPr>
            <a:cxnSpLocks noChangeShapeType="1"/>
            <a:stCxn id="46" idx="3"/>
            <a:endCxn id="12" idx="1"/>
          </p:cNvCxnSpPr>
          <p:nvPr/>
        </p:nvCxnSpPr>
        <p:spPr bwMode="auto">
          <a:xfrm>
            <a:off x="5680125" y="1430665"/>
            <a:ext cx="225028" cy="3337"/>
          </a:xfrm>
          <a:prstGeom prst="straightConnector1">
            <a:avLst/>
          </a:prstGeom>
          <a:noFill/>
          <a:ln w="19050">
            <a:solidFill>
              <a:srgbClr val="003399"/>
            </a:solidFill>
            <a:round/>
            <a:headEnd type="triangle" w="med" len="med"/>
            <a:tailEnd type="triangle" w="med" len="med"/>
          </a:ln>
          <a:effectLst>
            <a:outerShdw blurRad="40000" dist="20000" dir="5400000" rotWithShape="0">
              <a:srgbClr val="000000">
                <a:alpha val="37999"/>
              </a:srgbClr>
            </a:outerShdw>
          </a:effectLst>
          <a:extLst>
            <a:ext uri="{909E8E84-426E-40dd-AFC4-6F175D3DCCD1}">
              <a14:hiddenFill xmlns="" xmlns:a14="http://schemas.microsoft.com/office/drawing/2010/main">
                <a:noFill/>
              </a14:hiddenFill>
            </a:ext>
          </a:extLst>
        </p:spPr>
      </p:cxnSp>
    </p:spTree>
    <p:extLst>
      <p:ext uri="{BB962C8B-B14F-4D97-AF65-F5344CB8AC3E}">
        <p14:creationId xmlns:p14="http://schemas.microsoft.com/office/powerpoint/2010/main" val="405917170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29"/>
          <p:cNvSpPr/>
          <p:nvPr/>
        </p:nvSpPr>
        <p:spPr>
          <a:xfrm>
            <a:off x="5079885" y="4239916"/>
            <a:ext cx="1152000" cy="432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dirty="0" smtClean="0"/>
              <a:t>Energy regulators</a:t>
            </a:r>
          </a:p>
          <a:p>
            <a:pPr algn="ctr"/>
            <a:r>
              <a:rPr lang="en-GB" sz="1000" b="1" dirty="0" smtClean="0"/>
              <a:t>ACER</a:t>
            </a:r>
            <a:endParaRPr lang="en-GB" sz="1000" b="1" dirty="0"/>
          </a:p>
        </p:txBody>
      </p:sp>
      <p:sp>
        <p:nvSpPr>
          <p:cNvPr id="31" name="Rectangle 30"/>
          <p:cNvSpPr/>
          <p:nvPr/>
        </p:nvSpPr>
        <p:spPr>
          <a:xfrm>
            <a:off x="7524328" y="1827044"/>
            <a:ext cx="1152000" cy="432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dirty="0" smtClean="0"/>
              <a:t>Electronic  </a:t>
            </a:r>
            <a:r>
              <a:rPr lang="en-GB" sz="1000" dirty="0" err="1" smtClean="0"/>
              <a:t>comms</a:t>
            </a:r>
            <a:r>
              <a:rPr lang="en-GB" sz="1000" dirty="0" smtClean="0"/>
              <a:t>. regulators</a:t>
            </a:r>
          </a:p>
          <a:p>
            <a:pPr algn="ctr"/>
            <a:r>
              <a:rPr lang="en-GB" sz="1000" b="1" dirty="0" err="1" smtClean="0"/>
              <a:t>BEREC</a:t>
            </a:r>
            <a:r>
              <a:rPr lang="en-GB" sz="1000" dirty="0" smtClean="0"/>
              <a:t> Office</a:t>
            </a:r>
            <a:endParaRPr lang="en-GB" sz="1000" dirty="0"/>
          </a:p>
        </p:txBody>
      </p:sp>
      <p:sp>
        <p:nvSpPr>
          <p:cNvPr id="32" name="Rectangle 31"/>
          <p:cNvSpPr/>
          <p:nvPr/>
        </p:nvSpPr>
        <p:spPr>
          <a:xfrm>
            <a:off x="1403648" y="1647636"/>
            <a:ext cx="1152000" cy="432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dirty="0" smtClean="0"/>
              <a:t>Plant Variety</a:t>
            </a:r>
          </a:p>
          <a:p>
            <a:pPr algn="ctr"/>
            <a:r>
              <a:rPr lang="en-GB" sz="1000" b="1" dirty="0" err="1" smtClean="0"/>
              <a:t>CPVO</a:t>
            </a:r>
            <a:endParaRPr lang="en-GB" sz="1000" b="1" dirty="0"/>
          </a:p>
        </p:txBody>
      </p:sp>
      <p:sp>
        <p:nvSpPr>
          <p:cNvPr id="33" name="Rectangle 32"/>
          <p:cNvSpPr/>
          <p:nvPr/>
        </p:nvSpPr>
        <p:spPr>
          <a:xfrm>
            <a:off x="1403648" y="4058184"/>
            <a:ext cx="1152000" cy="432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dirty="0" smtClean="0"/>
              <a:t>Safety and Health at Work</a:t>
            </a:r>
          </a:p>
          <a:p>
            <a:pPr algn="ctr"/>
            <a:r>
              <a:rPr lang="en-GB" sz="1000" b="1" dirty="0" smtClean="0"/>
              <a:t>EU-OSHA</a:t>
            </a:r>
            <a:endParaRPr lang="en-GB" sz="1000" b="1" dirty="0"/>
          </a:p>
        </p:txBody>
      </p:sp>
      <p:sp>
        <p:nvSpPr>
          <p:cNvPr id="34" name="Rectangle 33"/>
          <p:cNvSpPr/>
          <p:nvPr/>
        </p:nvSpPr>
        <p:spPr>
          <a:xfrm>
            <a:off x="6318637" y="2619676"/>
            <a:ext cx="1152000" cy="432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dirty="0" smtClean="0"/>
              <a:t>Border and Coast Guard</a:t>
            </a:r>
          </a:p>
          <a:p>
            <a:pPr algn="ctr"/>
            <a:r>
              <a:rPr lang="en-GB" sz="1000" b="1" dirty="0" err="1" smtClean="0"/>
              <a:t>Frontex</a:t>
            </a:r>
            <a:endParaRPr lang="en-GB" sz="1000" b="1" dirty="0"/>
          </a:p>
        </p:txBody>
      </p:sp>
      <p:sp>
        <p:nvSpPr>
          <p:cNvPr id="35" name="Rectangle 34"/>
          <p:cNvSpPr/>
          <p:nvPr/>
        </p:nvSpPr>
        <p:spPr>
          <a:xfrm>
            <a:off x="7524328" y="1059906"/>
            <a:ext cx="1152000" cy="432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dirty="0" smtClean="0"/>
              <a:t>Large-scale  IT systems</a:t>
            </a:r>
          </a:p>
          <a:p>
            <a:pPr algn="ctr"/>
            <a:r>
              <a:rPr lang="en-GB" sz="1000" b="1" dirty="0" err="1" smtClean="0"/>
              <a:t>Eu</a:t>
            </a:r>
            <a:r>
              <a:rPr lang="en-GB" sz="1000" b="1" dirty="0" smtClean="0"/>
              <a:t>-LISA</a:t>
            </a:r>
            <a:endParaRPr lang="en-GB" sz="1000" b="1" dirty="0"/>
          </a:p>
        </p:txBody>
      </p:sp>
      <p:sp>
        <p:nvSpPr>
          <p:cNvPr id="36" name="Rectangle 35"/>
          <p:cNvSpPr/>
          <p:nvPr/>
        </p:nvSpPr>
        <p:spPr>
          <a:xfrm>
            <a:off x="2649170" y="4543689"/>
            <a:ext cx="1152000" cy="432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dirty="0" smtClean="0"/>
              <a:t>Asylum Support</a:t>
            </a:r>
          </a:p>
          <a:p>
            <a:pPr algn="ctr"/>
            <a:r>
              <a:rPr lang="en-GB" sz="1000" b="1" dirty="0" err="1" smtClean="0"/>
              <a:t>EASO</a:t>
            </a:r>
            <a:endParaRPr lang="en-GB" sz="1000" b="1" dirty="0"/>
          </a:p>
        </p:txBody>
      </p:sp>
      <p:sp>
        <p:nvSpPr>
          <p:cNvPr id="37" name="Rectangle 36"/>
          <p:cNvSpPr/>
          <p:nvPr/>
        </p:nvSpPr>
        <p:spPr>
          <a:xfrm>
            <a:off x="3851920" y="2135544"/>
            <a:ext cx="1152000" cy="432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dirty="0" smtClean="0"/>
              <a:t>Aviation Safety</a:t>
            </a:r>
          </a:p>
          <a:p>
            <a:pPr algn="ctr"/>
            <a:r>
              <a:rPr lang="en-GB" sz="1000" b="1" dirty="0" err="1" smtClean="0"/>
              <a:t>EASA</a:t>
            </a:r>
            <a:endParaRPr lang="en-GB" sz="1000" b="1" dirty="0"/>
          </a:p>
        </p:txBody>
      </p:sp>
      <p:sp>
        <p:nvSpPr>
          <p:cNvPr id="38" name="Rectangle 37"/>
          <p:cNvSpPr/>
          <p:nvPr/>
        </p:nvSpPr>
        <p:spPr>
          <a:xfrm>
            <a:off x="5077190" y="719677"/>
            <a:ext cx="1152000" cy="432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dirty="0" smtClean="0"/>
              <a:t>Banking Authority</a:t>
            </a:r>
          </a:p>
          <a:p>
            <a:pPr algn="ctr"/>
            <a:r>
              <a:rPr lang="en-GB" sz="1000" b="1" dirty="0" err="1" smtClean="0"/>
              <a:t>EBA</a:t>
            </a:r>
            <a:endParaRPr lang="en-GB" sz="1000" b="1" dirty="0"/>
          </a:p>
        </p:txBody>
      </p:sp>
      <p:sp>
        <p:nvSpPr>
          <p:cNvPr id="39" name="Rectangle 38"/>
          <p:cNvSpPr/>
          <p:nvPr/>
        </p:nvSpPr>
        <p:spPr>
          <a:xfrm>
            <a:off x="6321744" y="265839"/>
            <a:ext cx="1152000" cy="432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dirty="0" smtClean="0"/>
              <a:t>Disease prevention </a:t>
            </a:r>
          </a:p>
          <a:p>
            <a:pPr algn="ctr"/>
            <a:r>
              <a:rPr lang="en-GB" sz="1000" dirty="0" err="1" smtClean="0"/>
              <a:t>ECDC</a:t>
            </a:r>
            <a:endParaRPr lang="en-GB" sz="1000" dirty="0"/>
          </a:p>
        </p:txBody>
      </p:sp>
      <p:sp>
        <p:nvSpPr>
          <p:cNvPr id="40" name="Rectangle 39"/>
          <p:cNvSpPr/>
          <p:nvPr/>
        </p:nvSpPr>
        <p:spPr>
          <a:xfrm>
            <a:off x="7524328" y="4213475"/>
            <a:ext cx="1152000" cy="432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dirty="0" smtClean="0"/>
              <a:t>Vocational training</a:t>
            </a:r>
          </a:p>
          <a:p>
            <a:pPr algn="ctr"/>
            <a:r>
              <a:rPr lang="en-GB" sz="1000" b="1" dirty="0" err="1" smtClean="0"/>
              <a:t>Cedefop</a:t>
            </a:r>
            <a:endParaRPr lang="en-GB" sz="1000" b="1" dirty="0"/>
          </a:p>
        </p:txBody>
      </p:sp>
      <p:sp>
        <p:nvSpPr>
          <p:cNvPr id="41" name="Rectangle 40"/>
          <p:cNvSpPr/>
          <p:nvPr/>
        </p:nvSpPr>
        <p:spPr>
          <a:xfrm>
            <a:off x="7524328" y="265839"/>
            <a:ext cx="1152000" cy="432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dirty="0" smtClean="0"/>
              <a:t>Chemicals</a:t>
            </a:r>
          </a:p>
          <a:p>
            <a:pPr algn="ctr"/>
            <a:r>
              <a:rPr lang="en-GB" sz="1000" b="1" dirty="0" smtClean="0"/>
              <a:t>ECHA</a:t>
            </a:r>
            <a:endParaRPr lang="en-GB" sz="1000" b="1" dirty="0"/>
          </a:p>
        </p:txBody>
      </p:sp>
      <p:sp>
        <p:nvSpPr>
          <p:cNvPr id="42" name="Rectangle 41"/>
          <p:cNvSpPr/>
          <p:nvPr/>
        </p:nvSpPr>
        <p:spPr>
          <a:xfrm>
            <a:off x="6318637" y="1045098"/>
            <a:ext cx="1152000" cy="432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dirty="0" smtClean="0"/>
              <a:t>Environment</a:t>
            </a:r>
          </a:p>
          <a:p>
            <a:pPr algn="ctr"/>
            <a:r>
              <a:rPr lang="en-GB" sz="1000" b="1" dirty="0" smtClean="0"/>
              <a:t>EEA</a:t>
            </a:r>
            <a:endParaRPr lang="en-GB" sz="1000" b="1" dirty="0"/>
          </a:p>
        </p:txBody>
      </p:sp>
      <p:sp>
        <p:nvSpPr>
          <p:cNvPr id="43" name="Rectangle 42"/>
          <p:cNvSpPr/>
          <p:nvPr/>
        </p:nvSpPr>
        <p:spPr>
          <a:xfrm>
            <a:off x="1403648" y="4543689"/>
            <a:ext cx="1152000" cy="432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dirty="0" smtClean="0"/>
              <a:t>Fisheries control</a:t>
            </a:r>
          </a:p>
          <a:p>
            <a:pPr algn="ctr"/>
            <a:r>
              <a:rPr lang="en-GB" sz="1000" b="1" dirty="0" err="1" smtClean="0"/>
              <a:t>EFCA</a:t>
            </a:r>
            <a:endParaRPr lang="en-GB" sz="1000" b="1" dirty="0"/>
          </a:p>
        </p:txBody>
      </p:sp>
      <p:sp>
        <p:nvSpPr>
          <p:cNvPr id="44" name="Rectangle 43"/>
          <p:cNvSpPr/>
          <p:nvPr/>
        </p:nvSpPr>
        <p:spPr>
          <a:xfrm>
            <a:off x="3855029" y="3519429"/>
            <a:ext cx="1152000" cy="432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dirty="0" smtClean="0"/>
              <a:t>Food Safety</a:t>
            </a:r>
          </a:p>
          <a:p>
            <a:pPr algn="ctr"/>
            <a:r>
              <a:rPr lang="en-GB" sz="1000" b="1" dirty="0" err="1" smtClean="0"/>
              <a:t>EFSA</a:t>
            </a:r>
            <a:endParaRPr lang="en-GB" sz="1000" b="1" dirty="0"/>
          </a:p>
        </p:txBody>
      </p:sp>
      <p:sp>
        <p:nvSpPr>
          <p:cNvPr id="45" name="Rectangle 44"/>
          <p:cNvSpPr/>
          <p:nvPr/>
        </p:nvSpPr>
        <p:spPr>
          <a:xfrm>
            <a:off x="3854030" y="704720"/>
            <a:ext cx="1152000" cy="432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dirty="0" smtClean="0"/>
              <a:t>Living and working conditions</a:t>
            </a:r>
          </a:p>
          <a:p>
            <a:pPr algn="ctr"/>
            <a:r>
              <a:rPr lang="en-GB" sz="1000" dirty="0" err="1" smtClean="0"/>
              <a:t>Eurofound</a:t>
            </a:r>
            <a:endParaRPr lang="en-GB" sz="1000" b="1" dirty="0"/>
          </a:p>
        </p:txBody>
      </p:sp>
      <p:sp>
        <p:nvSpPr>
          <p:cNvPr id="46" name="Rectangle 45"/>
          <p:cNvSpPr/>
          <p:nvPr/>
        </p:nvSpPr>
        <p:spPr>
          <a:xfrm>
            <a:off x="6300320" y="1827472"/>
            <a:ext cx="1152000" cy="432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dirty="0" err="1" smtClean="0"/>
              <a:t>GNSS</a:t>
            </a:r>
            <a:r>
              <a:rPr lang="en-GB" sz="1000" dirty="0" smtClean="0"/>
              <a:t> (Navigation Satellite System)</a:t>
            </a:r>
          </a:p>
          <a:p>
            <a:pPr algn="ctr"/>
            <a:r>
              <a:rPr lang="en-GB" sz="1000" b="1" dirty="0" smtClean="0"/>
              <a:t>GSA</a:t>
            </a:r>
            <a:endParaRPr lang="en-GB" sz="1000" b="1" dirty="0"/>
          </a:p>
        </p:txBody>
      </p:sp>
      <p:sp>
        <p:nvSpPr>
          <p:cNvPr id="47" name="Rectangle 46"/>
          <p:cNvSpPr/>
          <p:nvPr/>
        </p:nvSpPr>
        <p:spPr>
          <a:xfrm>
            <a:off x="7526578" y="2625928"/>
            <a:ext cx="1152000" cy="432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dirty="0" smtClean="0"/>
              <a:t>Gender equality</a:t>
            </a:r>
          </a:p>
          <a:p>
            <a:pPr algn="ctr"/>
            <a:r>
              <a:rPr lang="en-GB" sz="1000" dirty="0" err="1" smtClean="0"/>
              <a:t>EIGE</a:t>
            </a:r>
            <a:endParaRPr lang="en-GB" sz="1000" dirty="0"/>
          </a:p>
        </p:txBody>
      </p:sp>
      <p:sp>
        <p:nvSpPr>
          <p:cNvPr id="48" name="Rectangle 47"/>
          <p:cNvSpPr/>
          <p:nvPr/>
        </p:nvSpPr>
        <p:spPr>
          <a:xfrm>
            <a:off x="3851920" y="1645006"/>
            <a:ext cx="1152000" cy="432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dirty="0" smtClean="0"/>
              <a:t>Insurance and Occupational Pensions </a:t>
            </a:r>
            <a:r>
              <a:rPr lang="en-GB" sz="1000" dirty="0" err="1" smtClean="0"/>
              <a:t>EIOPA</a:t>
            </a:r>
            <a:endParaRPr lang="en-GB" sz="1000" b="1" dirty="0"/>
          </a:p>
        </p:txBody>
      </p:sp>
      <p:sp>
        <p:nvSpPr>
          <p:cNvPr id="49" name="Rectangle 48"/>
          <p:cNvSpPr/>
          <p:nvPr/>
        </p:nvSpPr>
        <p:spPr>
          <a:xfrm>
            <a:off x="179512" y="4543689"/>
            <a:ext cx="1152000" cy="432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dirty="0" smtClean="0"/>
              <a:t>Maritime Safety</a:t>
            </a:r>
          </a:p>
          <a:p>
            <a:pPr algn="ctr"/>
            <a:r>
              <a:rPr lang="en-GB" sz="1000" b="1" dirty="0" err="1" smtClean="0"/>
              <a:t>EMSA</a:t>
            </a:r>
            <a:endParaRPr lang="en-GB" sz="1000" b="1" dirty="0"/>
          </a:p>
        </p:txBody>
      </p:sp>
      <p:sp>
        <p:nvSpPr>
          <p:cNvPr id="50" name="Rectangle 49"/>
          <p:cNvSpPr/>
          <p:nvPr/>
        </p:nvSpPr>
        <p:spPr>
          <a:xfrm>
            <a:off x="5079885" y="264185"/>
            <a:ext cx="1152000" cy="432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dirty="0" smtClean="0"/>
              <a:t>Medicines</a:t>
            </a:r>
          </a:p>
          <a:p>
            <a:pPr algn="ctr"/>
            <a:r>
              <a:rPr lang="en-GB" sz="1000" b="1" dirty="0" err="1" smtClean="0"/>
              <a:t>EMA</a:t>
            </a:r>
            <a:endParaRPr lang="en-GB" sz="1000" b="1" dirty="0"/>
          </a:p>
        </p:txBody>
      </p:sp>
      <p:sp>
        <p:nvSpPr>
          <p:cNvPr id="51" name="Rectangle 50"/>
          <p:cNvSpPr/>
          <p:nvPr/>
        </p:nvSpPr>
        <p:spPr>
          <a:xfrm>
            <a:off x="179512" y="4059882"/>
            <a:ext cx="1152000" cy="432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dirty="0" smtClean="0"/>
              <a:t>Drugs and drug addiction</a:t>
            </a:r>
          </a:p>
          <a:p>
            <a:pPr algn="ctr"/>
            <a:r>
              <a:rPr lang="en-GB" sz="1000" b="1" dirty="0" err="1" smtClean="0"/>
              <a:t>EMCDDA</a:t>
            </a:r>
            <a:endParaRPr lang="en-GB" sz="1000" b="1" dirty="0"/>
          </a:p>
        </p:txBody>
      </p:sp>
      <p:sp>
        <p:nvSpPr>
          <p:cNvPr id="52" name="Rectangle 51"/>
          <p:cNvSpPr/>
          <p:nvPr/>
        </p:nvSpPr>
        <p:spPr>
          <a:xfrm>
            <a:off x="7524328" y="3710995"/>
            <a:ext cx="1152000" cy="432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dirty="0" smtClean="0"/>
              <a:t>Network and information safety</a:t>
            </a:r>
          </a:p>
          <a:p>
            <a:pPr algn="ctr"/>
            <a:r>
              <a:rPr lang="en-GB" sz="1000" b="1" dirty="0" err="1" smtClean="0"/>
              <a:t>ENISA</a:t>
            </a:r>
            <a:endParaRPr lang="en-GB" sz="1000" b="1" dirty="0"/>
          </a:p>
        </p:txBody>
      </p:sp>
      <p:sp>
        <p:nvSpPr>
          <p:cNvPr id="53" name="Rectangle 52"/>
          <p:cNvSpPr/>
          <p:nvPr/>
        </p:nvSpPr>
        <p:spPr>
          <a:xfrm>
            <a:off x="6300192" y="3707314"/>
            <a:ext cx="1152000" cy="432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dirty="0" smtClean="0"/>
              <a:t>Law enforcement training</a:t>
            </a:r>
          </a:p>
          <a:p>
            <a:pPr algn="ctr"/>
            <a:r>
              <a:rPr lang="en-GB" sz="1000" dirty="0" err="1" smtClean="0"/>
              <a:t>CEPOL</a:t>
            </a:r>
            <a:endParaRPr lang="en-GB" sz="1000" b="1" dirty="0"/>
          </a:p>
        </p:txBody>
      </p:sp>
      <p:sp>
        <p:nvSpPr>
          <p:cNvPr id="54" name="Rectangle 53"/>
          <p:cNvSpPr/>
          <p:nvPr/>
        </p:nvSpPr>
        <p:spPr>
          <a:xfrm>
            <a:off x="2627784" y="2139750"/>
            <a:ext cx="1152000" cy="432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dirty="0" smtClean="0"/>
              <a:t>Police</a:t>
            </a:r>
          </a:p>
          <a:p>
            <a:pPr algn="ctr"/>
            <a:r>
              <a:rPr lang="en-GB" sz="1000" b="1" dirty="0" smtClean="0"/>
              <a:t>Europol</a:t>
            </a:r>
            <a:endParaRPr lang="en-GB" sz="1000" b="1" dirty="0"/>
          </a:p>
        </p:txBody>
      </p:sp>
      <p:sp>
        <p:nvSpPr>
          <p:cNvPr id="55" name="Rectangle 54"/>
          <p:cNvSpPr/>
          <p:nvPr/>
        </p:nvSpPr>
        <p:spPr>
          <a:xfrm>
            <a:off x="1403648" y="2631864"/>
            <a:ext cx="1152000" cy="432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dirty="0" smtClean="0"/>
              <a:t>Railways</a:t>
            </a:r>
          </a:p>
          <a:p>
            <a:pPr algn="ctr"/>
            <a:r>
              <a:rPr lang="en-GB" sz="1000" dirty="0" smtClean="0"/>
              <a:t>ERA</a:t>
            </a:r>
            <a:endParaRPr lang="en-GB" sz="1000" dirty="0"/>
          </a:p>
        </p:txBody>
      </p:sp>
      <p:sp>
        <p:nvSpPr>
          <p:cNvPr id="56" name="Rectangle 55"/>
          <p:cNvSpPr/>
          <p:nvPr/>
        </p:nvSpPr>
        <p:spPr>
          <a:xfrm>
            <a:off x="1403648" y="2139750"/>
            <a:ext cx="1152000" cy="432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dirty="0" smtClean="0"/>
              <a:t>Securities and markets</a:t>
            </a:r>
          </a:p>
          <a:p>
            <a:pPr algn="ctr"/>
            <a:r>
              <a:rPr lang="en-GB" sz="1000" b="1" dirty="0" err="1" smtClean="0"/>
              <a:t>ESMA</a:t>
            </a:r>
            <a:endParaRPr lang="en-GB" sz="1000" b="1" dirty="0"/>
          </a:p>
        </p:txBody>
      </p:sp>
      <p:sp>
        <p:nvSpPr>
          <p:cNvPr id="57" name="Rectangle 56"/>
          <p:cNvSpPr/>
          <p:nvPr/>
        </p:nvSpPr>
        <p:spPr>
          <a:xfrm>
            <a:off x="3851920" y="4002978"/>
            <a:ext cx="1152000" cy="432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dirty="0" smtClean="0"/>
              <a:t>Training Foundation</a:t>
            </a:r>
          </a:p>
          <a:p>
            <a:pPr algn="ctr"/>
            <a:r>
              <a:rPr lang="en-GB" sz="1000" b="1" dirty="0" smtClean="0"/>
              <a:t>ETF</a:t>
            </a:r>
            <a:endParaRPr lang="en-GB" sz="1000" b="1" dirty="0"/>
          </a:p>
        </p:txBody>
      </p:sp>
      <p:sp>
        <p:nvSpPr>
          <p:cNvPr id="58" name="Rectangle 57"/>
          <p:cNvSpPr/>
          <p:nvPr/>
        </p:nvSpPr>
        <p:spPr>
          <a:xfrm>
            <a:off x="5076056" y="3005016"/>
            <a:ext cx="1152000" cy="432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dirty="0" smtClean="0"/>
              <a:t>Fundamental Rights</a:t>
            </a:r>
          </a:p>
          <a:p>
            <a:pPr algn="ctr"/>
            <a:r>
              <a:rPr lang="en-GB" sz="1000" b="1" dirty="0" smtClean="0"/>
              <a:t>FRA</a:t>
            </a:r>
            <a:endParaRPr lang="en-GB" sz="1000" b="1" dirty="0"/>
          </a:p>
        </p:txBody>
      </p:sp>
      <p:sp>
        <p:nvSpPr>
          <p:cNvPr id="59" name="Rectangle 58"/>
          <p:cNvSpPr/>
          <p:nvPr/>
        </p:nvSpPr>
        <p:spPr>
          <a:xfrm>
            <a:off x="1406152" y="3574375"/>
            <a:ext cx="1152000" cy="432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dirty="0" smtClean="0"/>
              <a:t>Intellectual property</a:t>
            </a:r>
          </a:p>
          <a:p>
            <a:pPr algn="ctr"/>
            <a:r>
              <a:rPr lang="en-GB" sz="1000" b="1" dirty="0" err="1" smtClean="0"/>
              <a:t>EUIPO</a:t>
            </a:r>
            <a:endParaRPr lang="en-GB" sz="1000" b="1" dirty="0"/>
          </a:p>
        </p:txBody>
      </p:sp>
      <p:sp>
        <p:nvSpPr>
          <p:cNvPr id="60" name="Rectangle 59"/>
          <p:cNvSpPr/>
          <p:nvPr/>
        </p:nvSpPr>
        <p:spPr>
          <a:xfrm>
            <a:off x="2628964" y="2931838"/>
            <a:ext cx="1152000" cy="432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dirty="0" smtClean="0"/>
              <a:t>Single Resolution Board (Banking)</a:t>
            </a:r>
          </a:p>
          <a:p>
            <a:pPr algn="ctr"/>
            <a:r>
              <a:rPr lang="en-GB" sz="1000" b="1" dirty="0" err="1" smtClean="0"/>
              <a:t>SRB</a:t>
            </a:r>
            <a:endParaRPr lang="en-GB" sz="1000" b="1" dirty="0"/>
          </a:p>
        </p:txBody>
      </p:sp>
      <p:sp>
        <p:nvSpPr>
          <p:cNvPr id="61" name="Rectangle 60"/>
          <p:cNvSpPr/>
          <p:nvPr/>
        </p:nvSpPr>
        <p:spPr>
          <a:xfrm>
            <a:off x="2628964" y="1645006"/>
            <a:ext cx="1152000" cy="432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dirty="0" smtClean="0"/>
              <a:t>Judicial cooperation</a:t>
            </a:r>
          </a:p>
          <a:p>
            <a:pPr algn="ctr"/>
            <a:r>
              <a:rPr lang="en-GB" sz="1000" dirty="0" err="1" smtClean="0"/>
              <a:t>Eurojust</a:t>
            </a:r>
            <a:endParaRPr lang="en-GB" sz="1000" b="1" dirty="0"/>
          </a:p>
        </p:txBody>
      </p:sp>
      <p:sp>
        <p:nvSpPr>
          <p:cNvPr id="62" name="Rectangle 61"/>
          <p:cNvSpPr/>
          <p:nvPr/>
        </p:nvSpPr>
        <p:spPr>
          <a:xfrm>
            <a:off x="5073704" y="1645006"/>
            <a:ext cx="1152000" cy="432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dirty="0" smtClean="0"/>
              <a:t>Translations</a:t>
            </a:r>
          </a:p>
          <a:p>
            <a:pPr algn="ctr"/>
            <a:r>
              <a:rPr lang="en-GB" sz="1000" dirty="0" err="1" smtClean="0"/>
              <a:t>CdT</a:t>
            </a:r>
            <a:endParaRPr lang="en-GB" sz="1000" b="1" dirty="0"/>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514111" y="2793879"/>
            <a:ext cx="270000" cy="180000"/>
          </a:xfrm>
          <a:prstGeom prst="rect">
            <a:avLst/>
          </a:prstGeom>
          <a:solidFill>
            <a:schemeClr val="accent2"/>
          </a:solidFill>
        </p:spPr>
      </p:pic>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114566" y="2715829"/>
            <a:ext cx="206999" cy="180000"/>
          </a:xfrm>
          <a:prstGeom prst="rect">
            <a:avLst/>
          </a:prstGeom>
          <a:solidFill>
            <a:schemeClr val="accent2"/>
          </a:solidFill>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889496" y="3175705"/>
            <a:ext cx="299250" cy="180000"/>
          </a:xfrm>
          <a:prstGeom prst="rect">
            <a:avLst/>
          </a:prstGeom>
        </p:spPr>
      </p:pic>
      <p:pic>
        <p:nvPicPr>
          <p:cNvPr id="5" name="Picture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699816" y="4550300"/>
            <a:ext cx="299250" cy="180000"/>
          </a:xfrm>
          <a:prstGeom prst="rect">
            <a:avLst/>
          </a:prstGeom>
        </p:spPr>
      </p:pic>
      <p:pic>
        <p:nvPicPr>
          <p:cNvPr id="6" name="Picture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757342" y="1624909"/>
            <a:ext cx="270000" cy="180000"/>
          </a:xfrm>
          <a:prstGeom prst="rect">
            <a:avLst/>
          </a:prstGeom>
        </p:spPr>
      </p:pic>
      <p:pic>
        <p:nvPicPr>
          <p:cNvPr id="7" name="Picture 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753792" y="821260"/>
            <a:ext cx="238500" cy="180000"/>
          </a:xfrm>
          <a:prstGeom prst="rect">
            <a:avLst/>
          </a:prstGeom>
        </p:spPr>
      </p:pic>
      <p:pic>
        <p:nvPicPr>
          <p:cNvPr id="8" name="Picture 7"/>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952953" y="843500"/>
            <a:ext cx="283500" cy="180000"/>
          </a:xfrm>
          <a:prstGeom prst="rect">
            <a:avLst/>
          </a:prstGeom>
        </p:spPr>
      </p:pic>
      <p:pic>
        <p:nvPicPr>
          <p:cNvPr id="9" name="Picture 8"/>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952953" y="34001"/>
            <a:ext cx="294750" cy="180000"/>
          </a:xfrm>
          <a:prstGeom prst="rect">
            <a:avLst/>
          </a:prstGeom>
        </p:spPr>
      </p:pic>
      <p:pic>
        <p:nvPicPr>
          <p:cNvPr id="10" name="Picture 9"/>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847152" y="1419622"/>
            <a:ext cx="270000" cy="180000"/>
          </a:xfrm>
          <a:prstGeom prst="rect">
            <a:avLst/>
          </a:prstGeom>
        </p:spPr>
      </p:pic>
      <p:pic>
        <p:nvPicPr>
          <p:cNvPr id="11" name="Picture 10"/>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186950" y="1419622"/>
            <a:ext cx="299250" cy="180000"/>
          </a:xfrm>
          <a:prstGeom prst="rect">
            <a:avLst/>
          </a:prstGeom>
        </p:spPr>
      </p:pic>
      <p:pic>
        <p:nvPicPr>
          <p:cNvPr id="12" name="Picture 11"/>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7965328" y="3473482"/>
            <a:ext cx="270000" cy="180000"/>
          </a:xfrm>
          <a:prstGeom prst="rect">
            <a:avLst/>
          </a:prstGeom>
        </p:spPr>
      </p:pic>
      <p:pic>
        <p:nvPicPr>
          <p:cNvPr id="13" name="Picture 12"/>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6699816" y="3483476"/>
            <a:ext cx="360000" cy="180000"/>
          </a:xfrm>
          <a:prstGeom prst="rect">
            <a:avLst/>
          </a:prstGeom>
        </p:spPr>
      </p:pic>
      <p:pic>
        <p:nvPicPr>
          <p:cNvPr id="14" name="Picture 13"/>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4239058" y="440537"/>
            <a:ext cx="360000" cy="180000"/>
          </a:xfrm>
          <a:prstGeom prst="rect">
            <a:avLst/>
          </a:prstGeom>
        </p:spPr>
      </p:pic>
      <p:pic>
        <p:nvPicPr>
          <p:cNvPr id="15" name="Picture 14"/>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4297174" y="3291830"/>
            <a:ext cx="270000" cy="180000"/>
          </a:xfrm>
          <a:prstGeom prst="rect">
            <a:avLst/>
          </a:prstGeom>
        </p:spPr>
      </p:pic>
      <p:pic>
        <p:nvPicPr>
          <p:cNvPr id="16" name="Picture 15"/>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7914703" y="1611508"/>
            <a:ext cx="360000" cy="180000"/>
          </a:xfrm>
          <a:prstGeom prst="rect">
            <a:avLst/>
          </a:prstGeom>
        </p:spPr>
      </p:pic>
      <p:pic>
        <p:nvPicPr>
          <p:cNvPr id="17" name="Picture 16"/>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7952953" y="2403676"/>
            <a:ext cx="299250" cy="180000"/>
          </a:xfrm>
          <a:prstGeom prst="rect">
            <a:avLst/>
          </a:prstGeom>
        </p:spPr>
      </p:pic>
      <p:pic>
        <p:nvPicPr>
          <p:cNvPr id="18" name="Picture 17"/>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3071960" y="1423717"/>
            <a:ext cx="299250" cy="180000"/>
          </a:xfrm>
          <a:prstGeom prst="rect">
            <a:avLst/>
          </a:prstGeom>
        </p:spPr>
      </p:pic>
      <p:pic>
        <p:nvPicPr>
          <p:cNvPr id="19" name="Picture 18"/>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3090170" y="4310184"/>
            <a:ext cx="270000" cy="180000"/>
          </a:xfrm>
          <a:prstGeom prst="rect">
            <a:avLst/>
          </a:prstGeom>
        </p:spPr>
      </p:pic>
      <p:pic>
        <p:nvPicPr>
          <p:cNvPr id="20" name="Picture 19"/>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5498214" y="1423281"/>
            <a:ext cx="270000" cy="180000"/>
          </a:xfrm>
          <a:prstGeom prst="rect">
            <a:avLst/>
          </a:prstGeom>
        </p:spPr>
      </p:pic>
      <p:pic>
        <p:nvPicPr>
          <p:cNvPr id="21" name="Picture 20"/>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a:off x="6748342" y="2394729"/>
            <a:ext cx="288000" cy="180000"/>
          </a:xfrm>
          <a:prstGeom prst="rect">
            <a:avLst/>
          </a:prstGeom>
        </p:spPr>
      </p:pic>
      <p:pic>
        <p:nvPicPr>
          <p:cNvPr id="22" name="Picture 21"/>
          <p:cNvPicPr>
            <a:picLocks noChangeAspect="1"/>
          </p:cNvPicPr>
          <p:nvPr/>
        </p:nvPicPr>
        <p:blipFill>
          <a:blip r:embed="rId22" cstate="print">
            <a:extLst>
              <a:ext uri="{28A0092B-C50C-407E-A947-70E740481C1C}">
                <a14:useLocalDpi xmlns:a14="http://schemas.microsoft.com/office/drawing/2010/main" val="0"/>
              </a:ext>
            </a:extLst>
          </a:blip>
          <a:stretch>
            <a:fillRect/>
          </a:stretch>
        </p:blipFill>
        <p:spPr>
          <a:xfrm>
            <a:off x="620512" y="3833314"/>
            <a:ext cx="270000" cy="180000"/>
          </a:xfrm>
          <a:prstGeom prst="rect">
            <a:avLst/>
          </a:prstGeom>
        </p:spPr>
      </p:pic>
      <p:pic>
        <p:nvPicPr>
          <p:cNvPr id="23" name="Picture 22"/>
          <p:cNvPicPr>
            <a:picLocks noChangeAspect="1"/>
          </p:cNvPicPr>
          <p:nvPr/>
        </p:nvPicPr>
        <p:blipFill>
          <a:blip r:embed="rId23" cstate="print">
            <a:extLst>
              <a:ext uri="{28A0092B-C50C-407E-A947-70E740481C1C}">
                <a14:useLocalDpi xmlns:a14="http://schemas.microsoft.com/office/drawing/2010/main" val="0"/>
              </a:ext>
            </a:extLst>
          </a:blip>
          <a:stretch>
            <a:fillRect/>
          </a:stretch>
        </p:blipFill>
        <p:spPr>
          <a:xfrm>
            <a:off x="7317320" y="3175705"/>
            <a:ext cx="270000" cy="180000"/>
          </a:xfrm>
          <a:prstGeom prst="rect">
            <a:avLst/>
          </a:prstGeom>
        </p:spPr>
      </p:pic>
      <p:pic>
        <p:nvPicPr>
          <p:cNvPr id="24" name="Picture 23"/>
          <p:cNvPicPr>
            <a:picLocks noChangeAspect="1"/>
          </p:cNvPicPr>
          <p:nvPr/>
        </p:nvPicPr>
        <p:blipFill>
          <a:blip r:embed="rId24" cstate="print">
            <a:extLst>
              <a:ext uri="{28A0092B-C50C-407E-A947-70E740481C1C}">
                <a14:useLocalDpi xmlns:a14="http://schemas.microsoft.com/office/drawing/2010/main" val="0"/>
              </a:ext>
            </a:extLst>
          </a:blip>
          <a:stretch>
            <a:fillRect/>
          </a:stretch>
        </p:blipFill>
        <p:spPr>
          <a:xfrm>
            <a:off x="6748342" y="3153791"/>
            <a:ext cx="270000" cy="180000"/>
          </a:xfrm>
          <a:prstGeom prst="rect">
            <a:avLst/>
          </a:prstGeom>
        </p:spPr>
      </p:pic>
      <p:pic>
        <p:nvPicPr>
          <p:cNvPr id="25" name="Picture 24"/>
          <p:cNvPicPr>
            <a:picLocks noChangeAspect="1"/>
          </p:cNvPicPr>
          <p:nvPr/>
        </p:nvPicPr>
        <p:blipFill>
          <a:blip r:embed="rId25" cstate="print">
            <a:extLst>
              <a:ext uri="{28A0092B-C50C-407E-A947-70E740481C1C}">
                <a14:useLocalDpi xmlns:a14="http://schemas.microsoft.com/office/drawing/2010/main" val="0"/>
              </a:ext>
            </a:extLst>
          </a:blip>
          <a:stretch>
            <a:fillRect/>
          </a:stretch>
        </p:blipFill>
        <p:spPr>
          <a:xfrm>
            <a:off x="5475885" y="4033475"/>
            <a:ext cx="360000" cy="180000"/>
          </a:xfrm>
          <a:prstGeom prst="rect">
            <a:avLst/>
          </a:prstGeom>
        </p:spPr>
      </p:pic>
      <p:pic>
        <p:nvPicPr>
          <p:cNvPr id="26" name="Picture 25"/>
          <p:cNvPicPr>
            <a:picLocks noChangeAspect="1"/>
          </p:cNvPicPr>
          <p:nvPr/>
        </p:nvPicPr>
        <p:blipFill>
          <a:blip r:embed="rId26" cstate="print">
            <a:extLst>
              <a:ext uri="{28A0092B-C50C-407E-A947-70E740481C1C}">
                <a14:useLocalDpi xmlns:a14="http://schemas.microsoft.com/office/drawing/2010/main" val="0"/>
              </a:ext>
            </a:extLst>
          </a:blip>
          <a:stretch>
            <a:fillRect/>
          </a:stretch>
        </p:blipFill>
        <p:spPr>
          <a:xfrm>
            <a:off x="1847152" y="3347807"/>
            <a:ext cx="270000" cy="180000"/>
          </a:xfrm>
          <a:prstGeom prst="rect">
            <a:avLst/>
          </a:prstGeom>
        </p:spPr>
      </p:pic>
      <p:pic>
        <p:nvPicPr>
          <p:cNvPr id="27" name="Picture 26"/>
          <p:cNvPicPr>
            <a:picLocks noChangeAspect="1"/>
          </p:cNvPicPr>
          <p:nvPr/>
        </p:nvPicPr>
        <p:blipFill>
          <a:blip r:embed="rId27" cstate="print">
            <a:extLst>
              <a:ext uri="{28A0092B-C50C-407E-A947-70E740481C1C}">
                <a14:useLocalDpi xmlns:a14="http://schemas.microsoft.com/office/drawing/2010/main" val="0"/>
              </a:ext>
            </a:extLst>
          </a:blip>
          <a:stretch>
            <a:fillRect/>
          </a:stretch>
        </p:blipFill>
        <p:spPr>
          <a:xfrm>
            <a:off x="5453214" y="40705"/>
            <a:ext cx="360000" cy="180000"/>
          </a:xfrm>
          <a:prstGeom prst="rect">
            <a:avLst/>
          </a:prstGeom>
        </p:spPr>
      </p:pic>
      <p:pic>
        <p:nvPicPr>
          <p:cNvPr id="28" name="Picture 27"/>
          <p:cNvPicPr>
            <a:picLocks noChangeAspect="1"/>
          </p:cNvPicPr>
          <p:nvPr/>
        </p:nvPicPr>
        <p:blipFill>
          <a:blip r:embed="rId28" cstate="print">
            <a:extLst>
              <a:ext uri="{28A0092B-C50C-407E-A947-70E740481C1C}">
                <a14:useLocalDpi xmlns:a14="http://schemas.microsoft.com/office/drawing/2010/main" val="0"/>
              </a:ext>
            </a:extLst>
          </a:blip>
          <a:stretch>
            <a:fillRect/>
          </a:stretch>
        </p:blipFill>
        <p:spPr>
          <a:xfrm>
            <a:off x="6759544" y="33478"/>
            <a:ext cx="288000" cy="180000"/>
          </a:xfrm>
          <a:prstGeom prst="rect">
            <a:avLst/>
          </a:prstGeom>
        </p:spPr>
      </p:pic>
      <p:pic>
        <p:nvPicPr>
          <p:cNvPr id="29" name="Picture 28"/>
          <p:cNvPicPr>
            <a:picLocks noChangeAspect="1"/>
          </p:cNvPicPr>
          <p:nvPr/>
        </p:nvPicPr>
        <p:blipFill>
          <a:blip r:embed="rId29" cstate="print">
            <a:extLst>
              <a:ext uri="{28A0092B-C50C-407E-A947-70E740481C1C}">
                <a14:useLocalDpi xmlns:a14="http://schemas.microsoft.com/office/drawing/2010/main" val="0"/>
              </a:ext>
            </a:extLst>
          </a:blip>
          <a:stretch>
            <a:fillRect/>
          </a:stretch>
        </p:blipFill>
        <p:spPr>
          <a:xfrm>
            <a:off x="5453453" y="3678409"/>
            <a:ext cx="360000" cy="180000"/>
          </a:xfrm>
          <a:prstGeom prst="rect">
            <a:avLst/>
          </a:prstGeom>
        </p:spPr>
      </p:pic>
      <p:pic>
        <p:nvPicPr>
          <p:cNvPr id="63" name="Picture 62"/>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6084175" y="544030"/>
            <a:ext cx="119700" cy="72000"/>
          </a:xfrm>
          <a:prstGeom prst="rect">
            <a:avLst/>
          </a:prstGeom>
        </p:spPr>
      </p:pic>
      <p:pic>
        <p:nvPicPr>
          <p:cNvPr id="64" name="Picture 63"/>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6095875" y="1009098"/>
            <a:ext cx="108000" cy="72000"/>
          </a:xfrm>
          <a:prstGeom prst="rect">
            <a:avLst/>
          </a:prstGeom>
        </p:spPr>
      </p:pic>
      <p:sp>
        <p:nvSpPr>
          <p:cNvPr id="65" name="TextBox 64"/>
          <p:cNvSpPr txBox="1"/>
          <p:nvPr/>
        </p:nvSpPr>
        <p:spPr>
          <a:xfrm>
            <a:off x="2588339" y="20036"/>
            <a:ext cx="1208284" cy="523220"/>
          </a:xfrm>
          <a:prstGeom prst="rect">
            <a:avLst/>
          </a:prstGeom>
          <a:noFill/>
        </p:spPr>
        <p:txBody>
          <a:bodyPr wrap="square" rtlCol="0">
            <a:spAutoFit/>
          </a:bodyPr>
          <a:lstStyle/>
          <a:p>
            <a:r>
              <a:rPr lang="en-GB" sz="1400" b="1" dirty="0" smtClean="0">
                <a:solidFill>
                  <a:srgbClr val="F9DD16"/>
                </a:solidFill>
              </a:rPr>
              <a:t>Decentralised 33</a:t>
            </a:r>
            <a:endParaRPr lang="en-IE" sz="1400" b="1" dirty="0">
              <a:solidFill>
                <a:srgbClr val="F9DD16"/>
              </a:solidFill>
            </a:endParaRPr>
          </a:p>
        </p:txBody>
      </p:sp>
    </p:spTree>
    <p:extLst>
      <p:ext uri="{BB962C8B-B14F-4D97-AF65-F5344CB8AC3E}">
        <p14:creationId xmlns:p14="http://schemas.microsoft.com/office/powerpoint/2010/main" val="37411320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Rectangle 36"/>
          <p:cNvSpPr/>
          <p:nvPr/>
        </p:nvSpPr>
        <p:spPr>
          <a:xfrm>
            <a:off x="35496" y="880030"/>
            <a:ext cx="6480000" cy="4212000"/>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GB" sz="1200" b="1" dirty="0" smtClean="0"/>
              <a:t>Decentralised </a:t>
            </a:r>
            <a:r>
              <a:rPr lang="en-GB" sz="1200" dirty="0" smtClean="0"/>
              <a:t>(33)</a:t>
            </a:r>
            <a:endParaRPr lang="en-GB" sz="1200" dirty="0"/>
          </a:p>
        </p:txBody>
      </p:sp>
      <p:sp>
        <p:nvSpPr>
          <p:cNvPr id="3" name="Rectangle 2"/>
          <p:cNvSpPr/>
          <p:nvPr/>
        </p:nvSpPr>
        <p:spPr>
          <a:xfrm>
            <a:off x="90426" y="1168062"/>
            <a:ext cx="1152000" cy="432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dirty="0" smtClean="0"/>
              <a:t>Energy regulators</a:t>
            </a:r>
          </a:p>
          <a:p>
            <a:pPr algn="ctr"/>
            <a:r>
              <a:rPr lang="en-GB" sz="1000" b="1" dirty="0" smtClean="0"/>
              <a:t>ACER</a:t>
            </a:r>
            <a:endParaRPr lang="en-GB" sz="1000" b="1" dirty="0"/>
          </a:p>
        </p:txBody>
      </p:sp>
      <p:sp>
        <p:nvSpPr>
          <p:cNvPr id="4" name="Rectangle 3"/>
          <p:cNvSpPr/>
          <p:nvPr/>
        </p:nvSpPr>
        <p:spPr>
          <a:xfrm>
            <a:off x="90426" y="1662686"/>
            <a:ext cx="1152000" cy="432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dirty="0" smtClean="0"/>
              <a:t>Electronic  </a:t>
            </a:r>
            <a:r>
              <a:rPr lang="en-GB" sz="1000" dirty="0" err="1" smtClean="0"/>
              <a:t>comms</a:t>
            </a:r>
            <a:r>
              <a:rPr lang="en-GB" sz="1000" dirty="0" smtClean="0"/>
              <a:t>. regulators</a:t>
            </a:r>
          </a:p>
          <a:p>
            <a:pPr algn="ctr"/>
            <a:r>
              <a:rPr lang="en-GB" sz="1000" b="1" dirty="0" err="1" smtClean="0"/>
              <a:t>BEREC</a:t>
            </a:r>
            <a:r>
              <a:rPr lang="en-GB" sz="1000" dirty="0" smtClean="0"/>
              <a:t> Office</a:t>
            </a:r>
            <a:endParaRPr lang="en-GB" sz="1000" dirty="0"/>
          </a:p>
        </p:txBody>
      </p:sp>
      <p:sp>
        <p:nvSpPr>
          <p:cNvPr id="5" name="Rectangle 4"/>
          <p:cNvSpPr/>
          <p:nvPr/>
        </p:nvSpPr>
        <p:spPr>
          <a:xfrm>
            <a:off x="90426" y="2159405"/>
            <a:ext cx="1152000" cy="432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dirty="0" smtClean="0"/>
              <a:t>Plant Variety</a:t>
            </a:r>
          </a:p>
          <a:p>
            <a:pPr algn="ctr"/>
            <a:r>
              <a:rPr lang="en-GB" sz="1000" b="1" dirty="0" err="1" smtClean="0"/>
              <a:t>CPVO</a:t>
            </a:r>
            <a:endParaRPr lang="en-GB" sz="1000" b="1" dirty="0"/>
          </a:p>
        </p:txBody>
      </p:sp>
      <p:sp>
        <p:nvSpPr>
          <p:cNvPr id="6" name="Rectangle 5"/>
          <p:cNvSpPr/>
          <p:nvPr/>
        </p:nvSpPr>
        <p:spPr>
          <a:xfrm>
            <a:off x="90426" y="2655501"/>
            <a:ext cx="1152000" cy="432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dirty="0" smtClean="0"/>
              <a:t>Safety and Health at Work</a:t>
            </a:r>
          </a:p>
          <a:p>
            <a:pPr algn="ctr"/>
            <a:r>
              <a:rPr lang="en-GB" sz="1000" b="1" dirty="0" smtClean="0"/>
              <a:t>EU-OSHA</a:t>
            </a:r>
            <a:endParaRPr lang="en-GB" sz="1000" b="1" dirty="0"/>
          </a:p>
        </p:txBody>
      </p:sp>
      <p:sp>
        <p:nvSpPr>
          <p:cNvPr id="7" name="Rectangle 6"/>
          <p:cNvSpPr/>
          <p:nvPr/>
        </p:nvSpPr>
        <p:spPr>
          <a:xfrm>
            <a:off x="90426" y="3148653"/>
            <a:ext cx="1152000" cy="432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dirty="0" smtClean="0"/>
              <a:t>Border and Coast Guard</a:t>
            </a:r>
          </a:p>
          <a:p>
            <a:pPr algn="ctr"/>
            <a:r>
              <a:rPr lang="en-GB" sz="1000" b="1" dirty="0" err="1" smtClean="0"/>
              <a:t>Frontex</a:t>
            </a:r>
            <a:endParaRPr lang="en-GB" sz="1000" b="1" dirty="0"/>
          </a:p>
        </p:txBody>
      </p:sp>
      <p:sp>
        <p:nvSpPr>
          <p:cNvPr id="8" name="Rectangle 7"/>
          <p:cNvSpPr/>
          <p:nvPr/>
        </p:nvSpPr>
        <p:spPr>
          <a:xfrm>
            <a:off x="90426" y="3646844"/>
            <a:ext cx="1152000" cy="432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dirty="0" smtClean="0"/>
              <a:t>Large-scale  IT systems</a:t>
            </a:r>
          </a:p>
          <a:p>
            <a:pPr algn="ctr"/>
            <a:r>
              <a:rPr lang="en-GB" sz="1000" b="1" dirty="0" err="1" smtClean="0"/>
              <a:t>Eu</a:t>
            </a:r>
            <a:r>
              <a:rPr lang="en-GB" sz="1000" b="1" dirty="0" smtClean="0"/>
              <a:t>-LISA</a:t>
            </a:r>
            <a:endParaRPr lang="en-GB" sz="1000" b="1" dirty="0"/>
          </a:p>
        </p:txBody>
      </p:sp>
      <p:sp>
        <p:nvSpPr>
          <p:cNvPr id="9" name="Rectangle 8"/>
          <p:cNvSpPr/>
          <p:nvPr/>
        </p:nvSpPr>
        <p:spPr>
          <a:xfrm>
            <a:off x="86251" y="4145035"/>
            <a:ext cx="1152000" cy="432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dirty="0" smtClean="0"/>
              <a:t>Asylum Support</a:t>
            </a:r>
          </a:p>
          <a:p>
            <a:pPr algn="ctr"/>
            <a:r>
              <a:rPr lang="en-GB" sz="1000" b="1" dirty="0" err="1" smtClean="0"/>
              <a:t>EASO</a:t>
            </a:r>
            <a:endParaRPr lang="en-GB" sz="1000" b="1" dirty="0"/>
          </a:p>
        </p:txBody>
      </p:sp>
      <p:sp>
        <p:nvSpPr>
          <p:cNvPr id="10" name="Rectangle 9"/>
          <p:cNvSpPr/>
          <p:nvPr/>
        </p:nvSpPr>
        <p:spPr>
          <a:xfrm>
            <a:off x="80769" y="4638187"/>
            <a:ext cx="1152000" cy="432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dirty="0" smtClean="0"/>
              <a:t>Aviation Safety</a:t>
            </a:r>
          </a:p>
          <a:p>
            <a:pPr algn="ctr"/>
            <a:r>
              <a:rPr lang="en-GB" sz="1000" b="1" dirty="0" err="1" smtClean="0"/>
              <a:t>EASA</a:t>
            </a:r>
            <a:endParaRPr lang="en-GB" sz="1000" b="1" dirty="0"/>
          </a:p>
        </p:txBody>
      </p:sp>
      <p:sp>
        <p:nvSpPr>
          <p:cNvPr id="11" name="Rectangle 10"/>
          <p:cNvSpPr/>
          <p:nvPr/>
        </p:nvSpPr>
        <p:spPr>
          <a:xfrm>
            <a:off x="1394826" y="1168062"/>
            <a:ext cx="1152000" cy="432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dirty="0" smtClean="0"/>
              <a:t>Banking Authority</a:t>
            </a:r>
          </a:p>
          <a:p>
            <a:pPr algn="ctr"/>
            <a:r>
              <a:rPr lang="en-GB" sz="1000" b="1" dirty="0" err="1" smtClean="0"/>
              <a:t>EBA</a:t>
            </a:r>
            <a:endParaRPr lang="en-GB" sz="1000" b="1" dirty="0"/>
          </a:p>
        </p:txBody>
      </p:sp>
      <p:sp>
        <p:nvSpPr>
          <p:cNvPr id="12" name="Rectangle 11"/>
          <p:cNvSpPr/>
          <p:nvPr/>
        </p:nvSpPr>
        <p:spPr>
          <a:xfrm>
            <a:off x="1394826" y="1662686"/>
            <a:ext cx="1152000" cy="432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dirty="0" smtClean="0"/>
              <a:t>Disease prevention </a:t>
            </a:r>
          </a:p>
          <a:p>
            <a:pPr algn="ctr"/>
            <a:r>
              <a:rPr lang="en-GB" sz="1000" dirty="0" err="1" smtClean="0"/>
              <a:t>ECDC</a:t>
            </a:r>
            <a:endParaRPr lang="en-GB" sz="1000" dirty="0"/>
          </a:p>
        </p:txBody>
      </p:sp>
      <p:sp>
        <p:nvSpPr>
          <p:cNvPr id="13" name="Rectangle 12"/>
          <p:cNvSpPr/>
          <p:nvPr/>
        </p:nvSpPr>
        <p:spPr>
          <a:xfrm>
            <a:off x="1394826" y="2159405"/>
            <a:ext cx="1152000" cy="432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dirty="0" smtClean="0"/>
              <a:t>Vocational training</a:t>
            </a:r>
          </a:p>
          <a:p>
            <a:pPr algn="ctr"/>
            <a:r>
              <a:rPr lang="en-GB" sz="1000" b="1" dirty="0" err="1" smtClean="0"/>
              <a:t>Cedefop</a:t>
            </a:r>
            <a:endParaRPr lang="en-GB" sz="1000" b="1" dirty="0"/>
          </a:p>
        </p:txBody>
      </p:sp>
      <p:sp>
        <p:nvSpPr>
          <p:cNvPr id="14" name="Rectangle 13"/>
          <p:cNvSpPr/>
          <p:nvPr/>
        </p:nvSpPr>
        <p:spPr>
          <a:xfrm>
            <a:off x="1394826" y="2655501"/>
            <a:ext cx="1152000" cy="432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dirty="0" smtClean="0"/>
              <a:t>Chemicals</a:t>
            </a:r>
          </a:p>
          <a:p>
            <a:pPr algn="ctr"/>
            <a:r>
              <a:rPr lang="en-GB" sz="1000" b="1" dirty="0" smtClean="0"/>
              <a:t>ECHA</a:t>
            </a:r>
            <a:endParaRPr lang="en-GB" sz="1000" b="1" dirty="0"/>
          </a:p>
        </p:txBody>
      </p:sp>
      <p:sp>
        <p:nvSpPr>
          <p:cNvPr id="15" name="Rectangle 14"/>
          <p:cNvSpPr/>
          <p:nvPr/>
        </p:nvSpPr>
        <p:spPr>
          <a:xfrm>
            <a:off x="1394826" y="3148653"/>
            <a:ext cx="1152000" cy="432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dirty="0" smtClean="0"/>
              <a:t>Environment</a:t>
            </a:r>
          </a:p>
          <a:p>
            <a:pPr algn="ctr"/>
            <a:r>
              <a:rPr lang="en-GB" sz="1000" b="1" dirty="0" smtClean="0"/>
              <a:t>EEA</a:t>
            </a:r>
            <a:endParaRPr lang="en-GB" sz="1000" b="1" dirty="0"/>
          </a:p>
        </p:txBody>
      </p:sp>
      <p:sp>
        <p:nvSpPr>
          <p:cNvPr id="16" name="Rectangle 15"/>
          <p:cNvSpPr/>
          <p:nvPr/>
        </p:nvSpPr>
        <p:spPr>
          <a:xfrm>
            <a:off x="1394826" y="3646844"/>
            <a:ext cx="1152000" cy="432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dirty="0" smtClean="0"/>
              <a:t>Fisheries control</a:t>
            </a:r>
          </a:p>
          <a:p>
            <a:pPr algn="ctr"/>
            <a:r>
              <a:rPr lang="en-GB" sz="1000" b="1" dirty="0" err="1" smtClean="0"/>
              <a:t>EFCA</a:t>
            </a:r>
            <a:endParaRPr lang="en-GB" sz="1000" b="1" dirty="0"/>
          </a:p>
        </p:txBody>
      </p:sp>
      <p:sp>
        <p:nvSpPr>
          <p:cNvPr id="17" name="Rectangle 16"/>
          <p:cNvSpPr/>
          <p:nvPr/>
        </p:nvSpPr>
        <p:spPr>
          <a:xfrm>
            <a:off x="1390651" y="4145035"/>
            <a:ext cx="1152000" cy="432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dirty="0" smtClean="0"/>
              <a:t>Food Safety</a:t>
            </a:r>
          </a:p>
          <a:p>
            <a:pPr algn="ctr"/>
            <a:r>
              <a:rPr lang="en-GB" sz="1000" b="1" dirty="0" err="1" smtClean="0"/>
              <a:t>EFSA</a:t>
            </a:r>
            <a:endParaRPr lang="en-GB" sz="1000" b="1" dirty="0"/>
          </a:p>
        </p:txBody>
      </p:sp>
      <p:sp>
        <p:nvSpPr>
          <p:cNvPr id="18" name="Rectangle 17"/>
          <p:cNvSpPr/>
          <p:nvPr/>
        </p:nvSpPr>
        <p:spPr>
          <a:xfrm>
            <a:off x="1385169" y="4638187"/>
            <a:ext cx="1152000" cy="432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dirty="0" smtClean="0"/>
              <a:t>Living and working conditions</a:t>
            </a:r>
          </a:p>
          <a:p>
            <a:pPr algn="ctr"/>
            <a:r>
              <a:rPr lang="en-GB" sz="1000" dirty="0" err="1" smtClean="0"/>
              <a:t>Eurofound</a:t>
            </a:r>
            <a:endParaRPr lang="en-GB" sz="1000" b="1" dirty="0"/>
          </a:p>
        </p:txBody>
      </p:sp>
      <p:sp>
        <p:nvSpPr>
          <p:cNvPr id="19" name="Rectangle 18"/>
          <p:cNvSpPr/>
          <p:nvPr/>
        </p:nvSpPr>
        <p:spPr>
          <a:xfrm>
            <a:off x="2699226" y="1168062"/>
            <a:ext cx="1152000" cy="432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dirty="0" err="1" smtClean="0"/>
              <a:t>GNSS</a:t>
            </a:r>
            <a:r>
              <a:rPr lang="en-GB" sz="1000" dirty="0" smtClean="0"/>
              <a:t> (Navigation Satellite System)</a:t>
            </a:r>
          </a:p>
          <a:p>
            <a:pPr algn="ctr"/>
            <a:r>
              <a:rPr lang="en-GB" sz="1000" b="1" dirty="0" smtClean="0"/>
              <a:t>GSA</a:t>
            </a:r>
            <a:endParaRPr lang="en-GB" sz="1000" b="1" dirty="0"/>
          </a:p>
        </p:txBody>
      </p:sp>
      <p:sp>
        <p:nvSpPr>
          <p:cNvPr id="20" name="Rectangle 19"/>
          <p:cNvSpPr/>
          <p:nvPr/>
        </p:nvSpPr>
        <p:spPr>
          <a:xfrm>
            <a:off x="2699226" y="1662686"/>
            <a:ext cx="1152000" cy="432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dirty="0" smtClean="0"/>
              <a:t>Gender equality</a:t>
            </a:r>
          </a:p>
          <a:p>
            <a:pPr algn="ctr"/>
            <a:r>
              <a:rPr lang="en-GB" sz="1000" dirty="0" err="1" smtClean="0"/>
              <a:t>EIGE</a:t>
            </a:r>
            <a:endParaRPr lang="en-GB" sz="1000" dirty="0"/>
          </a:p>
        </p:txBody>
      </p:sp>
      <p:sp>
        <p:nvSpPr>
          <p:cNvPr id="21" name="Rectangle 20"/>
          <p:cNvSpPr/>
          <p:nvPr/>
        </p:nvSpPr>
        <p:spPr>
          <a:xfrm>
            <a:off x="2699226" y="2159405"/>
            <a:ext cx="1152000" cy="432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dirty="0" smtClean="0"/>
              <a:t>Insurance and Occupational Pensions </a:t>
            </a:r>
            <a:r>
              <a:rPr lang="en-GB" sz="1000" dirty="0" err="1" smtClean="0"/>
              <a:t>EIOPA</a:t>
            </a:r>
            <a:endParaRPr lang="en-GB" sz="1000" b="1" dirty="0"/>
          </a:p>
        </p:txBody>
      </p:sp>
      <p:sp>
        <p:nvSpPr>
          <p:cNvPr id="22" name="Rectangle 21"/>
          <p:cNvSpPr/>
          <p:nvPr/>
        </p:nvSpPr>
        <p:spPr>
          <a:xfrm>
            <a:off x="2699226" y="2655501"/>
            <a:ext cx="1152000" cy="432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dirty="0" smtClean="0"/>
              <a:t>Maritime Safety</a:t>
            </a:r>
          </a:p>
          <a:p>
            <a:pPr algn="ctr"/>
            <a:r>
              <a:rPr lang="en-GB" sz="1000" b="1" dirty="0" err="1" smtClean="0"/>
              <a:t>EMSA</a:t>
            </a:r>
            <a:endParaRPr lang="en-GB" sz="1000" b="1" dirty="0"/>
          </a:p>
        </p:txBody>
      </p:sp>
      <p:sp>
        <p:nvSpPr>
          <p:cNvPr id="23" name="Rectangle 22"/>
          <p:cNvSpPr/>
          <p:nvPr/>
        </p:nvSpPr>
        <p:spPr>
          <a:xfrm>
            <a:off x="2699226" y="3148653"/>
            <a:ext cx="1152000" cy="432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dirty="0" smtClean="0"/>
              <a:t>Medicines</a:t>
            </a:r>
          </a:p>
          <a:p>
            <a:pPr algn="ctr"/>
            <a:r>
              <a:rPr lang="en-GB" sz="1000" b="1" dirty="0" err="1" smtClean="0"/>
              <a:t>EMA</a:t>
            </a:r>
            <a:endParaRPr lang="en-GB" sz="1000" b="1" dirty="0"/>
          </a:p>
        </p:txBody>
      </p:sp>
      <p:sp>
        <p:nvSpPr>
          <p:cNvPr id="24" name="Rectangle 23"/>
          <p:cNvSpPr/>
          <p:nvPr/>
        </p:nvSpPr>
        <p:spPr>
          <a:xfrm>
            <a:off x="2699226" y="3646844"/>
            <a:ext cx="1152000" cy="432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dirty="0" smtClean="0"/>
              <a:t>Drugs and drug addiction</a:t>
            </a:r>
          </a:p>
          <a:p>
            <a:pPr algn="ctr"/>
            <a:r>
              <a:rPr lang="en-GB" sz="1000" b="1" dirty="0" err="1" smtClean="0"/>
              <a:t>EMCDDA</a:t>
            </a:r>
            <a:endParaRPr lang="en-GB" sz="1000" b="1" dirty="0"/>
          </a:p>
        </p:txBody>
      </p:sp>
      <p:sp>
        <p:nvSpPr>
          <p:cNvPr id="25" name="Rectangle 24"/>
          <p:cNvSpPr/>
          <p:nvPr/>
        </p:nvSpPr>
        <p:spPr>
          <a:xfrm>
            <a:off x="2695051" y="4145035"/>
            <a:ext cx="1152000" cy="432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dirty="0" smtClean="0"/>
              <a:t>Network and information safety</a:t>
            </a:r>
          </a:p>
          <a:p>
            <a:pPr algn="ctr"/>
            <a:r>
              <a:rPr lang="en-GB" sz="1000" b="1" dirty="0" err="1" smtClean="0"/>
              <a:t>ENISA</a:t>
            </a:r>
            <a:endParaRPr lang="en-GB" sz="1000" b="1" dirty="0"/>
          </a:p>
        </p:txBody>
      </p:sp>
      <p:sp>
        <p:nvSpPr>
          <p:cNvPr id="26" name="Rectangle 25"/>
          <p:cNvSpPr/>
          <p:nvPr/>
        </p:nvSpPr>
        <p:spPr>
          <a:xfrm>
            <a:off x="2689569" y="4638187"/>
            <a:ext cx="1152000" cy="432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dirty="0" smtClean="0"/>
              <a:t>Law enforcement training</a:t>
            </a:r>
          </a:p>
          <a:p>
            <a:pPr algn="ctr"/>
            <a:r>
              <a:rPr lang="en-GB" sz="1000" dirty="0" err="1" smtClean="0"/>
              <a:t>CEPOL</a:t>
            </a:r>
            <a:endParaRPr lang="en-GB" sz="1000" b="1" dirty="0"/>
          </a:p>
        </p:txBody>
      </p:sp>
      <p:sp>
        <p:nvSpPr>
          <p:cNvPr id="27" name="Rectangle 26"/>
          <p:cNvSpPr/>
          <p:nvPr/>
        </p:nvSpPr>
        <p:spPr>
          <a:xfrm>
            <a:off x="4003626" y="1168125"/>
            <a:ext cx="1152000" cy="432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dirty="0" smtClean="0"/>
              <a:t>Police</a:t>
            </a:r>
          </a:p>
          <a:p>
            <a:pPr algn="ctr"/>
            <a:r>
              <a:rPr lang="en-GB" sz="1000" b="1" dirty="0" smtClean="0"/>
              <a:t>Europol</a:t>
            </a:r>
            <a:endParaRPr lang="en-GB" sz="1000" b="1" dirty="0"/>
          </a:p>
        </p:txBody>
      </p:sp>
      <p:sp>
        <p:nvSpPr>
          <p:cNvPr id="28" name="Rectangle 27"/>
          <p:cNvSpPr/>
          <p:nvPr/>
        </p:nvSpPr>
        <p:spPr>
          <a:xfrm>
            <a:off x="4003626" y="1662749"/>
            <a:ext cx="1152000" cy="432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dirty="0" smtClean="0"/>
              <a:t>Railways</a:t>
            </a:r>
          </a:p>
          <a:p>
            <a:pPr algn="ctr"/>
            <a:r>
              <a:rPr lang="en-GB" sz="1000" dirty="0" smtClean="0"/>
              <a:t>ERA</a:t>
            </a:r>
            <a:endParaRPr lang="en-GB" sz="1000" dirty="0"/>
          </a:p>
        </p:txBody>
      </p:sp>
      <p:sp>
        <p:nvSpPr>
          <p:cNvPr id="29" name="Rectangle 28"/>
          <p:cNvSpPr/>
          <p:nvPr/>
        </p:nvSpPr>
        <p:spPr>
          <a:xfrm>
            <a:off x="4003626" y="2159468"/>
            <a:ext cx="1152000" cy="432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dirty="0" smtClean="0"/>
              <a:t>Securities and markets</a:t>
            </a:r>
          </a:p>
          <a:p>
            <a:pPr algn="ctr"/>
            <a:r>
              <a:rPr lang="en-GB" sz="1000" b="1" dirty="0" err="1" smtClean="0"/>
              <a:t>ESMA</a:t>
            </a:r>
            <a:endParaRPr lang="en-GB" sz="1000" b="1" dirty="0"/>
          </a:p>
        </p:txBody>
      </p:sp>
      <p:sp>
        <p:nvSpPr>
          <p:cNvPr id="30" name="Rectangle 29"/>
          <p:cNvSpPr/>
          <p:nvPr/>
        </p:nvSpPr>
        <p:spPr>
          <a:xfrm>
            <a:off x="4003626" y="2655564"/>
            <a:ext cx="1152000" cy="432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dirty="0" smtClean="0"/>
              <a:t>Training Foundation</a:t>
            </a:r>
          </a:p>
          <a:p>
            <a:pPr algn="ctr"/>
            <a:r>
              <a:rPr lang="en-GB" sz="1000" b="1" dirty="0" smtClean="0"/>
              <a:t>ETF</a:t>
            </a:r>
            <a:endParaRPr lang="en-GB" sz="1000" b="1" dirty="0"/>
          </a:p>
        </p:txBody>
      </p:sp>
      <p:sp>
        <p:nvSpPr>
          <p:cNvPr id="31" name="Rectangle 30"/>
          <p:cNvSpPr/>
          <p:nvPr/>
        </p:nvSpPr>
        <p:spPr>
          <a:xfrm>
            <a:off x="4003626" y="3148716"/>
            <a:ext cx="1152000" cy="432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dirty="0" smtClean="0"/>
              <a:t>Fundamental Rights</a:t>
            </a:r>
          </a:p>
          <a:p>
            <a:pPr algn="ctr"/>
            <a:r>
              <a:rPr lang="en-GB" sz="1000" b="1" dirty="0" smtClean="0"/>
              <a:t>FRA</a:t>
            </a:r>
            <a:endParaRPr lang="en-GB" sz="1000" b="1" dirty="0"/>
          </a:p>
        </p:txBody>
      </p:sp>
      <p:sp>
        <p:nvSpPr>
          <p:cNvPr id="32" name="Rectangle 31"/>
          <p:cNvSpPr/>
          <p:nvPr/>
        </p:nvSpPr>
        <p:spPr>
          <a:xfrm>
            <a:off x="4003626" y="3646907"/>
            <a:ext cx="1152000" cy="432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dirty="0" smtClean="0"/>
              <a:t>Intellectual property</a:t>
            </a:r>
          </a:p>
          <a:p>
            <a:pPr algn="ctr"/>
            <a:r>
              <a:rPr lang="en-GB" sz="1000" b="1" dirty="0" err="1" smtClean="0"/>
              <a:t>EUIPO</a:t>
            </a:r>
            <a:endParaRPr lang="en-GB" sz="1000" b="1" dirty="0"/>
          </a:p>
        </p:txBody>
      </p:sp>
      <p:sp>
        <p:nvSpPr>
          <p:cNvPr id="33" name="Rectangle 32"/>
          <p:cNvSpPr/>
          <p:nvPr/>
        </p:nvSpPr>
        <p:spPr>
          <a:xfrm>
            <a:off x="3999451" y="4145098"/>
            <a:ext cx="1152000" cy="432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dirty="0" smtClean="0"/>
              <a:t>Single Resolution Board (Banking)</a:t>
            </a:r>
          </a:p>
          <a:p>
            <a:pPr algn="ctr"/>
            <a:r>
              <a:rPr lang="en-GB" sz="1000" b="1" dirty="0" err="1" smtClean="0"/>
              <a:t>SRB</a:t>
            </a:r>
            <a:endParaRPr lang="en-GB" sz="1000" b="1" dirty="0"/>
          </a:p>
        </p:txBody>
      </p:sp>
      <p:sp>
        <p:nvSpPr>
          <p:cNvPr id="34" name="Rectangle 33"/>
          <p:cNvSpPr/>
          <p:nvPr/>
        </p:nvSpPr>
        <p:spPr>
          <a:xfrm>
            <a:off x="3993969" y="4638250"/>
            <a:ext cx="1152000" cy="432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dirty="0" smtClean="0"/>
              <a:t>Judicial cooperation</a:t>
            </a:r>
          </a:p>
          <a:p>
            <a:pPr algn="ctr"/>
            <a:r>
              <a:rPr lang="en-GB" sz="1000" dirty="0" err="1" smtClean="0"/>
              <a:t>Eurojust</a:t>
            </a:r>
            <a:endParaRPr lang="en-GB" sz="1000" b="1" dirty="0"/>
          </a:p>
        </p:txBody>
      </p:sp>
      <p:sp>
        <p:nvSpPr>
          <p:cNvPr id="36" name="Rectangle 35"/>
          <p:cNvSpPr/>
          <p:nvPr/>
        </p:nvSpPr>
        <p:spPr>
          <a:xfrm>
            <a:off x="5308026" y="1168062"/>
            <a:ext cx="1152000" cy="432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dirty="0" smtClean="0"/>
              <a:t>Translations</a:t>
            </a:r>
          </a:p>
          <a:p>
            <a:pPr algn="ctr"/>
            <a:r>
              <a:rPr lang="en-GB" sz="1000" dirty="0" err="1" smtClean="0"/>
              <a:t>CdT</a:t>
            </a:r>
            <a:endParaRPr lang="en-GB" sz="1000" b="1" dirty="0"/>
          </a:p>
        </p:txBody>
      </p:sp>
      <p:sp>
        <p:nvSpPr>
          <p:cNvPr id="40" name="Rectangle 39"/>
          <p:cNvSpPr/>
          <p:nvPr/>
        </p:nvSpPr>
        <p:spPr>
          <a:xfrm>
            <a:off x="5210556" y="1662749"/>
            <a:ext cx="1285086" cy="3429281"/>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GB" sz="1200" b="1" dirty="0" smtClean="0"/>
              <a:t>Executive </a:t>
            </a:r>
            <a:r>
              <a:rPr lang="en-GB" sz="1200" dirty="0" smtClean="0"/>
              <a:t>(6)</a:t>
            </a:r>
            <a:endParaRPr lang="en-GB" sz="1200" dirty="0"/>
          </a:p>
        </p:txBody>
      </p:sp>
      <p:sp>
        <p:nvSpPr>
          <p:cNvPr id="39" name="Rectangle 38"/>
          <p:cNvSpPr/>
          <p:nvPr/>
        </p:nvSpPr>
        <p:spPr>
          <a:xfrm>
            <a:off x="5294369" y="2159405"/>
            <a:ext cx="1152000" cy="432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dirty="0" smtClean="0"/>
              <a:t>Education, </a:t>
            </a:r>
            <a:r>
              <a:rPr lang="en-GB" sz="1000" dirty="0" err="1" smtClean="0"/>
              <a:t>Audiovisual</a:t>
            </a:r>
            <a:r>
              <a:rPr lang="en-GB" sz="1000" dirty="0" smtClean="0"/>
              <a:t> and Culture</a:t>
            </a:r>
            <a:endParaRPr lang="en-GB" sz="1000" b="1" dirty="0"/>
          </a:p>
        </p:txBody>
      </p:sp>
      <p:sp>
        <p:nvSpPr>
          <p:cNvPr id="41" name="Rectangle 40"/>
          <p:cNvSpPr/>
          <p:nvPr/>
        </p:nvSpPr>
        <p:spPr>
          <a:xfrm>
            <a:off x="5304248" y="2652119"/>
            <a:ext cx="1152000" cy="432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dirty="0" smtClean="0"/>
              <a:t>SMEs (enterprises)</a:t>
            </a:r>
          </a:p>
          <a:p>
            <a:pPr algn="ctr"/>
            <a:r>
              <a:rPr lang="en-GB" sz="1000" b="1" dirty="0" err="1" smtClean="0"/>
              <a:t>EASME</a:t>
            </a:r>
            <a:endParaRPr lang="en-GB" sz="1000" b="1" dirty="0"/>
          </a:p>
        </p:txBody>
      </p:sp>
      <p:sp>
        <p:nvSpPr>
          <p:cNvPr id="42" name="Rectangle 41"/>
          <p:cNvSpPr/>
          <p:nvPr/>
        </p:nvSpPr>
        <p:spPr>
          <a:xfrm>
            <a:off x="5304248" y="3150748"/>
            <a:ext cx="1152000" cy="432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dirty="0" smtClean="0"/>
              <a:t>Research Council</a:t>
            </a:r>
          </a:p>
          <a:p>
            <a:pPr algn="ctr"/>
            <a:r>
              <a:rPr lang="en-GB" sz="1000" b="1" dirty="0" err="1" smtClean="0"/>
              <a:t>ERCEA</a:t>
            </a:r>
            <a:endParaRPr lang="en-GB" sz="1000" b="1" dirty="0"/>
          </a:p>
        </p:txBody>
      </p:sp>
      <p:sp>
        <p:nvSpPr>
          <p:cNvPr id="43" name="Rectangle 42"/>
          <p:cNvSpPr/>
          <p:nvPr/>
        </p:nvSpPr>
        <p:spPr>
          <a:xfrm>
            <a:off x="5294369" y="3647619"/>
            <a:ext cx="1152000" cy="432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dirty="0" smtClean="0"/>
              <a:t>Consumers, health, ag, food</a:t>
            </a:r>
          </a:p>
          <a:p>
            <a:pPr algn="ctr"/>
            <a:r>
              <a:rPr lang="en-GB" sz="1000" b="1" dirty="0" err="1" smtClean="0"/>
              <a:t>Chafea</a:t>
            </a:r>
            <a:endParaRPr lang="en-GB" sz="1000" b="1" dirty="0"/>
          </a:p>
        </p:txBody>
      </p:sp>
      <p:sp>
        <p:nvSpPr>
          <p:cNvPr id="44" name="Rectangle 43"/>
          <p:cNvSpPr/>
          <p:nvPr/>
        </p:nvSpPr>
        <p:spPr>
          <a:xfrm>
            <a:off x="5304248" y="4139933"/>
            <a:ext cx="1152000" cy="432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dirty="0" smtClean="0"/>
              <a:t>Research</a:t>
            </a:r>
          </a:p>
        </p:txBody>
      </p:sp>
      <p:sp>
        <p:nvSpPr>
          <p:cNvPr id="45" name="Rectangle 44"/>
          <p:cNvSpPr/>
          <p:nvPr/>
        </p:nvSpPr>
        <p:spPr>
          <a:xfrm>
            <a:off x="5304248" y="4632247"/>
            <a:ext cx="1152000" cy="432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dirty="0" smtClean="0"/>
              <a:t>Innovation &amp; Networks</a:t>
            </a:r>
          </a:p>
          <a:p>
            <a:pPr algn="ctr"/>
            <a:r>
              <a:rPr lang="en-GB" sz="1000" dirty="0" err="1" smtClean="0"/>
              <a:t>INEA</a:t>
            </a:r>
            <a:endParaRPr lang="en-GB" sz="1000" dirty="0" smtClean="0"/>
          </a:p>
        </p:txBody>
      </p:sp>
      <p:sp>
        <p:nvSpPr>
          <p:cNvPr id="47" name="Rectangle 46"/>
          <p:cNvSpPr/>
          <p:nvPr/>
        </p:nvSpPr>
        <p:spPr>
          <a:xfrm>
            <a:off x="6516216" y="884037"/>
            <a:ext cx="1285086" cy="2448000"/>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GB" sz="1200" b="1" dirty="0" smtClean="0"/>
              <a:t>Executive under common security and defence policy </a:t>
            </a:r>
            <a:r>
              <a:rPr lang="en-GB" sz="1200" dirty="0" smtClean="0"/>
              <a:t>(3)</a:t>
            </a:r>
            <a:endParaRPr lang="en-GB" sz="1200" dirty="0"/>
          </a:p>
        </p:txBody>
      </p:sp>
      <p:sp>
        <p:nvSpPr>
          <p:cNvPr id="48" name="Rectangle 47"/>
          <p:cNvSpPr/>
          <p:nvPr/>
        </p:nvSpPr>
        <p:spPr>
          <a:xfrm>
            <a:off x="6600029" y="1869265"/>
            <a:ext cx="1152000" cy="432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dirty="0" smtClean="0"/>
              <a:t>Defence</a:t>
            </a:r>
          </a:p>
          <a:p>
            <a:pPr algn="ctr"/>
            <a:r>
              <a:rPr lang="en-GB" sz="1000" b="1" dirty="0" smtClean="0"/>
              <a:t>EDA</a:t>
            </a:r>
            <a:endParaRPr lang="en-GB" sz="1000" b="1" dirty="0"/>
          </a:p>
        </p:txBody>
      </p:sp>
      <p:sp>
        <p:nvSpPr>
          <p:cNvPr id="49" name="Rectangle 48"/>
          <p:cNvSpPr/>
          <p:nvPr/>
        </p:nvSpPr>
        <p:spPr>
          <a:xfrm>
            <a:off x="6600029" y="2361916"/>
            <a:ext cx="1152000" cy="432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dirty="0" smtClean="0"/>
              <a:t>Security Studies</a:t>
            </a:r>
          </a:p>
          <a:p>
            <a:pPr algn="ctr"/>
            <a:r>
              <a:rPr lang="en-GB" sz="1000" b="1" dirty="0" err="1" smtClean="0"/>
              <a:t>EUISS</a:t>
            </a:r>
            <a:endParaRPr lang="en-GB" sz="1000" b="1" dirty="0"/>
          </a:p>
        </p:txBody>
      </p:sp>
      <p:sp>
        <p:nvSpPr>
          <p:cNvPr id="50" name="Rectangle 49"/>
          <p:cNvSpPr/>
          <p:nvPr/>
        </p:nvSpPr>
        <p:spPr>
          <a:xfrm>
            <a:off x="6600029" y="2854567"/>
            <a:ext cx="1152000" cy="432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dirty="0" smtClean="0"/>
              <a:t>Satellite Centre</a:t>
            </a:r>
          </a:p>
          <a:p>
            <a:pPr algn="ctr"/>
            <a:r>
              <a:rPr lang="en-GB" sz="1000" b="1" dirty="0" err="1" smtClean="0"/>
              <a:t>SatCen</a:t>
            </a:r>
            <a:endParaRPr lang="en-GB" sz="1000" b="1" dirty="0"/>
          </a:p>
        </p:txBody>
      </p:sp>
      <p:sp>
        <p:nvSpPr>
          <p:cNvPr id="53" name="TextBox 52"/>
          <p:cNvSpPr txBox="1"/>
          <p:nvPr/>
        </p:nvSpPr>
        <p:spPr>
          <a:xfrm>
            <a:off x="2477066" y="43841"/>
            <a:ext cx="2043620" cy="369332"/>
          </a:xfrm>
          <a:prstGeom prst="rect">
            <a:avLst/>
          </a:prstGeom>
          <a:noFill/>
        </p:spPr>
        <p:txBody>
          <a:bodyPr wrap="square" rtlCol="0">
            <a:spAutoFit/>
          </a:bodyPr>
          <a:lstStyle/>
          <a:p>
            <a:r>
              <a:rPr lang="en-GB" dirty="0" smtClean="0">
                <a:solidFill>
                  <a:srgbClr val="F9DD16"/>
                </a:solidFill>
              </a:rPr>
              <a:t>33+6+3+2+8=</a:t>
            </a:r>
            <a:r>
              <a:rPr lang="en-GB" b="1" dirty="0" smtClean="0">
                <a:solidFill>
                  <a:srgbClr val="F9DD16"/>
                </a:solidFill>
              </a:rPr>
              <a:t>52</a:t>
            </a:r>
            <a:endParaRPr lang="en-IE" b="1" dirty="0">
              <a:solidFill>
                <a:srgbClr val="F9DD16"/>
              </a:solidFill>
            </a:endParaRPr>
          </a:p>
        </p:txBody>
      </p:sp>
      <p:sp>
        <p:nvSpPr>
          <p:cNvPr id="54" name="Rectangle 53"/>
          <p:cNvSpPr/>
          <p:nvPr/>
        </p:nvSpPr>
        <p:spPr>
          <a:xfrm>
            <a:off x="6516216" y="3615662"/>
            <a:ext cx="1285086" cy="1476000"/>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GB" sz="1200" b="1" dirty="0" err="1" smtClean="0"/>
              <a:t>EUROATOM</a:t>
            </a:r>
            <a:r>
              <a:rPr lang="en-GB" sz="1200" b="1" dirty="0" smtClean="0"/>
              <a:t> </a:t>
            </a:r>
            <a:r>
              <a:rPr lang="en-GB" sz="1200" dirty="0" smtClean="0"/>
              <a:t>(2)</a:t>
            </a:r>
            <a:endParaRPr lang="en-GB" sz="1200" dirty="0"/>
          </a:p>
        </p:txBody>
      </p:sp>
      <p:sp>
        <p:nvSpPr>
          <p:cNvPr id="55" name="Rectangle 54"/>
          <p:cNvSpPr/>
          <p:nvPr/>
        </p:nvSpPr>
        <p:spPr>
          <a:xfrm>
            <a:off x="6600029" y="4629490"/>
            <a:ext cx="1152000" cy="432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dirty="0" smtClean="0"/>
              <a:t>Fusion for </a:t>
            </a:r>
            <a:r>
              <a:rPr lang="en-GB" sz="1000" dirty="0" err="1" smtClean="0"/>
              <a:t>Enegery</a:t>
            </a:r>
            <a:endParaRPr lang="en-GB" sz="1000" dirty="0" smtClean="0"/>
          </a:p>
          <a:p>
            <a:pPr algn="ctr"/>
            <a:r>
              <a:rPr lang="en-GB" sz="1000" b="1" dirty="0" smtClean="0"/>
              <a:t>F4E</a:t>
            </a:r>
            <a:endParaRPr lang="en-GB" sz="1000" b="1" dirty="0"/>
          </a:p>
        </p:txBody>
      </p:sp>
      <p:sp>
        <p:nvSpPr>
          <p:cNvPr id="58" name="Rectangle 57"/>
          <p:cNvSpPr/>
          <p:nvPr/>
        </p:nvSpPr>
        <p:spPr>
          <a:xfrm>
            <a:off x="6602112" y="4129865"/>
            <a:ext cx="1152000" cy="432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dirty="0" err="1" smtClean="0"/>
              <a:t>EUROATOM</a:t>
            </a:r>
            <a:r>
              <a:rPr lang="en-GB" sz="1000" dirty="0" smtClean="0"/>
              <a:t> Supply</a:t>
            </a:r>
          </a:p>
          <a:p>
            <a:pPr algn="ctr"/>
            <a:r>
              <a:rPr lang="en-GB" sz="1000" b="1" dirty="0" smtClean="0"/>
              <a:t>ESA</a:t>
            </a:r>
            <a:endParaRPr lang="en-GB" sz="1000" b="1" dirty="0"/>
          </a:p>
        </p:txBody>
      </p:sp>
      <p:sp>
        <p:nvSpPr>
          <p:cNvPr id="59" name="Rectangle 58"/>
          <p:cNvSpPr/>
          <p:nvPr/>
        </p:nvSpPr>
        <p:spPr>
          <a:xfrm>
            <a:off x="7801302" y="884037"/>
            <a:ext cx="1285086" cy="4207993"/>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GB" sz="1200" b="1" dirty="0" smtClean="0"/>
              <a:t>Other organ. </a:t>
            </a:r>
            <a:r>
              <a:rPr lang="en-GB" sz="1200" dirty="0" smtClean="0"/>
              <a:t>(8)</a:t>
            </a:r>
            <a:endParaRPr lang="en-GB" sz="1200" dirty="0"/>
          </a:p>
        </p:txBody>
      </p:sp>
      <p:sp>
        <p:nvSpPr>
          <p:cNvPr id="60" name="Rectangle 59"/>
          <p:cNvSpPr/>
          <p:nvPr/>
        </p:nvSpPr>
        <p:spPr>
          <a:xfrm>
            <a:off x="7867635" y="1168125"/>
            <a:ext cx="1152000" cy="43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dirty="0" smtClean="0"/>
              <a:t>Innovation and technology</a:t>
            </a:r>
          </a:p>
          <a:p>
            <a:pPr algn="ctr"/>
            <a:r>
              <a:rPr lang="en-GB" sz="1000" dirty="0" err="1" smtClean="0"/>
              <a:t>EIT</a:t>
            </a:r>
            <a:endParaRPr lang="en-GB" sz="1000" b="1" dirty="0"/>
          </a:p>
        </p:txBody>
      </p:sp>
      <p:sp>
        <p:nvSpPr>
          <p:cNvPr id="61" name="Rectangle 60"/>
          <p:cNvSpPr/>
          <p:nvPr/>
        </p:nvSpPr>
        <p:spPr>
          <a:xfrm>
            <a:off x="7877514" y="1660839"/>
            <a:ext cx="1152000" cy="43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dirty="0" err="1" smtClean="0"/>
              <a:t>ECSEL</a:t>
            </a:r>
            <a:r>
              <a:rPr lang="en-GB" sz="1000" dirty="0" smtClean="0"/>
              <a:t> Joint Undertaking (</a:t>
            </a:r>
            <a:r>
              <a:rPr lang="en-GB" sz="1000" dirty="0" err="1" smtClean="0"/>
              <a:t>JU</a:t>
            </a:r>
            <a:r>
              <a:rPr lang="en-GB" sz="1000" dirty="0" smtClean="0"/>
              <a:t>) (digital tech)</a:t>
            </a:r>
            <a:endParaRPr lang="en-GB" sz="1000" b="1" dirty="0"/>
          </a:p>
        </p:txBody>
      </p:sp>
      <p:sp>
        <p:nvSpPr>
          <p:cNvPr id="62" name="Rectangle 61"/>
          <p:cNvSpPr/>
          <p:nvPr/>
        </p:nvSpPr>
        <p:spPr>
          <a:xfrm>
            <a:off x="7877514" y="2159468"/>
            <a:ext cx="1152000" cy="43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dirty="0" smtClean="0"/>
              <a:t>Fuel Cells and Hydrogen 2 Joint Undertaking</a:t>
            </a:r>
            <a:endParaRPr lang="en-GB" sz="1000" b="1" dirty="0"/>
          </a:p>
        </p:txBody>
      </p:sp>
      <p:sp>
        <p:nvSpPr>
          <p:cNvPr id="63" name="Rectangle 62"/>
          <p:cNvSpPr/>
          <p:nvPr/>
        </p:nvSpPr>
        <p:spPr>
          <a:xfrm>
            <a:off x="7867635" y="2656339"/>
            <a:ext cx="1152000" cy="43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dirty="0" smtClean="0"/>
              <a:t>IMI 2 Joint Undertaking</a:t>
            </a:r>
          </a:p>
          <a:p>
            <a:pPr algn="ctr"/>
            <a:r>
              <a:rPr lang="en-GB" sz="1000" b="1" dirty="0" smtClean="0"/>
              <a:t>IMI 2 </a:t>
            </a:r>
            <a:r>
              <a:rPr lang="en-GB" sz="1000" b="1" dirty="0" err="1" smtClean="0"/>
              <a:t>JU</a:t>
            </a:r>
            <a:endParaRPr lang="en-GB" sz="1000" b="1" dirty="0"/>
          </a:p>
        </p:txBody>
      </p:sp>
      <p:sp>
        <p:nvSpPr>
          <p:cNvPr id="64" name="Rectangle 63"/>
          <p:cNvSpPr/>
          <p:nvPr/>
        </p:nvSpPr>
        <p:spPr>
          <a:xfrm>
            <a:off x="7877514" y="3148653"/>
            <a:ext cx="1152000" cy="43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dirty="0" err="1" smtClean="0"/>
              <a:t>SESAR</a:t>
            </a:r>
            <a:r>
              <a:rPr lang="en-GB" sz="1000" dirty="0" smtClean="0"/>
              <a:t> Joint Undertaking</a:t>
            </a:r>
          </a:p>
        </p:txBody>
      </p:sp>
      <p:sp>
        <p:nvSpPr>
          <p:cNvPr id="65" name="Rectangle 64"/>
          <p:cNvSpPr/>
          <p:nvPr/>
        </p:nvSpPr>
        <p:spPr>
          <a:xfrm>
            <a:off x="7877514" y="3640967"/>
            <a:ext cx="1152000" cy="43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dirty="0" smtClean="0"/>
              <a:t>Shift2Rail Joint Undertaking</a:t>
            </a:r>
          </a:p>
        </p:txBody>
      </p:sp>
      <p:sp>
        <p:nvSpPr>
          <p:cNvPr id="66" name="Rectangle 65"/>
          <p:cNvSpPr/>
          <p:nvPr/>
        </p:nvSpPr>
        <p:spPr>
          <a:xfrm>
            <a:off x="7867635" y="4133281"/>
            <a:ext cx="1152000" cy="43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dirty="0" smtClean="0"/>
              <a:t>Clean Sky 2 Joint Undertaking</a:t>
            </a:r>
          </a:p>
        </p:txBody>
      </p:sp>
      <p:sp>
        <p:nvSpPr>
          <p:cNvPr id="67" name="Rectangle 66"/>
          <p:cNvSpPr/>
          <p:nvPr/>
        </p:nvSpPr>
        <p:spPr>
          <a:xfrm>
            <a:off x="7864629" y="4622578"/>
            <a:ext cx="1152000" cy="43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dirty="0" err="1" smtClean="0"/>
              <a:t>BBI</a:t>
            </a:r>
            <a:r>
              <a:rPr lang="en-GB" sz="1000" dirty="0" smtClean="0"/>
              <a:t> Joint Undertaking (Bio-based)</a:t>
            </a:r>
          </a:p>
        </p:txBody>
      </p:sp>
      <p:sp>
        <p:nvSpPr>
          <p:cNvPr id="69" name="Rectangle 68"/>
          <p:cNvSpPr/>
          <p:nvPr/>
        </p:nvSpPr>
        <p:spPr>
          <a:xfrm>
            <a:off x="1110402" y="1486276"/>
            <a:ext cx="108000" cy="540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70" name="Rectangle 69"/>
          <p:cNvSpPr/>
          <p:nvPr/>
        </p:nvSpPr>
        <p:spPr>
          <a:xfrm>
            <a:off x="1104271" y="2007133"/>
            <a:ext cx="108000" cy="540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71" name="Rectangle 70"/>
          <p:cNvSpPr/>
          <p:nvPr/>
        </p:nvSpPr>
        <p:spPr>
          <a:xfrm>
            <a:off x="8874472" y="4966022"/>
            <a:ext cx="108000" cy="540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72" name="Rectangle 71"/>
          <p:cNvSpPr/>
          <p:nvPr/>
        </p:nvSpPr>
        <p:spPr>
          <a:xfrm>
            <a:off x="6297809" y="1486276"/>
            <a:ext cx="108000" cy="540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73" name="Rectangle 72"/>
          <p:cNvSpPr/>
          <p:nvPr/>
        </p:nvSpPr>
        <p:spPr>
          <a:xfrm>
            <a:off x="3688645" y="4966022"/>
            <a:ext cx="108000" cy="540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74" name="Rectangle 73"/>
          <p:cNvSpPr/>
          <p:nvPr/>
        </p:nvSpPr>
        <p:spPr>
          <a:xfrm>
            <a:off x="2419914" y="2485533"/>
            <a:ext cx="108000" cy="540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75" name="Rectangle 74"/>
          <p:cNvSpPr/>
          <p:nvPr/>
        </p:nvSpPr>
        <p:spPr>
          <a:xfrm>
            <a:off x="1103593" y="2482302"/>
            <a:ext cx="108000" cy="540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76" name="Rectangle 75"/>
          <p:cNvSpPr/>
          <p:nvPr/>
        </p:nvSpPr>
        <p:spPr>
          <a:xfrm>
            <a:off x="8873680" y="4460182"/>
            <a:ext cx="108000" cy="540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77" name="Rectangle 76"/>
          <p:cNvSpPr/>
          <p:nvPr/>
        </p:nvSpPr>
        <p:spPr>
          <a:xfrm>
            <a:off x="1104271" y="4458864"/>
            <a:ext cx="108000" cy="540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78" name="Rectangle 77"/>
          <p:cNvSpPr/>
          <p:nvPr/>
        </p:nvSpPr>
        <p:spPr>
          <a:xfrm>
            <a:off x="1108875" y="4963437"/>
            <a:ext cx="108000" cy="540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79" name="Rectangle 78"/>
          <p:cNvSpPr/>
          <p:nvPr/>
        </p:nvSpPr>
        <p:spPr>
          <a:xfrm>
            <a:off x="2415813" y="1488668"/>
            <a:ext cx="108000" cy="540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80" name="Rectangle 79"/>
          <p:cNvSpPr/>
          <p:nvPr/>
        </p:nvSpPr>
        <p:spPr>
          <a:xfrm>
            <a:off x="8869579" y="2004548"/>
            <a:ext cx="108000" cy="540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81" name="Rectangle 80"/>
          <p:cNvSpPr/>
          <p:nvPr/>
        </p:nvSpPr>
        <p:spPr>
          <a:xfrm>
            <a:off x="2415813" y="2007133"/>
            <a:ext cx="108000" cy="540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82" name="Rectangle 81"/>
          <p:cNvSpPr/>
          <p:nvPr/>
        </p:nvSpPr>
        <p:spPr>
          <a:xfrm>
            <a:off x="2411760" y="3004262"/>
            <a:ext cx="108000" cy="540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83" name="Rectangle 82"/>
          <p:cNvSpPr/>
          <p:nvPr/>
        </p:nvSpPr>
        <p:spPr>
          <a:xfrm>
            <a:off x="7596208" y="2211710"/>
            <a:ext cx="108000" cy="540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84" name="Rectangle 83"/>
          <p:cNvSpPr/>
          <p:nvPr/>
        </p:nvSpPr>
        <p:spPr>
          <a:xfrm>
            <a:off x="2411760" y="3501478"/>
            <a:ext cx="108000" cy="540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85" name="Rectangle 84"/>
          <p:cNvSpPr/>
          <p:nvPr/>
        </p:nvSpPr>
        <p:spPr>
          <a:xfrm>
            <a:off x="2411760" y="3981071"/>
            <a:ext cx="108000" cy="540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86" name="Rectangle 85"/>
          <p:cNvSpPr/>
          <p:nvPr/>
        </p:nvSpPr>
        <p:spPr>
          <a:xfrm>
            <a:off x="2415813" y="4460182"/>
            <a:ext cx="108000" cy="540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87" name="Rectangle 86"/>
          <p:cNvSpPr/>
          <p:nvPr/>
        </p:nvSpPr>
        <p:spPr>
          <a:xfrm>
            <a:off x="3684592" y="2004548"/>
            <a:ext cx="108000" cy="540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88" name="Rectangle 87"/>
          <p:cNvSpPr/>
          <p:nvPr/>
        </p:nvSpPr>
        <p:spPr>
          <a:xfrm>
            <a:off x="3688645" y="2486938"/>
            <a:ext cx="108000" cy="540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89" name="Rectangle 88"/>
          <p:cNvSpPr/>
          <p:nvPr/>
        </p:nvSpPr>
        <p:spPr>
          <a:xfrm>
            <a:off x="3684592" y="3500358"/>
            <a:ext cx="108000" cy="540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90" name="Rectangle 89"/>
          <p:cNvSpPr/>
          <p:nvPr/>
        </p:nvSpPr>
        <p:spPr>
          <a:xfrm>
            <a:off x="8865846" y="1488668"/>
            <a:ext cx="108000" cy="540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91" name="Rectangle 90"/>
          <p:cNvSpPr/>
          <p:nvPr/>
        </p:nvSpPr>
        <p:spPr>
          <a:xfrm>
            <a:off x="3684592" y="3979951"/>
            <a:ext cx="108000" cy="540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92" name="Rectangle 91"/>
          <p:cNvSpPr/>
          <p:nvPr/>
        </p:nvSpPr>
        <p:spPr>
          <a:xfrm>
            <a:off x="3684424" y="3004262"/>
            <a:ext cx="108000" cy="540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93" name="Rectangle 92"/>
          <p:cNvSpPr/>
          <p:nvPr/>
        </p:nvSpPr>
        <p:spPr>
          <a:xfrm>
            <a:off x="3680691" y="4460182"/>
            <a:ext cx="108000" cy="540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94" name="Rectangle 93"/>
          <p:cNvSpPr/>
          <p:nvPr/>
        </p:nvSpPr>
        <p:spPr>
          <a:xfrm>
            <a:off x="5018954" y="2486938"/>
            <a:ext cx="108000" cy="540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95" name="Rectangle 94"/>
          <p:cNvSpPr/>
          <p:nvPr/>
        </p:nvSpPr>
        <p:spPr>
          <a:xfrm>
            <a:off x="7590068" y="2704361"/>
            <a:ext cx="108000" cy="540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96" name="Rectangle 95"/>
          <p:cNvSpPr/>
          <p:nvPr/>
        </p:nvSpPr>
        <p:spPr>
          <a:xfrm>
            <a:off x="5014288" y="3004262"/>
            <a:ext cx="108000" cy="540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97" name="Rectangle 96"/>
          <p:cNvSpPr/>
          <p:nvPr/>
        </p:nvSpPr>
        <p:spPr>
          <a:xfrm>
            <a:off x="1112392" y="3984478"/>
            <a:ext cx="108000" cy="540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98" name="Rectangle 97"/>
          <p:cNvSpPr/>
          <p:nvPr/>
        </p:nvSpPr>
        <p:spPr>
          <a:xfrm>
            <a:off x="5014288" y="3979951"/>
            <a:ext cx="108000" cy="540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99" name="Rectangle 98"/>
          <p:cNvSpPr/>
          <p:nvPr/>
        </p:nvSpPr>
        <p:spPr>
          <a:xfrm>
            <a:off x="1112769" y="3004262"/>
            <a:ext cx="108000" cy="540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00" name="Rectangle 99"/>
          <p:cNvSpPr/>
          <p:nvPr/>
        </p:nvSpPr>
        <p:spPr>
          <a:xfrm>
            <a:off x="2411760" y="4963437"/>
            <a:ext cx="108000" cy="540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01" name="Rectangle 100"/>
          <p:cNvSpPr/>
          <p:nvPr/>
        </p:nvSpPr>
        <p:spPr>
          <a:xfrm>
            <a:off x="5018954" y="1489659"/>
            <a:ext cx="108000" cy="540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02" name="Rectangle 101"/>
          <p:cNvSpPr/>
          <p:nvPr/>
        </p:nvSpPr>
        <p:spPr>
          <a:xfrm>
            <a:off x="5013123" y="2013278"/>
            <a:ext cx="108000" cy="540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03" name="Rectangle 102"/>
          <p:cNvSpPr/>
          <p:nvPr/>
        </p:nvSpPr>
        <p:spPr>
          <a:xfrm>
            <a:off x="5006983" y="4958186"/>
            <a:ext cx="108000" cy="540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04" name="Rectangle 103"/>
          <p:cNvSpPr/>
          <p:nvPr/>
        </p:nvSpPr>
        <p:spPr>
          <a:xfrm>
            <a:off x="8863516" y="2486938"/>
            <a:ext cx="108000" cy="540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05" name="Rectangle 104"/>
          <p:cNvSpPr/>
          <p:nvPr/>
        </p:nvSpPr>
        <p:spPr>
          <a:xfrm>
            <a:off x="5010481" y="3500358"/>
            <a:ext cx="108000" cy="540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06" name="Rectangle 105"/>
          <p:cNvSpPr/>
          <p:nvPr/>
        </p:nvSpPr>
        <p:spPr>
          <a:xfrm>
            <a:off x="7589972" y="4958186"/>
            <a:ext cx="108000" cy="540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07" name="Rectangle 106"/>
          <p:cNvSpPr/>
          <p:nvPr/>
        </p:nvSpPr>
        <p:spPr>
          <a:xfrm>
            <a:off x="1107891" y="3498119"/>
            <a:ext cx="108000" cy="540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08" name="Rectangle 107"/>
          <p:cNvSpPr/>
          <p:nvPr/>
        </p:nvSpPr>
        <p:spPr>
          <a:xfrm>
            <a:off x="8863015" y="3008651"/>
            <a:ext cx="108000" cy="540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09" name="Rectangle 108"/>
          <p:cNvSpPr/>
          <p:nvPr/>
        </p:nvSpPr>
        <p:spPr>
          <a:xfrm>
            <a:off x="3688645" y="1480773"/>
            <a:ext cx="108000" cy="540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10" name="Rectangle 109"/>
          <p:cNvSpPr/>
          <p:nvPr/>
        </p:nvSpPr>
        <p:spPr>
          <a:xfrm>
            <a:off x="7593738" y="3171514"/>
            <a:ext cx="108000" cy="540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11" name="Rectangle 110"/>
          <p:cNvSpPr/>
          <p:nvPr/>
        </p:nvSpPr>
        <p:spPr>
          <a:xfrm>
            <a:off x="8870416" y="3979951"/>
            <a:ext cx="108000" cy="540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12" name="Rectangle 111"/>
          <p:cNvSpPr/>
          <p:nvPr/>
        </p:nvSpPr>
        <p:spPr>
          <a:xfrm>
            <a:off x="8863516" y="3496519"/>
            <a:ext cx="108000" cy="540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13" name="Rectangle 112"/>
          <p:cNvSpPr/>
          <p:nvPr/>
        </p:nvSpPr>
        <p:spPr>
          <a:xfrm>
            <a:off x="5015147" y="4458864"/>
            <a:ext cx="108000" cy="540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14" name="Rectangle 113"/>
          <p:cNvSpPr/>
          <p:nvPr/>
        </p:nvSpPr>
        <p:spPr>
          <a:xfrm>
            <a:off x="6006238" y="381893"/>
            <a:ext cx="3118346" cy="461665"/>
          </a:xfrm>
          <a:prstGeom prst="rect">
            <a:avLst/>
          </a:prstGeom>
        </p:spPr>
        <p:txBody>
          <a:bodyPr wrap="square">
            <a:spAutoFit/>
          </a:bodyPr>
          <a:lstStyle/>
          <a:p>
            <a:r>
              <a:rPr lang="en-GB" sz="1200" dirty="0">
                <a:solidFill>
                  <a:srgbClr val="003399"/>
                </a:solidFill>
              </a:rPr>
              <a:t>European Union Agencies Network (EUAN</a:t>
            </a:r>
            <a:r>
              <a:rPr lang="en-GB" sz="1200" dirty="0" smtClean="0">
                <a:solidFill>
                  <a:srgbClr val="003399"/>
                </a:solidFill>
              </a:rPr>
              <a:t>) (45)</a:t>
            </a:r>
          </a:p>
          <a:p>
            <a:r>
              <a:rPr lang="en-GB" sz="1200" dirty="0">
                <a:hlinkClick r:id="rId3"/>
              </a:rPr>
              <a:t>https://euagencies.eu</a:t>
            </a:r>
            <a:r>
              <a:rPr lang="en-GB" sz="1200" dirty="0" smtClean="0">
                <a:hlinkClick r:id="rId3"/>
              </a:rPr>
              <a:t>/</a:t>
            </a:r>
            <a:r>
              <a:rPr lang="en-GB" sz="1200" dirty="0" smtClean="0"/>
              <a:t>  </a:t>
            </a:r>
            <a:endParaRPr lang="en-IE" sz="1200" dirty="0"/>
          </a:p>
        </p:txBody>
      </p:sp>
      <p:sp>
        <p:nvSpPr>
          <p:cNvPr id="115" name="Rectangle 114"/>
          <p:cNvSpPr/>
          <p:nvPr/>
        </p:nvSpPr>
        <p:spPr>
          <a:xfrm>
            <a:off x="5898238" y="508102"/>
            <a:ext cx="108000" cy="540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17" name="Rectangle 116"/>
          <p:cNvSpPr/>
          <p:nvPr/>
        </p:nvSpPr>
        <p:spPr>
          <a:xfrm>
            <a:off x="4788024" y="16351"/>
            <a:ext cx="4572000" cy="261610"/>
          </a:xfrm>
          <a:prstGeom prst="rect">
            <a:avLst/>
          </a:prstGeom>
        </p:spPr>
        <p:txBody>
          <a:bodyPr>
            <a:spAutoFit/>
          </a:bodyPr>
          <a:lstStyle/>
          <a:p>
            <a:r>
              <a:rPr lang="en-IE" sz="1050" dirty="0">
                <a:hlinkClick r:id="rId4"/>
              </a:rPr>
              <a:t>https://</a:t>
            </a:r>
            <a:r>
              <a:rPr lang="en-IE" sz="1050" dirty="0" smtClean="0">
                <a:hlinkClick r:id="rId4"/>
              </a:rPr>
              <a:t>europa.eu/european-union/about-eu/agencies_en#type_of_agencies</a:t>
            </a:r>
            <a:r>
              <a:rPr lang="en-IE" sz="1050" dirty="0" smtClean="0"/>
              <a:t> </a:t>
            </a:r>
            <a:endParaRPr lang="en-IE" sz="1050" dirty="0"/>
          </a:p>
        </p:txBody>
      </p:sp>
    </p:spTree>
    <p:extLst>
      <p:ext uri="{BB962C8B-B14F-4D97-AF65-F5344CB8AC3E}">
        <p14:creationId xmlns:p14="http://schemas.microsoft.com/office/powerpoint/2010/main" val="4711717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 name="Rectangle 102"/>
          <p:cNvSpPr/>
          <p:nvPr/>
        </p:nvSpPr>
        <p:spPr>
          <a:xfrm>
            <a:off x="0" y="1"/>
            <a:ext cx="9144000" cy="514349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5" name="Rectangle 4"/>
          <p:cNvSpPr/>
          <p:nvPr/>
        </p:nvSpPr>
        <p:spPr>
          <a:xfrm>
            <a:off x="33834" y="146019"/>
            <a:ext cx="6151131" cy="4419652"/>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GB" b="1" dirty="0"/>
              <a:t>EEA </a:t>
            </a:r>
            <a:r>
              <a:rPr lang="en-GB" sz="1050" dirty="0"/>
              <a:t>(EU28+3)</a:t>
            </a:r>
          </a:p>
        </p:txBody>
      </p:sp>
      <p:sp>
        <p:nvSpPr>
          <p:cNvPr id="15" name="Rectangle 14"/>
          <p:cNvSpPr/>
          <p:nvPr/>
        </p:nvSpPr>
        <p:spPr>
          <a:xfrm>
            <a:off x="200025" y="530469"/>
            <a:ext cx="5963066" cy="3937830"/>
          </a:xfrm>
          <a:prstGeom prst="rect">
            <a:avLst/>
          </a:prstGeom>
          <a:solidFill>
            <a:schemeClr val="accent1">
              <a:lumMod val="60000"/>
              <a:lumOff val="40000"/>
              <a:alpha val="8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GB" b="1" dirty="0"/>
              <a:t>EU </a:t>
            </a:r>
            <a:r>
              <a:rPr lang="en-GB" sz="1050" dirty="0"/>
              <a:t>(28)</a:t>
            </a:r>
          </a:p>
        </p:txBody>
      </p:sp>
      <p:sp>
        <p:nvSpPr>
          <p:cNvPr id="55" name="Rectangle 54"/>
          <p:cNvSpPr/>
          <p:nvPr/>
        </p:nvSpPr>
        <p:spPr>
          <a:xfrm>
            <a:off x="6139232" y="2921971"/>
            <a:ext cx="1250750" cy="1643699"/>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r"/>
            <a:r>
              <a:rPr lang="en-GB" sz="1050" i="1" dirty="0">
                <a:solidFill>
                  <a:schemeClr val="bg1"/>
                </a:solidFill>
              </a:rPr>
              <a:t>EEA</a:t>
            </a:r>
          </a:p>
        </p:txBody>
      </p:sp>
      <p:sp>
        <p:nvSpPr>
          <p:cNvPr id="54" name="Rectangle 53"/>
          <p:cNvSpPr/>
          <p:nvPr/>
        </p:nvSpPr>
        <p:spPr>
          <a:xfrm>
            <a:off x="6123567" y="2971561"/>
            <a:ext cx="2696905" cy="1078448"/>
          </a:xfrm>
          <a:prstGeom prst="rect">
            <a:avLst/>
          </a:prstGeom>
          <a:solidFill>
            <a:schemeClr val="accent1">
              <a:lumMod val="75000"/>
              <a:alpha val="8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r"/>
            <a:r>
              <a:rPr lang="en-GB" sz="1050" i="1" dirty="0">
                <a:solidFill>
                  <a:schemeClr val="bg1"/>
                </a:solidFill>
              </a:rPr>
              <a:t>Schengen</a:t>
            </a:r>
          </a:p>
        </p:txBody>
      </p:sp>
      <p:sp>
        <p:nvSpPr>
          <p:cNvPr id="105" name="Rectangle 104"/>
          <p:cNvSpPr/>
          <p:nvPr/>
        </p:nvSpPr>
        <p:spPr>
          <a:xfrm>
            <a:off x="6213037" y="2931790"/>
            <a:ext cx="2392292" cy="864000"/>
          </a:xfrm>
          <a:prstGeom prst="rect">
            <a:avLst/>
          </a:prstGeom>
          <a:solidFill>
            <a:schemeClr val="tx2">
              <a:lumMod val="20000"/>
              <a:lumOff val="80000"/>
              <a:alpha val="8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r"/>
            <a:r>
              <a:rPr lang="en-GB" sz="1050" i="1" dirty="0" smtClean="0">
                <a:solidFill>
                  <a:schemeClr val="bg1"/>
                </a:solidFill>
              </a:rPr>
              <a:t>EFTA</a:t>
            </a:r>
            <a:endParaRPr lang="en-GB" sz="1050" i="1" dirty="0">
              <a:solidFill>
                <a:schemeClr val="bg1"/>
              </a:solidFill>
            </a:endParaRPr>
          </a:p>
        </p:txBody>
      </p:sp>
      <p:sp>
        <p:nvSpPr>
          <p:cNvPr id="13" name="Rectangle 12"/>
          <p:cNvSpPr/>
          <p:nvPr/>
        </p:nvSpPr>
        <p:spPr>
          <a:xfrm>
            <a:off x="1462348" y="926272"/>
            <a:ext cx="4656705" cy="3123737"/>
          </a:xfrm>
          <a:prstGeom prst="rect">
            <a:avLst/>
          </a:prstGeom>
          <a:solidFill>
            <a:schemeClr val="accent1">
              <a:lumMod val="75000"/>
              <a:alpha val="8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GB" b="1" dirty="0">
                <a:solidFill>
                  <a:schemeClr val="bg1"/>
                </a:solidFill>
              </a:rPr>
              <a:t>Schengen </a:t>
            </a:r>
            <a:r>
              <a:rPr lang="en-GB" sz="1050" dirty="0">
                <a:solidFill>
                  <a:schemeClr val="bg1"/>
                </a:solidFill>
              </a:rPr>
              <a:t>(EU22+4)</a:t>
            </a:r>
            <a:r>
              <a:rPr lang="en-GB" dirty="0">
                <a:solidFill>
                  <a:schemeClr val="bg1"/>
                </a:solidFill>
              </a:rPr>
              <a:t> </a:t>
            </a:r>
          </a:p>
        </p:txBody>
      </p:sp>
      <p:sp>
        <p:nvSpPr>
          <p:cNvPr id="14" name="Rectangle 13"/>
          <p:cNvSpPr/>
          <p:nvPr/>
        </p:nvSpPr>
        <p:spPr>
          <a:xfrm>
            <a:off x="312605" y="1305740"/>
            <a:ext cx="5769606" cy="1665821"/>
          </a:xfrm>
          <a:prstGeom prst="rect">
            <a:avLst/>
          </a:prstGeom>
          <a:solidFill>
            <a:schemeClr val="accent1">
              <a:lumMod val="50000"/>
              <a:alpha val="8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GB" b="1" dirty="0">
                <a:solidFill>
                  <a:schemeClr val="bg1"/>
                </a:solidFill>
              </a:rPr>
              <a:t>Euro </a:t>
            </a:r>
            <a:r>
              <a:rPr lang="en-GB" sz="1050" dirty="0">
                <a:solidFill>
                  <a:schemeClr val="bg1"/>
                </a:solidFill>
              </a:rPr>
              <a:t>(EU19)</a:t>
            </a:r>
          </a:p>
        </p:txBody>
      </p:sp>
      <p:sp>
        <p:nvSpPr>
          <p:cNvPr id="111" name="Rectangle 110"/>
          <p:cNvSpPr/>
          <p:nvPr/>
        </p:nvSpPr>
        <p:spPr>
          <a:xfrm>
            <a:off x="6351155" y="-17631"/>
            <a:ext cx="2799380" cy="2852882"/>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GB" dirty="0">
                <a:solidFill>
                  <a:schemeClr val="tx1"/>
                </a:solidFill>
              </a:rPr>
              <a:t>Potential EU Member States</a:t>
            </a:r>
          </a:p>
        </p:txBody>
      </p:sp>
      <p:sp>
        <p:nvSpPr>
          <p:cNvPr id="107" name="Rectangle 106"/>
          <p:cNvSpPr/>
          <p:nvPr/>
        </p:nvSpPr>
        <p:spPr>
          <a:xfrm>
            <a:off x="6464332" y="2017893"/>
            <a:ext cx="2370676" cy="729000"/>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GB" sz="1350" dirty="0">
                <a:solidFill>
                  <a:schemeClr val="bg1"/>
                </a:solidFill>
              </a:rPr>
              <a:t>Potential EU candidates</a:t>
            </a:r>
          </a:p>
        </p:txBody>
      </p:sp>
      <p:sp>
        <p:nvSpPr>
          <p:cNvPr id="106" name="Rectangle 105"/>
          <p:cNvSpPr/>
          <p:nvPr/>
        </p:nvSpPr>
        <p:spPr>
          <a:xfrm>
            <a:off x="6464332" y="1234589"/>
            <a:ext cx="2361598" cy="729000"/>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t"/>
          <a:lstStyle/>
          <a:p>
            <a:pPr algn="ctr"/>
            <a:r>
              <a:rPr lang="en-GB" sz="1350" dirty="0">
                <a:solidFill>
                  <a:schemeClr val="bg1"/>
                </a:solidFill>
              </a:rPr>
              <a:t>EU candidates</a:t>
            </a:r>
          </a:p>
        </p:txBody>
      </p:sp>
      <p:sp>
        <p:nvSpPr>
          <p:cNvPr id="104" name="Rectangle 103"/>
          <p:cNvSpPr/>
          <p:nvPr/>
        </p:nvSpPr>
        <p:spPr>
          <a:xfrm>
            <a:off x="6464332" y="354889"/>
            <a:ext cx="2361970" cy="837000"/>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GB" sz="1350" dirty="0">
                <a:solidFill>
                  <a:schemeClr val="bg1"/>
                </a:solidFill>
              </a:rPr>
              <a:t>Negotiating EU candidates</a:t>
            </a:r>
          </a:p>
        </p:txBody>
      </p:sp>
      <p:sp>
        <p:nvSpPr>
          <p:cNvPr id="57" name="TextBox 56"/>
          <p:cNvSpPr txBox="1"/>
          <p:nvPr/>
        </p:nvSpPr>
        <p:spPr>
          <a:xfrm>
            <a:off x="95250" y="4931471"/>
            <a:ext cx="6615000" cy="230832"/>
          </a:xfrm>
          <a:prstGeom prst="rect">
            <a:avLst/>
          </a:prstGeom>
          <a:noFill/>
        </p:spPr>
        <p:txBody>
          <a:bodyPr wrap="square" rtlCol="0">
            <a:spAutoFit/>
          </a:bodyPr>
          <a:lstStyle/>
          <a:p>
            <a:r>
              <a:rPr lang="en-GB" sz="900" i="1" dirty="0"/>
              <a:t>In parts inspired by The Economist, 11 June 2016, Interlocking interlocutors, p. 31</a:t>
            </a:r>
          </a:p>
        </p:txBody>
      </p:sp>
      <p:sp>
        <p:nvSpPr>
          <p:cNvPr id="62" name="TextBox 61"/>
          <p:cNvSpPr txBox="1"/>
          <p:nvPr/>
        </p:nvSpPr>
        <p:spPr>
          <a:xfrm>
            <a:off x="6511836" y="624121"/>
            <a:ext cx="1085850" cy="253916"/>
          </a:xfrm>
          <a:prstGeom prst="rect">
            <a:avLst/>
          </a:prstGeom>
          <a:solidFill>
            <a:schemeClr val="bg1">
              <a:lumMod val="85000"/>
            </a:schemeClr>
          </a:solidFill>
        </p:spPr>
        <p:txBody>
          <a:bodyPr wrap="square" rtlCol="0">
            <a:spAutoFit/>
          </a:bodyPr>
          <a:lstStyle/>
          <a:p>
            <a:pPr algn="ctr"/>
            <a:r>
              <a:rPr lang="en-GB" sz="1050" dirty="0"/>
              <a:t>Turkey</a:t>
            </a:r>
          </a:p>
        </p:txBody>
      </p:sp>
      <p:sp>
        <p:nvSpPr>
          <p:cNvPr id="64" name="TextBox 63"/>
          <p:cNvSpPr txBox="1"/>
          <p:nvPr/>
        </p:nvSpPr>
        <p:spPr>
          <a:xfrm>
            <a:off x="7664363" y="624121"/>
            <a:ext cx="1085850" cy="253916"/>
          </a:xfrm>
          <a:prstGeom prst="rect">
            <a:avLst/>
          </a:prstGeom>
          <a:solidFill>
            <a:schemeClr val="bg1">
              <a:lumMod val="85000"/>
            </a:schemeClr>
          </a:solidFill>
          <a:ln w="19050">
            <a:solidFill>
              <a:srgbClr val="92D050"/>
            </a:solidFill>
          </a:ln>
        </p:spPr>
        <p:txBody>
          <a:bodyPr wrap="square" rtlCol="0">
            <a:spAutoFit/>
          </a:bodyPr>
          <a:lstStyle/>
          <a:p>
            <a:pPr algn="ctr"/>
            <a:r>
              <a:rPr lang="en-GB" sz="1050" dirty="0"/>
              <a:t>Montenegro</a:t>
            </a:r>
          </a:p>
        </p:txBody>
      </p:sp>
      <p:sp>
        <p:nvSpPr>
          <p:cNvPr id="65" name="TextBox 64"/>
          <p:cNvSpPr txBox="1"/>
          <p:nvPr/>
        </p:nvSpPr>
        <p:spPr>
          <a:xfrm>
            <a:off x="7663619" y="1516034"/>
            <a:ext cx="1085850" cy="253916"/>
          </a:xfrm>
          <a:prstGeom prst="rect">
            <a:avLst/>
          </a:prstGeom>
          <a:solidFill>
            <a:schemeClr val="bg1">
              <a:lumMod val="85000"/>
            </a:schemeClr>
          </a:solidFill>
          <a:ln w="19050">
            <a:solidFill>
              <a:srgbClr val="92D050"/>
            </a:solidFill>
          </a:ln>
        </p:spPr>
        <p:txBody>
          <a:bodyPr wrap="square" rtlCol="0">
            <a:spAutoFit/>
          </a:bodyPr>
          <a:lstStyle>
            <a:defPPr>
              <a:defRPr lang="de-DE"/>
            </a:defPPr>
            <a:lvl1pPr algn="ctr">
              <a:defRPr sz="1050"/>
            </a:lvl1pPr>
          </a:lstStyle>
          <a:p>
            <a:r>
              <a:rPr lang="en-GB" dirty="0" err="1" smtClean="0"/>
              <a:t>FYRoMacedonia</a:t>
            </a:r>
            <a:endParaRPr lang="en-GB" dirty="0"/>
          </a:p>
        </p:txBody>
      </p:sp>
      <p:sp>
        <p:nvSpPr>
          <p:cNvPr id="66" name="TextBox 65"/>
          <p:cNvSpPr txBox="1"/>
          <p:nvPr/>
        </p:nvSpPr>
        <p:spPr>
          <a:xfrm>
            <a:off x="7664363" y="921617"/>
            <a:ext cx="1085850" cy="253916"/>
          </a:xfrm>
          <a:prstGeom prst="rect">
            <a:avLst/>
          </a:prstGeom>
          <a:solidFill>
            <a:schemeClr val="bg1">
              <a:lumMod val="85000"/>
            </a:schemeClr>
          </a:solidFill>
          <a:ln w="19050">
            <a:solidFill>
              <a:srgbClr val="92D050"/>
            </a:solidFill>
          </a:ln>
        </p:spPr>
        <p:txBody>
          <a:bodyPr wrap="square" rtlCol="0">
            <a:spAutoFit/>
          </a:bodyPr>
          <a:lstStyle/>
          <a:p>
            <a:pPr algn="ctr"/>
            <a:r>
              <a:rPr lang="en-GB" sz="1050" dirty="0"/>
              <a:t>Serbia</a:t>
            </a:r>
          </a:p>
        </p:txBody>
      </p:sp>
      <p:sp>
        <p:nvSpPr>
          <p:cNvPr id="67" name="TextBox 66"/>
          <p:cNvSpPr txBox="1"/>
          <p:nvPr/>
        </p:nvSpPr>
        <p:spPr>
          <a:xfrm>
            <a:off x="6517880" y="1516034"/>
            <a:ext cx="1085850" cy="253916"/>
          </a:xfrm>
          <a:prstGeom prst="rect">
            <a:avLst/>
          </a:prstGeom>
          <a:solidFill>
            <a:schemeClr val="bg1">
              <a:lumMod val="85000"/>
            </a:schemeClr>
          </a:solidFill>
        </p:spPr>
        <p:txBody>
          <a:bodyPr wrap="square" rtlCol="0">
            <a:spAutoFit/>
          </a:bodyPr>
          <a:lstStyle/>
          <a:p>
            <a:pPr algn="ctr"/>
            <a:r>
              <a:rPr lang="en-GB" sz="1050" dirty="0"/>
              <a:t>Albania</a:t>
            </a:r>
          </a:p>
        </p:txBody>
      </p:sp>
      <p:sp>
        <p:nvSpPr>
          <p:cNvPr id="68" name="TextBox 67"/>
          <p:cNvSpPr txBox="1"/>
          <p:nvPr/>
        </p:nvSpPr>
        <p:spPr>
          <a:xfrm>
            <a:off x="7674008" y="2278615"/>
            <a:ext cx="1085850" cy="253916"/>
          </a:xfrm>
          <a:prstGeom prst="rect">
            <a:avLst/>
          </a:prstGeom>
          <a:solidFill>
            <a:schemeClr val="bg1">
              <a:lumMod val="85000"/>
            </a:schemeClr>
          </a:solidFill>
          <a:ln w="19050">
            <a:solidFill>
              <a:srgbClr val="92D050"/>
            </a:solidFill>
          </a:ln>
        </p:spPr>
        <p:txBody>
          <a:bodyPr wrap="square" rtlCol="0">
            <a:spAutoFit/>
          </a:bodyPr>
          <a:lstStyle/>
          <a:p>
            <a:pPr algn="ctr"/>
            <a:r>
              <a:rPr lang="en-GB" sz="1050" dirty="0"/>
              <a:t>Kosovo</a:t>
            </a:r>
          </a:p>
        </p:txBody>
      </p:sp>
      <p:sp>
        <p:nvSpPr>
          <p:cNvPr id="69" name="TextBox 68"/>
          <p:cNvSpPr txBox="1"/>
          <p:nvPr/>
        </p:nvSpPr>
        <p:spPr>
          <a:xfrm>
            <a:off x="6528269" y="2278955"/>
            <a:ext cx="1085850" cy="253916"/>
          </a:xfrm>
          <a:prstGeom prst="rect">
            <a:avLst/>
          </a:prstGeom>
          <a:solidFill>
            <a:schemeClr val="bg1">
              <a:lumMod val="85000"/>
            </a:schemeClr>
          </a:solidFill>
          <a:ln w="19050">
            <a:solidFill>
              <a:srgbClr val="92D050"/>
            </a:solidFill>
          </a:ln>
        </p:spPr>
        <p:txBody>
          <a:bodyPr wrap="square" rtlCol="0">
            <a:spAutoFit/>
          </a:bodyPr>
          <a:lstStyle/>
          <a:p>
            <a:pPr algn="ctr"/>
            <a:r>
              <a:rPr lang="en-GB" sz="1050" dirty="0" err="1" smtClean="0"/>
              <a:t>Bosnia&amp;Herzeg</a:t>
            </a:r>
            <a:r>
              <a:rPr lang="en-GB" sz="1050" dirty="0" smtClean="0"/>
              <a:t>.</a:t>
            </a:r>
            <a:endParaRPr lang="en-GB" sz="1050" dirty="0"/>
          </a:p>
        </p:txBody>
      </p:sp>
      <p:sp>
        <p:nvSpPr>
          <p:cNvPr id="71" name="TextBox 70"/>
          <p:cNvSpPr txBox="1"/>
          <p:nvPr/>
        </p:nvSpPr>
        <p:spPr>
          <a:xfrm>
            <a:off x="2638827" y="3021842"/>
            <a:ext cx="1085850" cy="253916"/>
          </a:xfrm>
          <a:prstGeom prst="rect">
            <a:avLst/>
          </a:prstGeom>
          <a:solidFill>
            <a:schemeClr val="bg1">
              <a:lumMod val="85000"/>
            </a:schemeClr>
          </a:solidFill>
        </p:spPr>
        <p:txBody>
          <a:bodyPr wrap="square" rtlCol="0">
            <a:spAutoFit/>
          </a:bodyPr>
          <a:lstStyle/>
          <a:p>
            <a:pPr algn="ctr"/>
            <a:r>
              <a:rPr lang="en-GB" sz="1050" dirty="0">
                <a:solidFill>
                  <a:srgbClr val="FF0000"/>
                </a:solidFill>
              </a:rPr>
              <a:t>Denmark</a:t>
            </a:r>
          </a:p>
        </p:txBody>
      </p:sp>
      <p:sp>
        <p:nvSpPr>
          <p:cNvPr id="72" name="TextBox 71"/>
          <p:cNvSpPr txBox="1"/>
          <p:nvPr/>
        </p:nvSpPr>
        <p:spPr>
          <a:xfrm>
            <a:off x="1520858" y="1604058"/>
            <a:ext cx="1085850" cy="253916"/>
          </a:xfrm>
          <a:prstGeom prst="rect">
            <a:avLst/>
          </a:prstGeom>
          <a:solidFill>
            <a:schemeClr val="bg1">
              <a:lumMod val="85000"/>
            </a:schemeClr>
          </a:solidFill>
          <a:ln w="19050">
            <a:solidFill>
              <a:srgbClr val="92D050"/>
            </a:solidFill>
          </a:ln>
        </p:spPr>
        <p:txBody>
          <a:bodyPr wrap="square" rtlCol="0">
            <a:spAutoFit/>
          </a:bodyPr>
          <a:lstStyle/>
          <a:p>
            <a:pPr algn="ctr"/>
            <a:r>
              <a:rPr lang="en-GB" sz="1050" dirty="0"/>
              <a:t>Austria</a:t>
            </a:r>
          </a:p>
        </p:txBody>
      </p:sp>
      <p:sp>
        <p:nvSpPr>
          <p:cNvPr id="73" name="TextBox 72"/>
          <p:cNvSpPr txBox="1"/>
          <p:nvPr/>
        </p:nvSpPr>
        <p:spPr>
          <a:xfrm>
            <a:off x="1512294" y="2691138"/>
            <a:ext cx="1085850" cy="253916"/>
          </a:xfrm>
          <a:prstGeom prst="rect">
            <a:avLst/>
          </a:prstGeom>
          <a:solidFill>
            <a:schemeClr val="bg1">
              <a:lumMod val="85000"/>
            </a:schemeClr>
          </a:solidFill>
        </p:spPr>
        <p:txBody>
          <a:bodyPr wrap="square" rtlCol="0">
            <a:spAutoFit/>
          </a:bodyPr>
          <a:lstStyle/>
          <a:p>
            <a:pPr algn="ctr"/>
            <a:r>
              <a:rPr lang="en-GB" sz="1050" dirty="0"/>
              <a:t>France</a:t>
            </a:r>
          </a:p>
        </p:txBody>
      </p:sp>
      <p:sp>
        <p:nvSpPr>
          <p:cNvPr id="74" name="TextBox 73"/>
          <p:cNvSpPr txBox="1"/>
          <p:nvPr/>
        </p:nvSpPr>
        <p:spPr>
          <a:xfrm>
            <a:off x="353254" y="3013235"/>
            <a:ext cx="1085850" cy="253916"/>
          </a:xfrm>
          <a:prstGeom prst="rect">
            <a:avLst/>
          </a:prstGeom>
          <a:solidFill>
            <a:schemeClr val="bg1">
              <a:lumMod val="85000"/>
            </a:schemeClr>
          </a:solidFill>
          <a:ln>
            <a:noFill/>
          </a:ln>
        </p:spPr>
        <p:txBody>
          <a:bodyPr wrap="square" rtlCol="0">
            <a:spAutoFit/>
          </a:bodyPr>
          <a:lstStyle/>
          <a:p>
            <a:pPr algn="ctr"/>
            <a:r>
              <a:rPr lang="en-GB" sz="1050" dirty="0">
                <a:solidFill>
                  <a:srgbClr val="FF0000"/>
                </a:solidFill>
              </a:rPr>
              <a:t>United Kingdom</a:t>
            </a:r>
          </a:p>
        </p:txBody>
      </p:sp>
      <p:sp>
        <p:nvSpPr>
          <p:cNvPr id="75" name="TextBox 74"/>
          <p:cNvSpPr txBox="1"/>
          <p:nvPr/>
        </p:nvSpPr>
        <p:spPr>
          <a:xfrm>
            <a:off x="3763428" y="2152713"/>
            <a:ext cx="1085850" cy="253916"/>
          </a:xfrm>
          <a:prstGeom prst="rect">
            <a:avLst/>
          </a:prstGeom>
          <a:solidFill>
            <a:schemeClr val="bg1">
              <a:lumMod val="85000"/>
            </a:schemeClr>
          </a:solidFill>
        </p:spPr>
        <p:txBody>
          <a:bodyPr wrap="square" rtlCol="0">
            <a:spAutoFit/>
          </a:bodyPr>
          <a:lstStyle/>
          <a:p>
            <a:pPr algn="ctr"/>
            <a:r>
              <a:rPr lang="en-GB" sz="1050" dirty="0"/>
              <a:t>Netherlands</a:t>
            </a:r>
          </a:p>
        </p:txBody>
      </p:sp>
      <p:sp>
        <p:nvSpPr>
          <p:cNvPr id="76" name="TextBox 75"/>
          <p:cNvSpPr txBox="1"/>
          <p:nvPr/>
        </p:nvSpPr>
        <p:spPr>
          <a:xfrm>
            <a:off x="4894140" y="1870043"/>
            <a:ext cx="1085850" cy="253916"/>
          </a:xfrm>
          <a:prstGeom prst="rect">
            <a:avLst/>
          </a:prstGeom>
          <a:solidFill>
            <a:schemeClr val="bg1">
              <a:lumMod val="85000"/>
            </a:schemeClr>
          </a:solidFill>
        </p:spPr>
        <p:txBody>
          <a:bodyPr wrap="square" rtlCol="0">
            <a:spAutoFit/>
          </a:bodyPr>
          <a:lstStyle/>
          <a:p>
            <a:pPr algn="ctr"/>
            <a:r>
              <a:rPr lang="en-GB" sz="1050" dirty="0"/>
              <a:t>Spain</a:t>
            </a:r>
          </a:p>
        </p:txBody>
      </p:sp>
      <p:sp>
        <p:nvSpPr>
          <p:cNvPr id="77" name="TextBox 76"/>
          <p:cNvSpPr txBox="1"/>
          <p:nvPr/>
        </p:nvSpPr>
        <p:spPr>
          <a:xfrm>
            <a:off x="1512294" y="3020317"/>
            <a:ext cx="1085850" cy="253916"/>
          </a:xfrm>
          <a:prstGeom prst="rect">
            <a:avLst/>
          </a:prstGeom>
          <a:solidFill>
            <a:schemeClr val="bg1">
              <a:lumMod val="85000"/>
            </a:schemeClr>
          </a:solidFill>
        </p:spPr>
        <p:txBody>
          <a:bodyPr wrap="square" rtlCol="0">
            <a:spAutoFit/>
          </a:bodyPr>
          <a:lstStyle/>
          <a:p>
            <a:pPr algn="ctr"/>
            <a:r>
              <a:rPr lang="en-GB" sz="1050" dirty="0"/>
              <a:t>Czech Republic</a:t>
            </a:r>
          </a:p>
        </p:txBody>
      </p:sp>
      <p:sp>
        <p:nvSpPr>
          <p:cNvPr id="78" name="TextBox 77"/>
          <p:cNvSpPr txBox="1"/>
          <p:nvPr/>
        </p:nvSpPr>
        <p:spPr>
          <a:xfrm>
            <a:off x="579161" y="4149905"/>
            <a:ext cx="1085850" cy="253916"/>
          </a:xfrm>
          <a:prstGeom prst="rect">
            <a:avLst/>
          </a:prstGeom>
          <a:solidFill>
            <a:schemeClr val="bg1">
              <a:lumMod val="85000"/>
            </a:schemeClr>
          </a:solidFill>
        </p:spPr>
        <p:txBody>
          <a:bodyPr wrap="square" rtlCol="0">
            <a:spAutoFit/>
          </a:bodyPr>
          <a:lstStyle/>
          <a:p>
            <a:pPr algn="ctr"/>
            <a:r>
              <a:rPr lang="en-GB" sz="1050" dirty="0"/>
              <a:t>Bulgaria</a:t>
            </a:r>
          </a:p>
        </p:txBody>
      </p:sp>
      <p:sp>
        <p:nvSpPr>
          <p:cNvPr id="79" name="TextBox 78"/>
          <p:cNvSpPr txBox="1"/>
          <p:nvPr/>
        </p:nvSpPr>
        <p:spPr>
          <a:xfrm>
            <a:off x="2638938" y="2419331"/>
            <a:ext cx="1085850" cy="253916"/>
          </a:xfrm>
          <a:prstGeom prst="rect">
            <a:avLst/>
          </a:prstGeom>
          <a:solidFill>
            <a:schemeClr val="bg1">
              <a:lumMod val="85000"/>
            </a:schemeClr>
          </a:solidFill>
        </p:spPr>
        <p:txBody>
          <a:bodyPr wrap="square" rtlCol="0">
            <a:spAutoFit/>
          </a:bodyPr>
          <a:lstStyle/>
          <a:p>
            <a:pPr algn="ctr"/>
            <a:r>
              <a:rPr lang="en-GB" sz="1050" dirty="0"/>
              <a:t>Latvia</a:t>
            </a:r>
          </a:p>
        </p:txBody>
      </p:sp>
      <p:sp>
        <p:nvSpPr>
          <p:cNvPr id="80" name="TextBox 79"/>
          <p:cNvSpPr txBox="1"/>
          <p:nvPr/>
        </p:nvSpPr>
        <p:spPr>
          <a:xfrm>
            <a:off x="1519367" y="1879271"/>
            <a:ext cx="1085850" cy="253916"/>
          </a:xfrm>
          <a:prstGeom prst="rect">
            <a:avLst/>
          </a:prstGeom>
          <a:solidFill>
            <a:schemeClr val="bg1">
              <a:lumMod val="85000"/>
            </a:schemeClr>
          </a:solidFill>
        </p:spPr>
        <p:txBody>
          <a:bodyPr wrap="square" rtlCol="0">
            <a:spAutoFit/>
          </a:bodyPr>
          <a:lstStyle/>
          <a:p>
            <a:pPr algn="ctr"/>
            <a:r>
              <a:rPr lang="en-GB" sz="1050" dirty="0"/>
              <a:t>Belgium</a:t>
            </a:r>
          </a:p>
        </p:txBody>
      </p:sp>
      <p:sp>
        <p:nvSpPr>
          <p:cNvPr id="81" name="TextBox 80"/>
          <p:cNvSpPr txBox="1"/>
          <p:nvPr/>
        </p:nvSpPr>
        <p:spPr>
          <a:xfrm>
            <a:off x="2638827" y="1604058"/>
            <a:ext cx="1085850" cy="253916"/>
          </a:xfrm>
          <a:prstGeom prst="rect">
            <a:avLst/>
          </a:prstGeom>
          <a:solidFill>
            <a:schemeClr val="bg1">
              <a:lumMod val="85000"/>
            </a:schemeClr>
          </a:solidFill>
        </p:spPr>
        <p:txBody>
          <a:bodyPr wrap="square" rtlCol="0">
            <a:spAutoFit/>
          </a:bodyPr>
          <a:lstStyle/>
          <a:p>
            <a:pPr algn="ctr"/>
            <a:r>
              <a:rPr lang="en-GB" sz="1050" dirty="0"/>
              <a:t>Germany</a:t>
            </a:r>
          </a:p>
        </p:txBody>
      </p:sp>
      <p:sp>
        <p:nvSpPr>
          <p:cNvPr id="82" name="TextBox 81"/>
          <p:cNvSpPr txBox="1"/>
          <p:nvPr/>
        </p:nvSpPr>
        <p:spPr>
          <a:xfrm>
            <a:off x="2638827" y="2691692"/>
            <a:ext cx="1085850" cy="253916"/>
          </a:xfrm>
          <a:prstGeom prst="rect">
            <a:avLst/>
          </a:prstGeom>
          <a:solidFill>
            <a:schemeClr val="bg1">
              <a:lumMod val="85000"/>
            </a:schemeClr>
          </a:solidFill>
        </p:spPr>
        <p:txBody>
          <a:bodyPr wrap="square" rtlCol="0">
            <a:spAutoFit/>
          </a:bodyPr>
          <a:lstStyle/>
          <a:p>
            <a:pPr algn="ctr"/>
            <a:r>
              <a:rPr lang="en-GB" sz="1050" dirty="0"/>
              <a:t>Lithuania</a:t>
            </a:r>
          </a:p>
        </p:txBody>
      </p:sp>
      <p:sp>
        <p:nvSpPr>
          <p:cNvPr id="83" name="TextBox 82"/>
          <p:cNvSpPr txBox="1"/>
          <p:nvPr/>
        </p:nvSpPr>
        <p:spPr>
          <a:xfrm>
            <a:off x="3758845" y="2424272"/>
            <a:ext cx="1085850" cy="253916"/>
          </a:xfrm>
          <a:prstGeom prst="rect">
            <a:avLst/>
          </a:prstGeom>
          <a:solidFill>
            <a:schemeClr val="bg1">
              <a:lumMod val="85000"/>
            </a:schemeClr>
          </a:solidFill>
        </p:spPr>
        <p:txBody>
          <a:bodyPr wrap="square" rtlCol="0">
            <a:spAutoFit/>
          </a:bodyPr>
          <a:lstStyle/>
          <a:p>
            <a:pPr algn="ctr"/>
            <a:r>
              <a:rPr lang="en-GB" sz="1050" dirty="0"/>
              <a:t>Portugal</a:t>
            </a:r>
          </a:p>
        </p:txBody>
      </p:sp>
      <p:sp>
        <p:nvSpPr>
          <p:cNvPr id="85" name="TextBox 84"/>
          <p:cNvSpPr txBox="1"/>
          <p:nvPr/>
        </p:nvSpPr>
        <p:spPr>
          <a:xfrm>
            <a:off x="1700457" y="4149905"/>
            <a:ext cx="1085850" cy="253916"/>
          </a:xfrm>
          <a:prstGeom prst="rect">
            <a:avLst/>
          </a:prstGeom>
          <a:solidFill>
            <a:schemeClr val="bg1">
              <a:lumMod val="85000"/>
            </a:schemeClr>
          </a:solidFill>
        </p:spPr>
        <p:txBody>
          <a:bodyPr wrap="square" rtlCol="0">
            <a:spAutoFit/>
          </a:bodyPr>
          <a:lstStyle/>
          <a:p>
            <a:pPr algn="ctr"/>
            <a:r>
              <a:rPr lang="en-GB" sz="1050" dirty="0"/>
              <a:t>Croatia</a:t>
            </a:r>
          </a:p>
        </p:txBody>
      </p:sp>
      <p:sp>
        <p:nvSpPr>
          <p:cNvPr id="86" name="TextBox 85"/>
          <p:cNvSpPr txBox="1"/>
          <p:nvPr/>
        </p:nvSpPr>
        <p:spPr>
          <a:xfrm>
            <a:off x="1519367" y="2150469"/>
            <a:ext cx="1085850" cy="253916"/>
          </a:xfrm>
          <a:prstGeom prst="rect">
            <a:avLst/>
          </a:prstGeom>
          <a:solidFill>
            <a:schemeClr val="bg1">
              <a:lumMod val="85000"/>
            </a:schemeClr>
          </a:solidFill>
        </p:spPr>
        <p:txBody>
          <a:bodyPr wrap="square" rtlCol="0">
            <a:spAutoFit/>
          </a:bodyPr>
          <a:lstStyle/>
          <a:p>
            <a:pPr algn="ctr"/>
            <a:r>
              <a:rPr lang="en-GB" sz="1050" dirty="0"/>
              <a:t>Estonia</a:t>
            </a:r>
          </a:p>
        </p:txBody>
      </p:sp>
      <p:sp>
        <p:nvSpPr>
          <p:cNvPr id="87" name="TextBox 86"/>
          <p:cNvSpPr txBox="1"/>
          <p:nvPr/>
        </p:nvSpPr>
        <p:spPr>
          <a:xfrm>
            <a:off x="2639106" y="1877798"/>
            <a:ext cx="1085850" cy="253916"/>
          </a:xfrm>
          <a:prstGeom prst="rect">
            <a:avLst/>
          </a:prstGeom>
          <a:solidFill>
            <a:schemeClr val="bg1">
              <a:lumMod val="85000"/>
            </a:schemeClr>
          </a:solidFill>
        </p:spPr>
        <p:txBody>
          <a:bodyPr wrap="square" rtlCol="0">
            <a:spAutoFit/>
          </a:bodyPr>
          <a:lstStyle/>
          <a:p>
            <a:pPr algn="ctr"/>
            <a:r>
              <a:rPr lang="en-GB" sz="1050" dirty="0"/>
              <a:t>Greece</a:t>
            </a:r>
          </a:p>
        </p:txBody>
      </p:sp>
      <p:sp>
        <p:nvSpPr>
          <p:cNvPr id="88" name="TextBox 87"/>
          <p:cNvSpPr txBox="1"/>
          <p:nvPr/>
        </p:nvSpPr>
        <p:spPr>
          <a:xfrm>
            <a:off x="3763428" y="1601645"/>
            <a:ext cx="1085850" cy="253916"/>
          </a:xfrm>
          <a:prstGeom prst="rect">
            <a:avLst/>
          </a:prstGeom>
          <a:solidFill>
            <a:schemeClr val="bg1">
              <a:lumMod val="85000"/>
            </a:schemeClr>
          </a:solidFill>
        </p:spPr>
        <p:txBody>
          <a:bodyPr wrap="square" rtlCol="0">
            <a:spAutoFit/>
          </a:bodyPr>
          <a:lstStyle/>
          <a:p>
            <a:pPr algn="ctr"/>
            <a:r>
              <a:rPr lang="en-GB" sz="1050" dirty="0"/>
              <a:t>Luxembourg</a:t>
            </a:r>
          </a:p>
        </p:txBody>
      </p:sp>
      <p:sp>
        <p:nvSpPr>
          <p:cNvPr id="89" name="TextBox 88"/>
          <p:cNvSpPr txBox="1"/>
          <p:nvPr/>
        </p:nvSpPr>
        <p:spPr>
          <a:xfrm>
            <a:off x="3763428" y="3020316"/>
            <a:ext cx="1085850" cy="253916"/>
          </a:xfrm>
          <a:prstGeom prst="rect">
            <a:avLst/>
          </a:prstGeom>
          <a:solidFill>
            <a:schemeClr val="bg1">
              <a:lumMod val="85000"/>
            </a:schemeClr>
          </a:solidFill>
        </p:spPr>
        <p:txBody>
          <a:bodyPr wrap="square" rtlCol="0">
            <a:spAutoFit/>
          </a:bodyPr>
          <a:lstStyle/>
          <a:p>
            <a:pPr algn="ctr"/>
            <a:r>
              <a:rPr lang="en-GB" sz="1050" dirty="0"/>
              <a:t>Hungary</a:t>
            </a:r>
          </a:p>
        </p:txBody>
      </p:sp>
      <p:sp>
        <p:nvSpPr>
          <p:cNvPr id="90" name="TextBox 89"/>
          <p:cNvSpPr txBox="1"/>
          <p:nvPr/>
        </p:nvSpPr>
        <p:spPr>
          <a:xfrm>
            <a:off x="1503051" y="3299905"/>
            <a:ext cx="1085850" cy="253916"/>
          </a:xfrm>
          <a:prstGeom prst="rect">
            <a:avLst/>
          </a:prstGeom>
          <a:solidFill>
            <a:schemeClr val="bg1">
              <a:lumMod val="85000"/>
            </a:schemeClr>
          </a:solidFill>
        </p:spPr>
        <p:txBody>
          <a:bodyPr wrap="square" rtlCol="0">
            <a:spAutoFit/>
          </a:bodyPr>
          <a:lstStyle/>
          <a:p>
            <a:pPr algn="ctr"/>
            <a:r>
              <a:rPr lang="en-GB" sz="1050" dirty="0"/>
              <a:t>Poland</a:t>
            </a:r>
          </a:p>
        </p:txBody>
      </p:sp>
      <p:sp>
        <p:nvSpPr>
          <p:cNvPr id="91" name="TextBox 90"/>
          <p:cNvSpPr txBox="1"/>
          <p:nvPr/>
        </p:nvSpPr>
        <p:spPr>
          <a:xfrm>
            <a:off x="2821754" y="4147381"/>
            <a:ext cx="1085850" cy="253916"/>
          </a:xfrm>
          <a:prstGeom prst="rect">
            <a:avLst/>
          </a:prstGeom>
          <a:solidFill>
            <a:schemeClr val="bg1">
              <a:lumMod val="85000"/>
            </a:schemeClr>
          </a:solidFill>
        </p:spPr>
        <p:txBody>
          <a:bodyPr wrap="square" rtlCol="0">
            <a:spAutoFit/>
          </a:bodyPr>
          <a:lstStyle/>
          <a:p>
            <a:pPr algn="ctr"/>
            <a:r>
              <a:rPr lang="en-GB" sz="1050" dirty="0"/>
              <a:t>Romania</a:t>
            </a:r>
          </a:p>
        </p:txBody>
      </p:sp>
      <p:sp>
        <p:nvSpPr>
          <p:cNvPr id="92" name="TextBox 91"/>
          <p:cNvSpPr txBox="1"/>
          <p:nvPr/>
        </p:nvSpPr>
        <p:spPr>
          <a:xfrm>
            <a:off x="1512294" y="2420804"/>
            <a:ext cx="1085850" cy="253916"/>
          </a:xfrm>
          <a:prstGeom prst="rect">
            <a:avLst/>
          </a:prstGeom>
          <a:solidFill>
            <a:schemeClr val="bg1">
              <a:lumMod val="85000"/>
            </a:schemeClr>
          </a:solidFill>
        </p:spPr>
        <p:txBody>
          <a:bodyPr wrap="square" rtlCol="0">
            <a:spAutoFit/>
          </a:bodyPr>
          <a:lstStyle/>
          <a:p>
            <a:pPr algn="ctr"/>
            <a:r>
              <a:rPr lang="en-GB" sz="1050" dirty="0"/>
              <a:t>Finland</a:t>
            </a:r>
          </a:p>
        </p:txBody>
      </p:sp>
      <p:sp>
        <p:nvSpPr>
          <p:cNvPr id="93" name="TextBox 92"/>
          <p:cNvSpPr txBox="1"/>
          <p:nvPr/>
        </p:nvSpPr>
        <p:spPr>
          <a:xfrm>
            <a:off x="2638827" y="2146388"/>
            <a:ext cx="1085850" cy="253916"/>
          </a:xfrm>
          <a:prstGeom prst="rect">
            <a:avLst/>
          </a:prstGeom>
          <a:solidFill>
            <a:schemeClr val="bg1">
              <a:lumMod val="85000"/>
            </a:schemeClr>
          </a:solidFill>
        </p:spPr>
        <p:txBody>
          <a:bodyPr wrap="square" rtlCol="0">
            <a:spAutoFit/>
          </a:bodyPr>
          <a:lstStyle/>
          <a:p>
            <a:pPr algn="ctr"/>
            <a:r>
              <a:rPr lang="en-GB" sz="1050" dirty="0"/>
              <a:t>Italy</a:t>
            </a:r>
          </a:p>
        </p:txBody>
      </p:sp>
      <p:sp>
        <p:nvSpPr>
          <p:cNvPr id="94" name="TextBox 93"/>
          <p:cNvSpPr txBox="1"/>
          <p:nvPr/>
        </p:nvSpPr>
        <p:spPr>
          <a:xfrm>
            <a:off x="3766156" y="2693241"/>
            <a:ext cx="1085850" cy="253916"/>
          </a:xfrm>
          <a:prstGeom prst="rect">
            <a:avLst/>
          </a:prstGeom>
          <a:solidFill>
            <a:schemeClr val="bg1">
              <a:lumMod val="85000"/>
            </a:schemeClr>
          </a:solidFill>
        </p:spPr>
        <p:txBody>
          <a:bodyPr wrap="square" rtlCol="0">
            <a:spAutoFit/>
          </a:bodyPr>
          <a:lstStyle/>
          <a:p>
            <a:pPr algn="ctr"/>
            <a:r>
              <a:rPr lang="en-GB" sz="1050" dirty="0"/>
              <a:t>Slovakia</a:t>
            </a:r>
          </a:p>
        </p:txBody>
      </p:sp>
      <p:sp>
        <p:nvSpPr>
          <p:cNvPr id="95" name="TextBox 94"/>
          <p:cNvSpPr txBox="1"/>
          <p:nvPr/>
        </p:nvSpPr>
        <p:spPr>
          <a:xfrm>
            <a:off x="4894140" y="1599089"/>
            <a:ext cx="1085850" cy="253916"/>
          </a:xfrm>
          <a:prstGeom prst="rect">
            <a:avLst/>
          </a:prstGeom>
          <a:solidFill>
            <a:schemeClr val="bg1">
              <a:lumMod val="85000"/>
            </a:schemeClr>
          </a:solidFill>
        </p:spPr>
        <p:txBody>
          <a:bodyPr wrap="square" rtlCol="0">
            <a:spAutoFit/>
          </a:bodyPr>
          <a:lstStyle/>
          <a:p>
            <a:pPr algn="ctr"/>
            <a:r>
              <a:rPr lang="en-GB" sz="1050" dirty="0"/>
              <a:t>Slovenia</a:t>
            </a:r>
          </a:p>
        </p:txBody>
      </p:sp>
      <p:sp>
        <p:nvSpPr>
          <p:cNvPr id="96" name="TextBox 95"/>
          <p:cNvSpPr txBox="1"/>
          <p:nvPr/>
        </p:nvSpPr>
        <p:spPr>
          <a:xfrm>
            <a:off x="2639291" y="3299904"/>
            <a:ext cx="1085850" cy="253916"/>
          </a:xfrm>
          <a:prstGeom prst="rect">
            <a:avLst/>
          </a:prstGeom>
          <a:solidFill>
            <a:schemeClr val="bg1">
              <a:lumMod val="85000"/>
            </a:schemeClr>
          </a:solidFill>
          <a:ln w="19050">
            <a:solidFill>
              <a:srgbClr val="92D050"/>
            </a:solidFill>
          </a:ln>
        </p:spPr>
        <p:txBody>
          <a:bodyPr wrap="square" rtlCol="0">
            <a:spAutoFit/>
          </a:bodyPr>
          <a:lstStyle/>
          <a:p>
            <a:pPr algn="ctr"/>
            <a:r>
              <a:rPr lang="en-GB" sz="1050" dirty="0"/>
              <a:t>Sweden</a:t>
            </a:r>
          </a:p>
        </p:txBody>
      </p:sp>
      <p:sp>
        <p:nvSpPr>
          <p:cNvPr id="97" name="TextBox 96"/>
          <p:cNvSpPr txBox="1"/>
          <p:nvPr/>
        </p:nvSpPr>
        <p:spPr>
          <a:xfrm>
            <a:off x="3758845" y="1882739"/>
            <a:ext cx="1085850" cy="253916"/>
          </a:xfrm>
          <a:prstGeom prst="rect">
            <a:avLst/>
          </a:prstGeom>
          <a:solidFill>
            <a:schemeClr val="bg1">
              <a:lumMod val="85000"/>
            </a:schemeClr>
          </a:solidFill>
          <a:ln w="19050">
            <a:solidFill>
              <a:srgbClr val="92D050"/>
            </a:solidFill>
          </a:ln>
        </p:spPr>
        <p:txBody>
          <a:bodyPr wrap="square" rtlCol="0">
            <a:spAutoFit/>
          </a:bodyPr>
          <a:lstStyle/>
          <a:p>
            <a:pPr algn="ctr"/>
            <a:r>
              <a:rPr lang="en-GB" sz="1050" dirty="0"/>
              <a:t>Malta</a:t>
            </a:r>
          </a:p>
        </p:txBody>
      </p:sp>
      <p:sp>
        <p:nvSpPr>
          <p:cNvPr id="98" name="Rectangle 97"/>
          <p:cNvSpPr/>
          <p:nvPr/>
        </p:nvSpPr>
        <p:spPr>
          <a:xfrm>
            <a:off x="95250" y="4651157"/>
            <a:ext cx="1085400" cy="232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350" dirty="0">
                <a:solidFill>
                  <a:srgbClr val="FF0000"/>
                </a:solidFill>
              </a:rPr>
              <a:t>JHA opt-outs</a:t>
            </a:r>
          </a:p>
        </p:txBody>
      </p:sp>
      <p:sp>
        <p:nvSpPr>
          <p:cNvPr id="99" name="Rectangle 98"/>
          <p:cNvSpPr/>
          <p:nvPr/>
        </p:nvSpPr>
        <p:spPr>
          <a:xfrm>
            <a:off x="2581111" y="4647864"/>
            <a:ext cx="1085400" cy="232200"/>
          </a:xfrm>
          <a:prstGeom prst="rect">
            <a:avLst/>
          </a:pr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a:solidFill>
                  <a:schemeClr val="tx1"/>
                </a:solidFill>
              </a:rPr>
              <a:t>Not </a:t>
            </a:r>
            <a:r>
              <a:rPr lang="en-GB" sz="1200" dirty="0" smtClean="0">
                <a:solidFill>
                  <a:schemeClr val="tx1"/>
                </a:solidFill>
              </a:rPr>
              <a:t>NATO (5)</a:t>
            </a:r>
            <a:endParaRPr lang="en-GB" sz="1200" dirty="0">
              <a:solidFill>
                <a:schemeClr val="tx1"/>
              </a:solidFill>
            </a:endParaRPr>
          </a:p>
        </p:txBody>
      </p:sp>
      <p:sp>
        <p:nvSpPr>
          <p:cNvPr id="100" name="Rectangle 99"/>
          <p:cNvSpPr/>
          <p:nvPr/>
        </p:nvSpPr>
        <p:spPr>
          <a:xfrm>
            <a:off x="3820355" y="4647182"/>
            <a:ext cx="1085400" cy="232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a:solidFill>
                  <a:schemeClr val="tx1"/>
                </a:solidFill>
              </a:rPr>
              <a:t>FRA </a:t>
            </a:r>
            <a:r>
              <a:rPr lang="en-GB" sz="1200" dirty="0" smtClean="0">
                <a:solidFill>
                  <a:schemeClr val="tx1"/>
                </a:solidFill>
              </a:rPr>
              <a:t>(28+1)</a:t>
            </a:r>
            <a:endParaRPr lang="en-GB" sz="1350" dirty="0">
              <a:solidFill>
                <a:schemeClr val="tx1"/>
              </a:solidFill>
            </a:endParaRPr>
          </a:p>
        </p:txBody>
      </p:sp>
      <p:sp>
        <p:nvSpPr>
          <p:cNvPr id="70" name="TextBox 69"/>
          <p:cNvSpPr txBox="1"/>
          <p:nvPr/>
        </p:nvSpPr>
        <p:spPr>
          <a:xfrm>
            <a:off x="356319" y="1877798"/>
            <a:ext cx="1085850" cy="253916"/>
          </a:xfrm>
          <a:prstGeom prst="rect">
            <a:avLst/>
          </a:prstGeom>
          <a:solidFill>
            <a:schemeClr val="bg1">
              <a:lumMod val="85000"/>
            </a:schemeClr>
          </a:solidFill>
          <a:ln w="19050">
            <a:solidFill>
              <a:srgbClr val="92D050"/>
            </a:solidFill>
          </a:ln>
        </p:spPr>
        <p:txBody>
          <a:bodyPr wrap="square" rtlCol="0">
            <a:spAutoFit/>
          </a:bodyPr>
          <a:lstStyle/>
          <a:p>
            <a:pPr algn="ctr"/>
            <a:r>
              <a:rPr lang="en-GB" sz="1050" dirty="0">
                <a:solidFill>
                  <a:srgbClr val="FF0000"/>
                </a:solidFill>
              </a:rPr>
              <a:t>Ireland</a:t>
            </a:r>
          </a:p>
        </p:txBody>
      </p:sp>
      <p:sp>
        <p:nvSpPr>
          <p:cNvPr id="84" name="TextBox 83"/>
          <p:cNvSpPr txBox="1"/>
          <p:nvPr/>
        </p:nvSpPr>
        <p:spPr>
          <a:xfrm>
            <a:off x="356319" y="1604058"/>
            <a:ext cx="1085850" cy="253916"/>
          </a:xfrm>
          <a:prstGeom prst="rect">
            <a:avLst/>
          </a:prstGeom>
          <a:solidFill>
            <a:schemeClr val="bg1">
              <a:lumMod val="85000"/>
            </a:schemeClr>
          </a:solidFill>
          <a:ln w="19050">
            <a:solidFill>
              <a:srgbClr val="92D050"/>
            </a:solidFill>
          </a:ln>
        </p:spPr>
        <p:txBody>
          <a:bodyPr wrap="square" rtlCol="0">
            <a:spAutoFit/>
          </a:bodyPr>
          <a:lstStyle/>
          <a:p>
            <a:pPr algn="ctr"/>
            <a:r>
              <a:rPr lang="en-GB" sz="1050" dirty="0"/>
              <a:t>Cyprus</a:t>
            </a:r>
          </a:p>
        </p:txBody>
      </p:sp>
      <p:sp>
        <p:nvSpPr>
          <p:cNvPr id="58" name="TextBox 57"/>
          <p:cNvSpPr txBox="1"/>
          <p:nvPr/>
        </p:nvSpPr>
        <p:spPr>
          <a:xfrm>
            <a:off x="6255398" y="3529002"/>
            <a:ext cx="1085850" cy="253916"/>
          </a:xfrm>
          <a:prstGeom prst="rect">
            <a:avLst/>
          </a:prstGeom>
          <a:solidFill>
            <a:schemeClr val="bg1">
              <a:lumMod val="85000"/>
            </a:schemeClr>
          </a:solidFill>
        </p:spPr>
        <p:txBody>
          <a:bodyPr wrap="square" rtlCol="0">
            <a:spAutoFit/>
          </a:bodyPr>
          <a:lstStyle/>
          <a:p>
            <a:pPr algn="ctr"/>
            <a:r>
              <a:rPr lang="en-GB" sz="1050" dirty="0"/>
              <a:t>Iceland</a:t>
            </a:r>
          </a:p>
        </p:txBody>
      </p:sp>
      <p:sp>
        <p:nvSpPr>
          <p:cNvPr id="59" name="TextBox 58"/>
          <p:cNvSpPr txBox="1"/>
          <p:nvPr/>
        </p:nvSpPr>
        <p:spPr>
          <a:xfrm>
            <a:off x="6258793" y="2967869"/>
            <a:ext cx="1085850" cy="253916"/>
          </a:xfrm>
          <a:prstGeom prst="rect">
            <a:avLst/>
          </a:prstGeom>
          <a:solidFill>
            <a:schemeClr val="bg1">
              <a:lumMod val="85000"/>
            </a:schemeClr>
          </a:solidFill>
          <a:ln w="19050">
            <a:solidFill>
              <a:srgbClr val="92D050"/>
            </a:solidFill>
          </a:ln>
        </p:spPr>
        <p:txBody>
          <a:bodyPr wrap="square" rtlCol="0">
            <a:spAutoFit/>
          </a:bodyPr>
          <a:lstStyle/>
          <a:p>
            <a:pPr algn="ctr"/>
            <a:r>
              <a:rPr lang="en-GB" sz="1050" dirty="0"/>
              <a:t>Liechtenstein</a:t>
            </a:r>
          </a:p>
        </p:txBody>
      </p:sp>
      <p:sp>
        <p:nvSpPr>
          <p:cNvPr id="60" name="TextBox 59"/>
          <p:cNvSpPr txBox="1"/>
          <p:nvPr/>
        </p:nvSpPr>
        <p:spPr>
          <a:xfrm>
            <a:off x="6258793" y="3247489"/>
            <a:ext cx="1085850" cy="253916"/>
          </a:xfrm>
          <a:prstGeom prst="rect">
            <a:avLst/>
          </a:prstGeom>
          <a:solidFill>
            <a:schemeClr val="bg1">
              <a:lumMod val="85000"/>
            </a:schemeClr>
          </a:solidFill>
        </p:spPr>
        <p:txBody>
          <a:bodyPr wrap="square" rtlCol="0">
            <a:spAutoFit/>
          </a:bodyPr>
          <a:lstStyle/>
          <a:p>
            <a:pPr algn="ctr"/>
            <a:r>
              <a:rPr lang="en-GB" sz="1050" dirty="0"/>
              <a:t>Norway</a:t>
            </a:r>
          </a:p>
        </p:txBody>
      </p:sp>
      <p:sp>
        <p:nvSpPr>
          <p:cNvPr id="61" name="TextBox 60"/>
          <p:cNvSpPr txBox="1"/>
          <p:nvPr/>
        </p:nvSpPr>
        <p:spPr>
          <a:xfrm>
            <a:off x="7455762" y="2971145"/>
            <a:ext cx="1085850" cy="253916"/>
          </a:xfrm>
          <a:prstGeom prst="rect">
            <a:avLst/>
          </a:prstGeom>
          <a:solidFill>
            <a:schemeClr val="bg1">
              <a:lumMod val="85000"/>
            </a:schemeClr>
          </a:solidFill>
          <a:ln w="19050">
            <a:solidFill>
              <a:srgbClr val="92D050"/>
            </a:solidFill>
          </a:ln>
        </p:spPr>
        <p:txBody>
          <a:bodyPr wrap="square" rtlCol="0">
            <a:spAutoFit/>
          </a:bodyPr>
          <a:lstStyle/>
          <a:p>
            <a:pPr algn="ctr"/>
            <a:r>
              <a:rPr lang="en-GB" sz="1050" dirty="0"/>
              <a:t>Switzerland</a:t>
            </a:r>
          </a:p>
        </p:txBody>
      </p:sp>
      <p:sp>
        <p:nvSpPr>
          <p:cNvPr id="2" name="TextBox 1"/>
          <p:cNvSpPr txBox="1"/>
          <p:nvPr/>
        </p:nvSpPr>
        <p:spPr>
          <a:xfrm>
            <a:off x="5610930" y="2733829"/>
            <a:ext cx="457200" cy="253916"/>
          </a:xfrm>
          <a:prstGeom prst="rect">
            <a:avLst/>
          </a:prstGeom>
          <a:noFill/>
        </p:spPr>
        <p:txBody>
          <a:bodyPr wrap="square" rtlCol="0">
            <a:spAutoFit/>
          </a:bodyPr>
          <a:lstStyle/>
          <a:p>
            <a:pPr algn="r"/>
            <a:r>
              <a:rPr lang="en-GB" sz="1050" i="1" dirty="0">
                <a:solidFill>
                  <a:schemeClr val="bg1"/>
                </a:solidFill>
              </a:rPr>
              <a:t>Euro</a:t>
            </a:r>
          </a:p>
        </p:txBody>
      </p:sp>
      <p:sp>
        <p:nvSpPr>
          <p:cNvPr id="63" name="TextBox 62"/>
          <p:cNvSpPr txBox="1"/>
          <p:nvPr/>
        </p:nvSpPr>
        <p:spPr>
          <a:xfrm>
            <a:off x="5705891" y="4227020"/>
            <a:ext cx="457200" cy="253916"/>
          </a:xfrm>
          <a:prstGeom prst="rect">
            <a:avLst/>
          </a:prstGeom>
          <a:noFill/>
        </p:spPr>
        <p:txBody>
          <a:bodyPr wrap="square" rtlCol="0">
            <a:spAutoFit/>
          </a:bodyPr>
          <a:lstStyle/>
          <a:p>
            <a:pPr algn="r"/>
            <a:r>
              <a:rPr lang="en-GB" sz="1050" i="1" dirty="0">
                <a:solidFill>
                  <a:schemeClr val="bg1"/>
                </a:solidFill>
              </a:rPr>
              <a:t>EU</a:t>
            </a:r>
          </a:p>
        </p:txBody>
      </p:sp>
      <p:sp>
        <p:nvSpPr>
          <p:cNvPr id="101" name="Rectangle 100"/>
          <p:cNvSpPr/>
          <p:nvPr/>
        </p:nvSpPr>
        <p:spPr>
          <a:xfrm>
            <a:off x="5058557" y="4647182"/>
            <a:ext cx="1085400" cy="232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smtClean="0">
                <a:solidFill>
                  <a:schemeClr val="tx1"/>
                </a:solidFill>
              </a:rPr>
              <a:t>FRA ‘to be’ (3)</a:t>
            </a:r>
            <a:endParaRPr lang="en-GB" sz="1200" dirty="0">
              <a:solidFill>
                <a:schemeClr val="tx1"/>
              </a:solidFill>
            </a:endParaRPr>
          </a:p>
        </p:txBody>
      </p:sp>
      <p:sp>
        <p:nvSpPr>
          <p:cNvPr id="108" name="Rectangle 107"/>
          <p:cNvSpPr/>
          <p:nvPr/>
        </p:nvSpPr>
        <p:spPr>
          <a:xfrm>
            <a:off x="1344650" y="4647864"/>
            <a:ext cx="1085400" cy="232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a:solidFill>
                  <a:schemeClr val="tx1"/>
                </a:solidFill>
              </a:rPr>
              <a:t>Not </a:t>
            </a:r>
            <a:r>
              <a:rPr lang="en-GB" sz="1200" dirty="0" smtClean="0">
                <a:solidFill>
                  <a:schemeClr val="tx1"/>
                </a:solidFill>
              </a:rPr>
              <a:t>PESCO (5)</a:t>
            </a:r>
            <a:endParaRPr lang="en-GB" sz="1350" dirty="0">
              <a:solidFill>
                <a:schemeClr val="tx1"/>
              </a:solidFill>
            </a:endParaRPr>
          </a:p>
        </p:txBody>
      </p:sp>
      <p:sp>
        <p:nvSpPr>
          <p:cNvPr id="3" name="Rectangle 2"/>
          <p:cNvSpPr/>
          <p:nvPr/>
        </p:nvSpPr>
        <p:spPr>
          <a:xfrm>
            <a:off x="3871604" y="4702816"/>
            <a:ext cx="72000" cy="72000"/>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0" name="Rectangle 109"/>
          <p:cNvSpPr/>
          <p:nvPr/>
        </p:nvSpPr>
        <p:spPr>
          <a:xfrm>
            <a:off x="5090325" y="4701234"/>
            <a:ext cx="72000" cy="72000"/>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2" name="Rectangle 111"/>
          <p:cNvSpPr/>
          <p:nvPr/>
        </p:nvSpPr>
        <p:spPr>
          <a:xfrm>
            <a:off x="8644737" y="1563089"/>
            <a:ext cx="72000" cy="72000"/>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4" name="Rectangle 113"/>
          <p:cNvSpPr/>
          <p:nvPr/>
        </p:nvSpPr>
        <p:spPr>
          <a:xfrm>
            <a:off x="8641104" y="953548"/>
            <a:ext cx="72000" cy="72000"/>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5" name="Rectangle 114"/>
          <p:cNvSpPr/>
          <p:nvPr/>
        </p:nvSpPr>
        <p:spPr>
          <a:xfrm>
            <a:off x="8641104" y="682928"/>
            <a:ext cx="72000" cy="72000"/>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6" name="Rectangle 115"/>
          <p:cNvSpPr/>
          <p:nvPr/>
        </p:nvSpPr>
        <p:spPr>
          <a:xfrm>
            <a:off x="7472019" y="1558798"/>
            <a:ext cx="72000" cy="72000"/>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7" name="Rectangle 116"/>
          <p:cNvSpPr/>
          <p:nvPr/>
        </p:nvSpPr>
        <p:spPr>
          <a:xfrm>
            <a:off x="1367104" y="4697621"/>
            <a:ext cx="72000" cy="72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8" name="Rectangle 117"/>
          <p:cNvSpPr/>
          <p:nvPr/>
        </p:nvSpPr>
        <p:spPr>
          <a:xfrm>
            <a:off x="3610358" y="3065418"/>
            <a:ext cx="72000" cy="72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9" name="Rectangle 118"/>
          <p:cNvSpPr/>
          <p:nvPr/>
        </p:nvSpPr>
        <p:spPr>
          <a:xfrm>
            <a:off x="4736078" y="2467473"/>
            <a:ext cx="72000" cy="72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0" name="Rectangle 119"/>
          <p:cNvSpPr/>
          <p:nvPr/>
        </p:nvSpPr>
        <p:spPr>
          <a:xfrm>
            <a:off x="1337431" y="3045579"/>
            <a:ext cx="72000" cy="72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1" name="Rectangle 120"/>
          <p:cNvSpPr/>
          <p:nvPr/>
        </p:nvSpPr>
        <p:spPr>
          <a:xfrm>
            <a:off x="1336426" y="1917166"/>
            <a:ext cx="72000" cy="72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2" name="Rectangle 121"/>
          <p:cNvSpPr/>
          <p:nvPr/>
        </p:nvSpPr>
        <p:spPr>
          <a:xfrm>
            <a:off x="4738361" y="1922079"/>
            <a:ext cx="72000" cy="72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30934152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Rectangle 46"/>
          <p:cNvSpPr/>
          <p:nvPr/>
        </p:nvSpPr>
        <p:spPr>
          <a:xfrm>
            <a:off x="32932" y="915566"/>
            <a:ext cx="5652119" cy="4227934"/>
          </a:xfrm>
          <a:prstGeom prst="rect">
            <a:avLst/>
          </a:prstGeom>
          <a:solidFill>
            <a:schemeClr val="accent3">
              <a:lumMod val="60000"/>
              <a:lumOff val="40000"/>
            </a:schemeClr>
          </a:solidFill>
          <a:ln w="57150">
            <a:noFill/>
          </a:ln>
          <a:effectLst/>
        </p:spPr>
        <p:style>
          <a:lnRef idx="1">
            <a:schemeClr val="accent1"/>
          </a:lnRef>
          <a:fillRef idx="3">
            <a:schemeClr val="accent1"/>
          </a:fillRef>
          <a:effectRef idx="2">
            <a:schemeClr val="accent1"/>
          </a:effectRef>
          <a:fontRef idx="minor">
            <a:schemeClr val="lt1"/>
          </a:fontRef>
        </p:style>
        <p:txBody>
          <a:bodyPr vert="vert" anchor="t"/>
          <a:lstStyle/>
          <a:p>
            <a:pPr>
              <a:defRPr/>
            </a:pPr>
            <a:r>
              <a:rPr lang="en-GB" sz="1350" dirty="0" smtClean="0"/>
              <a:t>FRA’s bodies, networks, and staff</a:t>
            </a:r>
            <a:endParaRPr lang="en-GB" sz="1350" dirty="0"/>
          </a:p>
        </p:txBody>
      </p:sp>
      <p:sp>
        <p:nvSpPr>
          <p:cNvPr id="46" name="Rectangle 45"/>
          <p:cNvSpPr/>
          <p:nvPr/>
        </p:nvSpPr>
        <p:spPr>
          <a:xfrm>
            <a:off x="35496" y="4227934"/>
            <a:ext cx="4827100" cy="830558"/>
          </a:xfrm>
          <a:prstGeom prst="rect">
            <a:avLst/>
          </a:prstGeom>
          <a:solidFill>
            <a:schemeClr val="accent3">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vert="vert" anchor="t"/>
          <a:lstStyle/>
          <a:p>
            <a:pPr algn="ctr">
              <a:defRPr/>
            </a:pPr>
            <a:r>
              <a:rPr lang="en-GB" sz="1350" dirty="0" smtClean="0"/>
              <a:t>‘In the building’</a:t>
            </a:r>
            <a:endParaRPr lang="en-GB" sz="1350" dirty="0"/>
          </a:p>
        </p:txBody>
      </p:sp>
      <p:sp>
        <p:nvSpPr>
          <p:cNvPr id="51" name="Rounded Rectangle 4"/>
          <p:cNvSpPr/>
          <p:nvPr/>
        </p:nvSpPr>
        <p:spPr bwMode="auto">
          <a:xfrm>
            <a:off x="95651" y="4292724"/>
            <a:ext cx="1980000" cy="720000"/>
          </a:xfrm>
          <a:prstGeom prst="rect">
            <a:avLst/>
          </a:prstGeom>
          <a:solidFill>
            <a:schemeClr val="tx2">
              <a:lumMod val="60000"/>
              <a:lumOff val="40000"/>
            </a:schemeClr>
          </a:solidFill>
          <a:ln>
            <a:noFill/>
          </a:ln>
          <a:scene3d>
            <a:camera prst="orthographicFront"/>
            <a:lightRig rig="threePt" dir="t"/>
          </a:scene3d>
          <a:sp3d/>
        </p:spPr>
        <p:style>
          <a:lnRef idx="0">
            <a:scrgbClr r="0" g="0" b="0"/>
          </a:lnRef>
          <a:fillRef idx="0">
            <a:scrgbClr r="0" g="0" b="0"/>
          </a:fillRef>
          <a:effectRef idx="0">
            <a:scrgbClr r="0" g="0" b="0"/>
          </a:effectRef>
          <a:fontRef idx="minor">
            <a:schemeClr val="lt1"/>
          </a:fontRef>
        </p:style>
        <p:txBody>
          <a:bodyPr tIns="68580" bIns="68580" anchor="ctr"/>
          <a:lstStyle>
            <a:lvl1pPr eaLnBrk="0" hangingPunct="0">
              <a:defRPr>
                <a:solidFill>
                  <a:schemeClr val="tx1"/>
                </a:solidFill>
                <a:latin typeface="Arial" pitchFamily="34" charset="0"/>
                <a:ea typeface="ヒラギノ角ゴ Pro W3" charset="-128"/>
              </a:defRPr>
            </a:lvl1pPr>
            <a:lvl2pPr marL="742950" indent="-285750" eaLnBrk="0" hangingPunct="0">
              <a:defRPr>
                <a:solidFill>
                  <a:schemeClr val="tx1"/>
                </a:solidFill>
                <a:latin typeface="Arial" pitchFamily="34" charset="0"/>
                <a:ea typeface="ヒラギノ角ゴ Pro W3" charset="-128"/>
              </a:defRPr>
            </a:lvl2pPr>
            <a:lvl3pPr marL="1143000" indent="-228600" eaLnBrk="0" hangingPunct="0">
              <a:defRPr>
                <a:solidFill>
                  <a:schemeClr val="tx1"/>
                </a:solidFill>
                <a:latin typeface="Arial" pitchFamily="34" charset="0"/>
                <a:ea typeface="ヒラギノ角ゴ Pro W3" charset="-128"/>
              </a:defRPr>
            </a:lvl3pPr>
            <a:lvl4pPr marL="1600200" indent="-228600" eaLnBrk="0" hangingPunct="0">
              <a:defRPr>
                <a:solidFill>
                  <a:schemeClr val="tx1"/>
                </a:solidFill>
                <a:latin typeface="Arial" pitchFamily="34" charset="0"/>
                <a:ea typeface="ヒラギノ角ゴ Pro W3" charset="-128"/>
              </a:defRPr>
            </a:lvl4pPr>
            <a:lvl5pPr marL="2057400" indent="-228600" eaLnBrk="0" hangingPunct="0">
              <a:defRPr>
                <a:solidFill>
                  <a:schemeClr val="tx1"/>
                </a:solidFill>
                <a:latin typeface="Arial" pitchFamily="34" charset="0"/>
                <a:ea typeface="ヒラギノ角ゴ Pro W3" charset="-128"/>
              </a:defRPr>
            </a:lvl5pPr>
            <a:lvl6pPr marL="2514600" indent="-228600" defTabSz="457200" eaLnBrk="0" fontAlgn="base" hangingPunct="0">
              <a:spcBef>
                <a:spcPct val="0"/>
              </a:spcBef>
              <a:spcAft>
                <a:spcPct val="0"/>
              </a:spcAft>
              <a:defRPr>
                <a:solidFill>
                  <a:schemeClr val="tx1"/>
                </a:solidFill>
                <a:latin typeface="Arial" pitchFamily="34" charset="0"/>
                <a:ea typeface="ヒラギノ角ゴ Pro W3" charset="-128"/>
              </a:defRPr>
            </a:lvl6pPr>
            <a:lvl7pPr marL="2971800" indent="-228600" defTabSz="457200" eaLnBrk="0" fontAlgn="base" hangingPunct="0">
              <a:spcBef>
                <a:spcPct val="0"/>
              </a:spcBef>
              <a:spcAft>
                <a:spcPct val="0"/>
              </a:spcAft>
              <a:defRPr>
                <a:solidFill>
                  <a:schemeClr val="tx1"/>
                </a:solidFill>
                <a:latin typeface="Arial" pitchFamily="34" charset="0"/>
                <a:ea typeface="ヒラギノ角ゴ Pro W3" charset="-128"/>
              </a:defRPr>
            </a:lvl7pPr>
            <a:lvl8pPr marL="3429000" indent="-228600" defTabSz="457200" eaLnBrk="0" fontAlgn="base" hangingPunct="0">
              <a:spcBef>
                <a:spcPct val="0"/>
              </a:spcBef>
              <a:spcAft>
                <a:spcPct val="0"/>
              </a:spcAft>
              <a:defRPr>
                <a:solidFill>
                  <a:schemeClr val="tx1"/>
                </a:solidFill>
                <a:latin typeface="Arial" pitchFamily="34" charset="0"/>
                <a:ea typeface="ヒラギノ角ゴ Pro W3" charset="-128"/>
              </a:defRPr>
            </a:lvl8pPr>
            <a:lvl9pPr marL="3886200" indent="-228600" defTabSz="457200" eaLnBrk="0" fontAlgn="base" hangingPunct="0">
              <a:spcBef>
                <a:spcPct val="0"/>
              </a:spcBef>
              <a:spcAft>
                <a:spcPct val="0"/>
              </a:spcAft>
              <a:defRPr>
                <a:solidFill>
                  <a:schemeClr val="tx1"/>
                </a:solidFill>
                <a:latin typeface="Arial" pitchFamily="34" charset="0"/>
                <a:ea typeface="ヒラギノ角ゴ Pro W3" charset="-128"/>
              </a:defRPr>
            </a:lvl9pPr>
          </a:lstStyle>
          <a:p>
            <a:pPr algn="ctr" eaLnBrk="1" hangingPunct="1">
              <a:defRPr/>
            </a:pPr>
            <a:r>
              <a:rPr lang="en-US" b="1" dirty="0">
                <a:solidFill>
                  <a:srgbClr val="F9DD16"/>
                </a:solidFill>
                <a:latin typeface="Calibri" pitchFamily="34" charset="0"/>
              </a:rPr>
              <a:t>Staff</a:t>
            </a:r>
          </a:p>
          <a:p>
            <a:pPr algn="ctr" eaLnBrk="1" hangingPunct="1">
              <a:defRPr/>
            </a:pPr>
            <a:r>
              <a:rPr lang="en-US" sz="1200" dirty="0">
                <a:solidFill>
                  <a:srgbClr val="F9DD16"/>
                </a:solidFill>
                <a:latin typeface="+mn-lt"/>
                <a:ea typeface="+mn-ea"/>
              </a:rPr>
              <a:t>Around 100 appointed by </a:t>
            </a:r>
            <a:r>
              <a:rPr lang="en-US" sz="1200" dirty="0" smtClean="0">
                <a:solidFill>
                  <a:srgbClr val="F9DD16"/>
                </a:solidFill>
                <a:latin typeface="+mn-lt"/>
                <a:ea typeface="+mn-ea"/>
              </a:rPr>
              <a:t>Director</a:t>
            </a:r>
            <a:endParaRPr lang="en-US" sz="1200" dirty="0">
              <a:solidFill>
                <a:srgbClr val="F9DD16"/>
              </a:solidFill>
              <a:latin typeface="+mn-lt"/>
              <a:ea typeface="+mn-ea"/>
            </a:endParaRPr>
          </a:p>
        </p:txBody>
      </p:sp>
      <p:sp>
        <p:nvSpPr>
          <p:cNvPr id="16405" name="TextBox 6"/>
          <p:cNvSpPr txBox="1">
            <a:spLocks noChangeArrowheads="1"/>
          </p:cNvSpPr>
          <p:nvPr/>
        </p:nvSpPr>
        <p:spPr bwMode="auto">
          <a:xfrm>
            <a:off x="2485982" y="38765"/>
            <a:ext cx="1651397"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Wingdings" panose="05000000000000000000" pitchFamily="2" charset="2"/>
              <a:buChar char="§"/>
              <a:defRPr sz="2600">
                <a:solidFill>
                  <a:schemeClr val="tx1"/>
                </a:solidFill>
                <a:latin typeface="Arial" panose="020B0604020202020204" pitchFamily="34" charset="0"/>
                <a:ea typeface="ヒラギノ角ゴ Pro W3" pitchFamily="-84" charset="-128"/>
                <a:cs typeface="Arial" panose="020B0604020202020204" pitchFamily="34" charset="0"/>
              </a:defRPr>
            </a:lvl1pPr>
            <a:lvl2pPr marL="742950" indent="-285750">
              <a:spcBef>
                <a:spcPct val="20000"/>
              </a:spcBef>
              <a:buFont typeface="Arial" panose="020B0604020202020204" pitchFamily="34" charset="0"/>
              <a:buChar char="–"/>
              <a:defRPr sz="2400">
                <a:solidFill>
                  <a:schemeClr val="tx1"/>
                </a:solidFill>
                <a:latin typeface="Arial" panose="020B0604020202020204" pitchFamily="34" charset="0"/>
                <a:ea typeface="ヒラギノ角ゴ Pro W3" pitchFamily="-84" charset="-128"/>
                <a:cs typeface="Arial" panose="020B060402020202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ea typeface="ヒラギノ角ゴ Pro W3" pitchFamily="-84" charset="-128"/>
              </a:defRPr>
            </a:lvl3pPr>
            <a:lvl4pPr marL="1600200" indent="-228600">
              <a:spcBef>
                <a:spcPct val="20000"/>
              </a:spcBef>
              <a:buFont typeface="Arial" panose="020B0604020202020204" pitchFamily="34" charset="0"/>
              <a:buChar char="–"/>
              <a:defRPr sz="1600">
                <a:solidFill>
                  <a:schemeClr val="tx1"/>
                </a:solidFill>
                <a:latin typeface="Calibri" panose="020F0502020204030204" pitchFamily="34" charset="0"/>
                <a:ea typeface="ヒラギノ角ゴ Pro W3" pitchFamily="-84" charset="-128"/>
              </a:defRPr>
            </a:lvl4pPr>
            <a:lvl5pPr marL="2057400" indent="-228600">
              <a:spcBef>
                <a:spcPct val="20000"/>
              </a:spcBef>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5pPr>
            <a:lvl6pPr marL="2514600" indent="-228600" defTabSz="4572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6pPr>
            <a:lvl7pPr marL="2971800" indent="-228600" defTabSz="4572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7pPr>
            <a:lvl8pPr marL="3429000" indent="-228600" defTabSz="4572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8pPr>
            <a:lvl9pPr marL="3886200" indent="-228600" defTabSz="4572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9pPr>
          </a:lstStyle>
          <a:p>
            <a:pPr>
              <a:spcBef>
                <a:spcPct val="0"/>
              </a:spcBef>
              <a:buFontTx/>
              <a:buNone/>
            </a:pPr>
            <a:r>
              <a:rPr lang="en-US" altLang="en-US" sz="1350" b="1" dirty="0" smtClean="0">
                <a:solidFill>
                  <a:srgbClr val="F9DD16"/>
                </a:solidFill>
                <a:latin typeface="Calibri" panose="020F0502020204030204" pitchFamily="34" charset="0"/>
              </a:rPr>
              <a:t>FRA and its environment</a:t>
            </a:r>
            <a:endParaRPr lang="en-GB" altLang="en-US" sz="1350" dirty="0"/>
          </a:p>
        </p:txBody>
      </p:sp>
      <p:sp>
        <p:nvSpPr>
          <p:cNvPr id="2" name="Rectangle 1"/>
          <p:cNvSpPr/>
          <p:nvPr/>
        </p:nvSpPr>
        <p:spPr>
          <a:xfrm>
            <a:off x="5766512" y="915566"/>
            <a:ext cx="1080000" cy="1980000"/>
          </a:xfrm>
          <a:prstGeom prst="rect">
            <a:avLst/>
          </a:prstGeom>
          <a:solidFill>
            <a:schemeClr val="accent1">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GB" sz="1600" b="1" dirty="0" smtClean="0"/>
              <a:t>UN</a:t>
            </a:r>
          </a:p>
          <a:p>
            <a:pPr algn="ctr">
              <a:defRPr/>
            </a:pPr>
            <a:endParaRPr lang="en-GB" sz="1600" b="1" dirty="0"/>
          </a:p>
          <a:p>
            <a:pPr>
              <a:defRPr/>
            </a:pPr>
            <a:r>
              <a:rPr lang="en-GB" sz="1200" dirty="0"/>
              <a:t>OHCHR</a:t>
            </a:r>
          </a:p>
          <a:p>
            <a:pPr>
              <a:defRPr/>
            </a:pPr>
            <a:r>
              <a:rPr lang="en-GB" sz="1200" dirty="0"/>
              <a:t>ROE – OHCHR</a:t>
            </a:r>
          </a:p>
          <a:p>
            <a:pPr>
              <a:defRPr/>
            </a:pPr>
            <a:r>
              <a:rPr lang="en-GB" sz="1200" dirty="0"/>
              <a:t>CDRP </a:t>
            </a:r>
            <a:r>
              <a:rPr lang="en-GB" sz="1200" dirty="0" err="1"/>
              <a:t>Cttee</a:t>
            </a:r>
            <a:endParaRPr lang="en-GB" sz="1200" dirty="0"/>
          </a:p>
          <a:p>
            <a:pPr>
              <a:defRPr/>
            </a:pPr>
            <a:r>
              <a:rPr lang="en-GB" sz="1200" dirty="0"/>
              <a:t>UNDP</a:t>
            </a:r>
          </a:p>
          <a:p>
            <a:pPr>
              <a:defRPr/>
            </a:pPr>
            <a:r>
              <a:rPr lang="en-GB" sz="1200" dirty="0" smtClean="0"/>
              <a:t>UNICEF</a:t>
            </a:r>
            <a:endParaRPr lang="en-GB" sz="1200" dirty="0"/>
          </a:p>
          <a:p>
            <a:pPr>
              <a:defRPr/>
            </a:pPr>
            <a:r>
              <a:rPr lang="en-GB" sz="1200" dirty="0"/>
              <a:t>…</a:t>
            </a:r>
          </a:p>
        </p:txBody>
      </p:sp>
      <p:sp>
        <p:nvSpPr>
          <p:cNvPr id="43" name="Rectangle 42"/>
          <p:cNvSpPr/>
          <p:nvPr/>
        </p:nvSpPr>
        <p:spPr>
          <a:xfrm>
            <a:off x="7497717" y="915566"/>
            <a:ext cx="1080000" cy="1980000"/>
          </a:xfrm>
          <a:prstGeom prst="rect">
            <a:avLst/>
          </a:prstGeom>
          <a:solidFill>
            <a:schemeClr val="accent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GB" sz="1600" b="1" dirty="0" err="1" smtClean="0"/>
              <a:t>CoE</a:t>
            </a:r>
            <a:endParaRPr lang="en-GB" sz="1600" b="1" dirty="0" smtClean="0"/>
          </a:p>
          <a:p>
            <a:pPr algn="ctr">
              <a:defRPr/>
            </a:pPr>
            <a:endParaRPr lang="en-GB" sz="1600" b="1" dirty="0"/>
          </a:p>
          <a:p>
            <a:pPr>
              <a:defRPr/>
            </a:pPr>
            <a:r>
              <a:rPr lang="en-GB" sz="1200" dirty="0"/>
              <a:t>ECtHR</a:t>
            </a:r>
          </a:p>
          <a:p>
            <a:pPr>
              <a:defRPr/>
            </a:pPr>
            <a:r>
              <a:rPr lang="en-GB" sz="1200" dirty="0"/>
              <a:t>ECSR</a:t>
            </a:r>
          </a:p>
          <a:p>
            <a:pPr>
              <a:defRPr/>
            </a:pPr>
            <a:r>
              <a:rPr lang="en-GB" sz="1200" dirty="0"/>
              <a:t>Commissioner</a:t>
            </a:r>
          </a:p>
          <a:p>
            <a:pPr>
              <a:defRPr/>
            </a:pPr>
            <a:r>
              <a:rPr lang="en-GB" sz="1200" dirty="0"/>
              <a:t>ECRI</a:t>
            </a:r>
          </a:p>
          <a:p>
            <a:pPr>
              <a:defRPr/>
            </a:pPr>
            <a:r>
              <a:rPr lang="en-GB" sz="1200" dirty="0"/>
              <a:t>CEPEJ</a:t>
            </a:r>
          </a:p>
          <a:p>
            <a:pPr>
              <a:defRPr/>
            </a:pPr>
            <a:r>
              <a:rPr lang="en-GB" sz="1200" dirty="0"/>
              <a:t>…</a:t>
            </a:r>
          </a:p>
          <a:p>
            <a:pPr algn="ctr">
              <a:defRPr/>
            </a:pPr>
            <a:endParaRPr lang="en-GB" sz="1200" dirty="0"/>
          </a:p>
        </p:txBody>
      </p:sp>
      <p:sp>
        <p:nvSpPr>
          <p:cNvPr id="44" name="Rectangle 43"/>
          <p:cNvSpPr/>
          <p:nvPr/>
        </p:nvSpPr>
        <p:spPr>
          <a:xfrm>
            <a:off x="6336256" y="2335918"/>
            <a:ext cx="1080000" cy="1980000"/>
          </a:xfrm>
          <a:prstGeom prst="rect">
            <a:avLst/>
          </a:prstGeom>
          <a:solidFill>
            <a:schemeClr val="tx2">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GB" sz="1600" b="1" dirty="0" smtClean="0">
                <a:solidFill>
                  <a:srgbClr val="F9DD16"/>
                </a:solidFill>
              </a:rPr>
              <a:t>EU</a:t>
            </a:r>
          </a:p>
          <a:p>
            <a:pPr algn="ctr">
              <a:defRPr/>
            </a:pPr>
            <a:endParaRPr lang="en-GB" sz="1600" b="1" dirty="0">
              <a:solidFill>
                <a:srgbClr val="F9DD16"/>
              </a:solidFill>
            </a:endParaRPr>
          </a:p>
          <a:p>
            <a:pPr>
              <a:defRPr/>
            </a:pPr>
            <a:r>
              <a:rPr lang="en-GB" sz="1200" dirty="0">
                <a:solidFill>
                  <a:srgbClr val="F9DD16"/>
                </a:solidFill>
              </a:rPr>
              <a:t>EC DGs</a:t>
            </a:r>
          </a:p>
          <a:p>
            <a:pPr>
              <a:defRPr/>
            </a:pPr>
            <a:r>
              <a:rPr lang="en-GB" sz="1200" dirty="0">
                <a:solidFill>
                  <a:srgbClr val="F9DD16"/>
                </a:solidFill>
              </a:rPr>
              <a:t>EP </a:t>
            </a:r>
            <a:r>
              <a:rPr lang="en-GB" sz="1200" dirty="0" err="1">
                <a:solidFill>
                  <a:srgbClr val="F9DD16"/>
                </a:solidFill>
              </a:rPr>
              <a:t>Cttees</a:t>
            </a:r>
            <a:endParaRPr lang="en-GB" sz="1200" dirty="0">
              <a:solidFill>
                <a:srgbClr val="F9DD16"/>
              </a:solidFill>
            </a:endParaRPr>
          </a:p>
          <a:p>
            <a:pPr>
              <a:defRPr/>
            </a:pPr>
            <a:r>
              <a:rPr lang="en-GB" sz="1200" dirty="0">
                <a:solidFill>
                  <a:srgbClr val="F9DD16"/>
                </a:solidFill>
              </a:rPr>
              <a:t>Council (FREMP, </a:t>
            </a:r>
            <a:r>
              <a:rPr lang="en-GB" sz="1200" dirty="0" err="1">
                <a:solidFill>
                  <a:srgbClr val="F9DD16"/>
                </a:solidFill>
              </a:rPr>
              <a:t>etc</a:t>
            </a:r>
            <a:r>
              <a:rPr lang="en-GB" sz="1200" dirty="0">
                <a:solidFill>
                  <a:srgbClr val="F9DD16"/>
                </a:solidFill>
              </a:rPr>
              <a:t>)</a:t>
            </a:r>
          </a:p>
          <a:p>
            <a:pPr>
              <a:defRPr/>
            </a:pPr>
            <a:r>
              <a:rPr lang="en-GB" sz="1200" dirty="0">
                <a:solidFill>
                  <a:srgbClr val="F9DD16"/>
                </a:solidFill>
              </a:rPr>
              <a:t>Ombudsman</a:t>
            </a:r>
          </a:p>
          <a:p>
            <a:pPr>
              <a:defRPr/>
            </a:pPr>
            <a:r>
              <a:rPr lang="en-GB" sz="1200" dirty="0">
                <a:solidFill>
                  <a:srgbClr val="F9DD16"/>
                </a:solidFill>
              </a:rPr>
              <a:t>EDPS</a:t>
            </a:r>
          </a:p>
          <a:p>
            <a:pPr>
              <a:defRPr/>
            </a:pPr>
            <a:r>
              <a:rPr lang="en-GB" sz="1200" dirty="0">
                <a:solidFill>
                  <a:srgbClr val="F9DD16"/>
                </a:solidFill>
              </a:rPr>
              <a:t>(JHA) agencies</a:t>
            </a:r>
          </a:p>
          <a:p>
            <a:pPr>
              <a:defRPr/>
            </a:pPr>
            <a:r>
              <a:rPr lang="en-GB" sz="1200" dirty="0">
                <a:solidFill>
                  <a:srgbClr val="F9DD16"/>
                </a:solidFill>
              </a:rPr>
              <a:t>…</a:t>
            </a:r>
          </a:p>
        </p:txBody>
      </p:sp>
      <p:sp>
        <p:nvSpPr>
          <p:cNvPr id="45" name="Rectangle 44"/>
          <p:cNvSpPr/>
          <p:nvPr/>
        </p:nvSpPr>
        <p:spPr>
          <a:xfrm>
            <a:off x="7986000" y="2335918"/>
            <a:ext cx="1080000" cy="1980000"/>
          </a:xfrm>
          <a:prstGeom prst="rect">
            <a:avLst/>
          </a:prstGeom>
          <a:solidFill>
            <a:srgbClr val="F9DD16"/>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GB" sz="1600" b="1" dirty="0" smtClean="0">
                <a:solidFill>
                  <a:srgbClr val="003399"/>
                </a:solidFill>
              </a:rPr>
              <a:t>National</a:t>
            </a:r>
          </a:p>
          <a:p>
            <a:pPr algn="ctr">
              <a:defRPr/>
            </a:pPr>
            <a:endParaRPr lang="en-GB" sz="1600" b="1" dirty="0" smtClean="0">
              <a:solidFill>
                <a:srgbClr val="003399"/>
              </a:solidFill>
            </a:endParaRPr>
          </a:p>
          <a:p>
            <a:pPr>
              <a:defRPr/>
            </a:pPr>
            <a:r>
              <a:rPr lang="en-GB" sz="1200" dirty="0" smtClean="0">
                <a:solidFill>
                  <a:srgbClr val="003399"/>
                </a:solidFill>
              </a:rPr>
              <a:t>NHRIs</a:t>
            </a:r>
            <a:endParaRPr lang="en-GB" sz="1200" dirty="0">
              <a:solidFill>
                <a:srgbClr val="003399"/>
              </a:solidFill>
            </a:endParaRPr>
          </a:p>
          <a:p>
            <a:pPr>
              <a:defRPr/>
            </a:pPr>
            <a:r>
              <a:rPr lang="en-GB" sz="1200" dirty="0">
                <a:solidFill>
                  <a:srgbClr val="003399"/>
                </a:solidFill>
              </a:rPr>
              <a:t>Equality bodies</a:t>
            </a:r>
          </a:p>
          <a:p>
            <a:pPr>
              <a:defRPr/>
            </a:pPr>
            <a:r>
              <a:rPr lang="en-GB" sz="1200" dirty="0" err="1">
                <a:solidFill>
                  <a:srgbClr val="003399"/>
                </a:solidFill>
              </a:rPr>
              <a:t>Ombuds</a:t>
            </a:r>
            <a:r>
              <a:rPr lang="en-GB" sz="1200" dirty="0">
                <a:solidFill>
                  <a:srgbClr val="003399"/>
                </a:solidFill>
              </a:rPr>
              <a:t> institutions</a:t>
            </a:r>
          </a:p>
          <a:p>
            <a:pPr>
              <a:defRPr/>
            </a:pPr>
            <a:r>
              <a:rPr lang="en-GB" sz="1200" dirty="0">
                <a:solidFill>
                  <a:srgbClr val="003399"/>
                </a:solidFill>
              </a:rPr>
              <a:t>Parliaments</a:t>
            </a:r>
          </a:p>
          <a:p>
            <a:pPr>
              <a:defRPr/>
            </a:pPr>
            <a:r>
              <a:rPr lang="en-GB" sz="1200" dirty="0">
                <a:solidFill>
                  <a:srgbClr val="003399"/>
                </a:solidFill>
              </a:rPr>
              <a:t>…</a:t>
            </a:r>
          </a:p>
        </p:txBody>
      </p:sp>
      <p:sp>
        <p:nvSpPr>
          <p:cNvPr id="48" name="Rectangle 47"/>
          <p:cNvSpPr/>
          <p:nvPr/>
        </p:nvSpPr>
        <p:spPr>
          <a:xfrm>
            <a:off x="85697" y="1048429"/>
            <a:ext cx="1980000" cy="720000"/>
          </a:xfrm>
          <a:prstGeom prst="rect">
            <a:avLst/>
          </a:prstGeom>
          <a:solidFill>
            <a:srgbClr val="F9DD16"/>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685800">
              <a:defRPr/>
            </a:pPr>
            <a:r>
              <a:rPr lang="en-US" altLang="en-US" sz="1600" b="1" dirty="0">
                <a:solidFill>
                  <a:srgbClr val="003399"/>
                </a:solidFill>
                <a:latin typeface="Calibri" pitchFamily="34" charset="0"/>
              </a:rPr>
              <a:t>Nat’l Liaison Officers </a:t>
            </a:r>
          </a:p>
          <a:p>
            <a:pPr algn="ctr" defTabSz="685800">
              <a:defRPr/>
            </a:pPr>
            <a:r>
              <a:rPr lang="en-US" altLang="en-US" sz="1200" dirty="0">
                <a:solidFill>
                  <a:srgbClr val="003399"/>
                </a:solidFill>
                <a:latin typeface="Calibri" pitchFamily="34" charset="0"/>
              </a:rPr>
              <a:t>28, respective MS appoints</a:t>
            </a:r>
          </a:p>
        </p:txBody>
      </p:sp>
      <p:sp>
        <p:nvSpPr>
          <p:cNvPr id="49" name="Rectangle 48"/>
          <p:cNvSpPr/>
          <p:nvPr/>
        </p:nvSpPr>
        <p:spPr>
          <a:xfrm>
            <a:off x="85697" y="1855622"/>
            <a:ext cx="1980000" cy="720000"/>
          </a:xfrm>
          <a:prstGeom prst="rect">
            <a:avLst/>
          </a:prstGeom>
          <a:solidFill>
            <a:srgbClr val="F9DD16"/>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685800">
              <a:defRPr/>
            </a:pPr>
            <a:r>
              <a:rPr lang="en-US" altLang="en-US" sz="1600" b="1" dirty="0" smtClean="0">
                <a:solidFill>
                  <a:srgbClr val="003399"/>
                </a:solidFill>
                <a:latin typeface="Calibri" pitchFamily="34" charset="0"/>
              </a:rPr>
              <a:t>Information networks</a:t>
            </a:r>
            <a:endParaRPr lang="en-US" altLang="en-US" sz="1200" dirty="0">
              <a:solidFill>
                <a:srgbClr val="003399"/>
              </a:solidFill>
              <a:latin typeface="Calibri" pitchFamily="34" charset="0"/>
            </a:endParaRPr>
          </a:p>
        </p:txBody>
      </p:sp>
      <p:sp>
        <p:nvSpPr>
          <p:cNvPr id="50" name="Rectangle 49"/>
          <p:cNvSpPr/>
          <p:nvPr/>
        </p:nvSpPr>
        <p:spPr>
          <a:xfrm>
            <a:off x="97264" y="2662815"/>
            <a:ext cx="1980000" cy="720000"/>
          </a:xfrm>
          <a:prstGeom prst="rect">
            <a:avLst/>
          </a:prstGeom>
          <a:solidFill>
            <a:srgbClr val="F9DD16"/>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685800">
              <a:defRPr/>
            </a:pPr>
            <a:r>
              <a:rPr lang="en-US" altLang="en-US" sz="1600" b="1" i="1" dirty="0" smtClean="0">
                <a:solidFill>
                  <a:srgbClr val="003399"/>
                </a:solidFill>
                <a:latin typeface="Calibri" pitchFamily="34" charset="0"/>
              </a:rPr>
              <a:t>Ad hoc </a:t>
            </a:r>
            <a:r>
              <a:rPr lang="en-US" altLang="en-US" sz="1600" b="1" dirty="0" smtClean="0">
                <a:solidFill>
                  <a:srgbClr val="003399"/>
                </a:solidFill>
                <a:latin typeface="Calibri" pitchFamily="34" charset="0"/>
              </a:rPr>
              <a:t>working parties</a:t>
            </a:r>
            <a:endParaRPr lang="en-US" altLang="en-US" sz="1200" dirty="0">
              <a:solidFill>
                <a:srgbClr val="003399"/>
              </a:solidFill>
              <a:latin typeface="Calibri" pitchFamily="34" charset="0"/>
            </a:endParaRPr>
          </a:p>
        </p:txBody>
      </p:sp>
      <p:sp>
        <p:nvSpPr>
          <p:cNvPr id="54" name="Rectangle 53"/>
          <p:cNvSpPr/>
          <p:nvPr/>
        </p:nvSpPr>
        <p:spPr>
          <a:xfrm>
            <a:off x="85697" y="3470008"/>
            <a:ext cx="1980000" cy="720000"/>
          </a:xfrm>
          <a:prstGeom prst="rect">
            <a:avLst/>
          </a:prstGeom>
          <a:solidFill>
            <a:srgbClr val="F9DD16"/>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685800">
              <a:defRPr/>
            </a:pPr>
            <a:r>
              <a:rPr lang="en-US" altLang="en-US" sz="1600" b="1" dirty="0" smtClean="0">
                <a:solidFill>
                  <a:srgbClr val="003399"/>
                </a:solidFill>
                <a:latin typeface="Calibri" pitchFamily="34" charset="0"/>
              </a:rPr>
              <a:t>Fundamental Rights Platform</a:t>
            </a:r>
          </a:p>
          <a:p>
            <a:pPr algn="ctr" defTabSz="685800">
              <a:defRPr/>
            </a:pPr>
            <a:r>
              <a:rPr lang="en-US" altLang="en-US" sz="1200" dirty="0" smtClean="0">
                <a:solidFill>
                  <a:srgbClr val="003399"/>
                </a:solidFill>
                <a:latin typeface="Calibri" pitchFamily="34" charset="0"/>
              </a:rPr>
              <a:t>Civil society representatives</a:t>
            </a:r>
            <a:endParaRPr lang="en-US" altLang="en-US" sz="1200" dirty="0">
              <a:solidFill>
                <a:srgbClr val="003399"/>
              </a:solidFill>
              <a:latin typeface="Calibri" pitchFamily="34" charset="0"/>
            </a:endParaRPr>
          </a:p>
        </p:txBody>
      </p:sp>
      <p:sp>
        <p:nvSpPr>
          <p:cNvPr id="59" name="Rectangle 58"/>
          <p:cNvSpPr/>
          <p:nvPr/>
        </p:nvSpPr>
        <p:spPr>
          <a:xfrm>
            <a:off x="2339752" y="1048429"/>
            <a:ext cx="1980000" cy="720000"/>
          </a:xfrm>
          <a:prstGeom prst="rect">
            <a:avLst/>
          </a:prstGeom>
          <a:solidFill>
            <a:srgbClr val="003399"/>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1600" b="1" dirty="0">
                <a:solidFill>
                  <a:srgbClr val="F9DD16"/>
                </a:solidFill>
                <a:latin typeface="Calibri" pitchFamily="34" charset="0"/>
              </a:rPr>
              <a:t>Management Board</a:t>
            </a:r>
          </a:p>
          <a:p>
            <a:pPr algn="ctr">
              <a:defRPr/>
            </a:pPr>
            <a:r>
              <a:rPr lang="en-US" sz="1200" dirty="0">
                <a:solidFill>
                  <a:srgbClr val="F9DD16"/>
                </a:solidFill>
                <a:latin typeface="Calibri" pitchFamily="34" charset="0"/>
              </a:rPr>
              <a:t>Planning and Monitoring, 1/MS + 1CoE + 2 COM</a:t>
            </a:r>
            <a:endParaRPr lang="sv-SE" sz="1200" dirty="0">
              <a:solidFill>
                <a:srgbClr val="F9DD16"/>
              </a:solidFill>
              <a:latin typeface="Calibri" pitchFamily="34" charset="0"/>
            </a:endParaRPr>
          </a:p>
        </p:txBody>
      </p:sp>
      <p:sp>
        <p:nvSpPr>
          <p:cNvPr id="60" name="Rectangle 59"/>
          <p:cNvSpPr/>
          <p:nvPr/>
        </p:nvSpPr>
        <p:spPr>
          <a:xfrm>
            <a:off x="2321681" y="1853678"/>
            <a:ext cx="1980000" cy="720000"/>
          </a:xfrm>
          <a:prstGeom prst="rect">
            <a:avLst/>
          </a:prstGeom>
          <a:solidFill>
            <a:srgbClr val="003399"/>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1600" b="1" dirty="0">
                <a:solidFill>
                  <a:srgbClr val="F9DD16"/>
                </a:solidFill>
                <a:latin typeface="Calibri" pitchFamily="34" charset="0"/>
              </a:rPr>
              <a:t>Executive Board</a:t>
            </a:r>
          </a:p>
          <a:p>
            <a:pPr algn="ctr">
              <a:defRPr/>
            </a:pPr>
            <a:r>
              <a:rPr lang="en-US" sz="1200" dirty="0">
                <a:solidFill>
                  <a:srgbClr val="F9DD16"/>
                </a:solidFill>
                <a:latin typeface="Calibri" pitchFamily="34" charset="0"/>
              </a:rPr>
              <a:t>Prepares decisions by MB, advises Director</a:t>
            </a:r>
            <a:endParaRPr lang="sv-SE" sz="1200" dirty="0">
              <a:solidFill>
                <a:srgbClr val="F9DD16"/>
              </a:solidFill>
              <a:latin typeface="Calibri" pitchFamily="34" charset="0"/>
            </a:endParaRPr>
          </a:p>
        </p:txBody>
      </p:sp>
      <p:sp>
        <p:nvSpPr>
          <p:cNvPr id="61" name="Rectangle 60"/>
          <p:cNvSpPr/>
          <p:nvPr/>
        </p:nvSpPr>
        <p:spPr>
          <a:xfrm>
            <a:off x="2321680" y="3470008"/>
            <a:ext cx="1980000" cy="720000"/>
          </a:xfrm>
          <a:prstGeom prst="rect">
            <a:avLst/>
          </a:prstGeom>
          <a:solidFill>
            <a:srgbClr val="003399"/>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685800">
              <a:defRPr/>
            </a:pPr>
            <a:r>
              <a:rPr lang="en-US" sz="1600" b="1" dirty="0">
                <a:solidFill>
                  <a:srgbClr val="F9DD16"/>
                </a:solidFill>
              </a:rPr>
              <a:t>Scientific Committee</a:t>
            </a:r>
          </a:p>
          <a:p>
            <a:pPr algn="ctr" defTabSz="685800">
              <a:defRPr/>
            </a:pPr>
            <a:r>
              <a:rPr lang="en-US" sz="1200" dirty="0">
                <a:solidFill>
                  <a:srgbClr val="F9DD16"/>
                </a:solidFill>
              </a:rPr>
              <a:t>11 independent </a:t>
            </a:r>
            <a:r>
              <a:rPr lang="en-US" sz="1200" dirty="0" smtClean="0">
                <a:solidFill>
                  <a:srgbClr val="F9DD16"/>
                </a:solidFill>
              </a:rPr>
              <a:t>members, scientific guidance</a:t>
            </a:r>
            <a:endParaRPr lang="en-US" sz="1200" dirty="0">
              <a:solidFill>
                <a:srgbClr val="F9DD16"/>
              </a:solidFill>
            </a:endParaRPr>
          </a:p>
        </p:txBody>
      </p:sp>
      <p:sp>
        <p:nvSpPr>
          <p:cNvPr id="62" name="Rectangle 61"/>
          <p:cNvSpPr/>
          <p:nvPr/>
        </p:nvSpPr>
        <p:spPr>
          <a:xfrm>
            <a:off x="2323880" y="4292712"/>
            <a:ext cx="1980000" cy="720000"/>
          </a:xfrm>
          <a:prstGeom prst="rect">
            <a:avLst/>
          </a:prstGeom>
          <a:solidFill>
            <a:srgbClr val="003399"/>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1600" b="1" dirty="0">
                <a:solidFill>
                  <a:srgbClr val="F9DD16"/>
                </a:solidFill>
                <a:latin typeface="Calibri" pitchFamily="34" charset="0"/>
              </a:rPr>
              <a:t>Director</a:t>
            </a:r>
          </a:p>
          <a:p>
            <a:pPr algn="ctr">
              <a:defRPr/>
            </a:pPr>
            <a:r>
              <a:rPr lang="en-US" sz="1200" dirty="0" smtClean="0">
                <a:solidFill>
                  <a:srgbClr val="F9DD16"/>
                </a:solidFill>
                <a:latin typeface="Calibri" pitchFamily="34" charset="0"/>
              </a:rPr>
              <a:t>implements tasks, </a:t>
            </a:r>
            <a:r>
              <a:rPr lang="en-US" sz="1200" dirty="0">
                <a:solidFill>
                  <a:srgbClr val="F9DD16"/>
                </a:solidFill>
                <a:latin typeface="Calibri" pitchFamily="34" charset="0"/>
              </a:rPr>
              <a:t>manages </a:t>
            </a:r>
            <a:r>
              <a:rPr lang="en-US" sz="1200" dirty="0" smtClean="0">
                <a:solidFill>
                  <a:srgbClr val="F9DD16"/>
                </a:solidFill>
                <a:latin typeface="Calibri" pitchFamily="34" charset="0"/>
              </a:rPr>
              <a:t>staff, represents externally</a:t>
            </a:r>
            <a:endParaRPr lang="sv-SE" sz="1200" dirty="0">
              <a:solidFill>
                <a:srgbClr val="F9DD16"/>
              </a:solidFill>
              <a:latin typeface="Calibri" pitchFamily="34" charset="0"/>
            </a:endParaRPr>
          </a:p>
        </p:txBody>
      </p:sp>
      <p:sp>
        <p:nvSpPr>
          <p:cNvPr id="63" name="Rectangle 62"/>
          <p:cNvSpPr/>
          <p:nvPr/>
        </p:nvSpPr>
        <p:spPr>
          <a:xfrm>
            <a:off x="32932" y="3436030"/>
            <a:ext cx="5547180" cy="1656000"/>
          </a:xfrm>
          <a:prstGeom prst="rect">
            <a:avLst/>
          </a:prstGeom>
          <a:noFill/>
          <a:ln w="19050">
            <a:solidFill>
              <a:srgbClr val="C00000"/>
            </a:solidFill>
          </a:ln>
          <a:effectLst/>
        </p:spPr>
        <p:style>
          <a:lnRef idx="1">
            <a:schemeClr val="accent1"/>
          </a:lnRef>
          <a:fillRef idx="3">
            <a:schemeClr val="accent1"/>
          </a:fillRef>
          <a:effectRef idx="2">
            <a:schemeClr val="accent1"/>
          </a:effectRef>
          <a:fontRef idx="minor">
            <a:schemeClr val="lt1"/>
          </a:fontRef>
        </p:style>
        <p:txBody>
          <a:bodyPr vert="vert" anchor="t"/>
          <a:lstStyle/>
          <a:p>
            <a:pPr algn="ctr">
              <a:defRPr/>
            </a:pPr>
            <a:r>
              <a:rPr lang="en-GB" sz="1350" dirty="0" smtClean="0"/>
              <a:t>Selected through open calls for applications</a:t>
            </a:r>
            <a:endParaRPr lang="en-GB" sz="1350" dirty="0"/>
          </a:p>
        </p:txBody>
      </p:sp>
      <p:sp>
        <p:nvSpPr>
          <p:cNvPr id="64" name="Rectangle 63"/>
          <p:cNvSpPr/>
          <p:nvPr/>
        </p:nvSpPr>
        <p:spPr>
          <a:xfrm>
            <a:off x="5724248" y="4827352"/>
            <a:ext cx="1080000" cy="264677"/>
          </a:xfrm>
          <a:prstGeom prst="rect">
            <a:avLst/>
          </a:prstGeom>
          <a:solidFill>
            <a:srgbClr val="F9DD16"/>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GB" sz="1100" dirty="0" smtClean="0">
                <a:solidFill>
                  <a:srgbClr val="003399"/>
                </a:solidFill>
              </a:rPr>
              <a:t>FRA ‘Working methods’</a:t>
            </a:r>
          </a:p>
        </p:txBody>
      </p:sp>
      <p:sp>
        <p:nvSpPr>
          <p:cNvPr id="65" name="Rectangle 64"/>
          <p:cNvSpPr/>
          <p:nvPr/>
        </p:nvSpPr>
        <p:spPr>
          <a:xfrm>
            <a:off x="5724248" y="4526712"/>
            <a:ext cx="1080000" cy="252000"/>
          </a:xfrm>
          <a:prstGeom prst="rect">
            <a:avLst/>
          </a:prstGeom>
          <a:solidFill>
            <a:srgbClr val="003399"/>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GB" sz="1200" dirty="0" smtClean="0">
                <a:solidFill>
                  <a:srgbClr val="F9DD16"/>
                </a:solidFill>
              </a:rPr>
              <a:t>FRA bodies</a:t>
            </a:r>
          </a:p>
        </p:txBody>
      </p:sp>
      <p:cxnSp>
        <p:nvCxnSpPr>
          <p:cNvPr id="4" name="Straight Arrow Connector 3"/>
          <p:cNvCxnSpPr>
            <a:stCxn id="8" idx="1"/>
          </p:cNvCxnSpPr>
          <p:nvPr/>
        </p:nvCxnSpPr>
        <p:spPr>
          <a:xfrm flipH="1">
            <a:off x="4319752" y="479823"/>
            <a:ext cx="1333753" cy="867791"/>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5653505" y="187435"/>
            <a:ext cx="2405888" cy="584775"/>
          </a:xfrm>
          <a:prstGeom prst="rect">
            <a:avLst/>
          </a:prstGeom>
          <a:noFill/>
        </p:spPr>
        <p:txBody>
          <a:bodyPr wrap="square" rtlCol="0">
            <a:spAutoFit/>
          </a:bodyPr>
          <a:lstStyle/>
          <a:p>
            <a:r>
              <a:rPr lang="en-GB" sz="1600" dirty="0" smtClean="0">
                <a:solidFill>
                  <a:srgbClr val="FF0000"/>
                </a:solidFill>
              </a:rPr>
              <a:t>Independence guarantees</a:t>
            </a:r>
          </a:p>
          <a:p>
            <a:r>
              <a:rPr lang="en-GB" sz="1600" dirty="0" smtClean="0">
                <a:solidFill>
                  <a:srgbClr val="FF0000"/>
                </a:solidFill>
              </a:rPr>
              <a:t>‘Paris Principles’</a:t>
            </a:r>
            <a:endParaRPr lang="en-IE" sz="1600" dirty="0">
              <a:solidFill>
                <a:srgbClr val="FF0000"/>
              </a:solidFill>
            </a:endParaRPr>
          </a:p>
        </p:txBody>
      </p:sp>
    </p:spTree>
    <p:extLst>
      <p:ext uri="{BB962C8B-B14F-4D97-AF65-F5344CB8AC3E}">
        <p14:creationId xmlns:p14="http://schemas.microsoft.com/office/powerpoint/2010/main" val="1292263006"/>
      </p:ext>
    </p:extLst>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Rectangle 67"/>
          <p:cNvSpPr/>
          <p:nvPr/>
        </p:nvSpPr>
        <p:spPr>
          <a:xfrm>
            <a:off x="5303964" y="146516"/>
            <a:ext cx="1284260" cy="4996984"/>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GB" sz="1200" b="1" dirty="0" smtClean="0"/>
              <a:t>Justice and Home Affairs </a:t>
            </a:r>
            <a:r>
              <a:rPr lang="en-GB" sz="1200" dirty="0" smtClean="0"/>
              <a:t>(9)</a:t>
            </a:r>
            <a:endParaRPr lang="en-GB" sz="1200" dirty="0"/>
          </a:p>
        </p:txBody>
      </p:sp>
      <p:sp>
        <p:nvSpPr>
          <p:cNvPr id="3" name="Rectangle 2"/>
          <p:cNvSpPr/>
          <p:nvPr/>
        </p:nvSpPr>
        <p:spPr>
          <a:xfrm>
            <a:off x="1466981" y="1168062"/>
            <a:ext cx="1152000" cy="432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dirty="0" smtClean="0"/>
              <a:t>Energy regulators</a:t>
            </a:r>
          </a:p>
          <a:p>
            <a:pPr algn="ctr"/>
            <a:r>
              <a:rPr lang="en-GB" sz="1000" b="1" dirty="0" smtClean="0"/>
              <a:t>ACER</a:t>
            </a:r>
            <a:endParaRPr lang="en-GB" sz="1000" b="1" dirty="0"/>
          </a:p>
        </p:txBody>
      </p:sp>
      <p:sp>
        <p:nvSpPr>
          <p:cNvPr id="4" name="Rectangle 3"/>
          <p:cNvSpPr/>
          <p:nvPr/>
        </p:nvSpPr>
        <p:spPr>
          <a:xfrm>
            <a:off x="1466981" y="1662686"/>
            <a:ext cx="1152000" cy="432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dirty="0" smtClean="0"/>
              <a:t>Electronic  </a:t>
            </a:r>
            <a:r>
              <a:rPr lang="en-GB" sz="1000" dirty="0" err="1" smtClean="0"/>
              <a:t>comms</a:t>
            </a:r>
            <a:r>
              <a:rPr lang="en-GB" sz="1000" dirty="0" smtClean="0"/>
              <a:t>. regulators</a:t>
            </a:r>
          </a:p>
          <a:p>
            <a:pPr algn="ctr"/>
            <a:r>
              <a:rPr lang="en-GB" sz="1000" b="1" dirty="0" err="1" smtClean="0"/>
              <a:t>BEREC</a:t>
            </a:r>
            <a:r>
              <a:rPr lang="en-GB" sz="1000" dirty="0" smtClean="0"/>
              <a:t> Office</a:t>
            </a:r>
            <a:endParaRPr lang="en-GB" sz="1000" dirty="0"/>
          </a:p>
        </p:txBody>
      </p:sp>
      <p:sp>
        <p:nvSpPr>
          <p:cNvPr id="5" name="Rectangle 4"/>
          <p:cNvSpPr/>
          <p:nvPr/>
        </p:nvSpPr>
        <p:spPr>
          <a:xfrm>
            <a:off x="1466981" y="2159405"/>
            <a:ext cx="1152000" cy="432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dirty="0" smtClean="0"/>
              <a:t>Plant Variety</a:t>
            </a:r>
          </a:p>
          <a:p>
            <a:pPr algn="ctr"/>
            <a:r>
              <a:rPr lang="en-GB" sz="1000" b="1" dirty="0" err="1" smtClean="0"/>
              <a:t>CPVO</a:t>
            </a:r>
            <a:endParaRPr lang="en-GB" sz="1000" b="1" dirty="0"/>
          </a:p>
        </p:txBody>
      </p:sp>
      <p:sp>
        <p:nvSpPr>
          <p:cNvPr id="6" name="Rectangle 5"/>
          <p:cNvSpPr/>
          <p:nvPr/>
        </p:nvSpPr>
        <p:spPr>
          <a:xfrm>
            <a:off x="4075781" y="2649975"/>
            <a:ext cx="1152000" cy="432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dirty="0" smtClean="0"/>
              <a:t>Safety and Health at Work</a:t>
            </a:r>
          </a:p>
          <a:p>
            <a:pPr algn="ctr"/>
            <a:r>
              <a:rPr lang="en-GB" sz="1000" b="1" dirty="0" smtClean="0"/>
              <a:t>EU-OSHA</a:t>
            </a:r>
            <a:endParaRPr lang="en-GB" sz="1000" b="1" dirty="0"/>
          </a:p>
        </p:txBody>
      </p:sp>
      <p:sp>
        <p:nvSpPr>
          <p:cNvPr id="7" name="Rectangle 6"/>
          <p:cNvSpPr/>
          <p:nvPr/>
        </p:nvSpPr>
        <p:spPr>
          <a:xfrm>
            <a:off x="5375972" y="2655564"/>
            <a:ext cx="1152000" cy="432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dirty="0" smtClean="0"/>
              <a:t>Border and Coast Guard</a:t>
            </a:r>
          </a:p>
          <a:p>
            <a:pPr algn="ctr"/>
            <a:r>
              <a:rPr lang="en-GB" sz="1000" b="1" dirty="0" err="1" smtClean="0"/>
              <a:t>Frontex</a:t>
            </a:r>
            <a:endParaRPr lang="en-GB" sz="1000" b="1" dirty="0"/>
          </a:p>
        </p:txBody>
      </p:sp>
      <p:sp>
        <p:nvSpPr>
          <p:cNvPr id="8" name="Rectangle 7"/>
          <p:cNvSpPr/>
          <p:nvPr/>
        </p:nvSpPr>
        <p:spPr>
          <a:xfrm>
            <a:off x="5375972" y="4645185"/>
            <a:ext cx="1152000" cy="432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dirty="0" smtClean="0"/>
              <a:t>Large-scale  IT systems</a:t>
            </a:r>
          </a:p>
          <a:p>
            <a:pPr algn="ctr"/>
            <a:r>
              <a:rPr lang="en-GB" sz="1000" b="1" dirty="0" err="1" smtClean="0"/>
              <a:t>Eu</a:t>
            </a:r>
            <a:r>
              <a:rPr lang="en-GB" sz="1000" b="1" dirty="0" smtClean="0"/>
              <a:t>-LISA</a:t>
            </a:r>
            <a:endParaRPr lang="en-GB" sz="1000" b="1" dirty="0"/>
          </a:p>
        </p:txBody>
      </p:sp>
      <p:sp>
        <p:nvSpPr>
          <p:cNvPr id="9" name="Rectangle 8"/>
          <p:cNvSpPr/>
          <p:nvPr/>
        </p:nvSpPr>
        <p:spPr>
          <a:xfrm>
            <a:off x="5375972" y="3148716"/>
            <a:ext cx="1152000" cy="432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dirty="0" smtClean="0"/>
              <a:t>Asylum Support</a:t>
            </a:r>
          </a:p>
          <a:p>
            <a:pPr algn="ctr"/>
            <a:r>
              <a:rPr lang="en-GB" sz="1000" b="1" dirty="0" err="1" smtClean="0"/>
              <a:t>EASO</a:t>
            </a:r>
            <a:endParaRPr lang="en-GB" sz="1000" b="1" dirty="0"/>
          </a:p>
        </p:txBody>
      </p:sp>
      <p:sp>
        <p:nvSpPr>
          <p:cNvPr id="10" name="Rectangle 9"/>
          <p:cNvSpPr/>
          <p:nvPr/>
        </p:nvSpPr>
        <p:spPr>
          <a:xfrm>
            <a:off x="1457324" y="4638187"/>
            <a:ext cx="1152000" cy="432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dirty="0" smtClean="0"/>
              <a:t>Aviation Safety</a:t>
            </a:r>
          </a:p>
          <a:p>
            <a:pPr algn="ctr"/>
            <a:r>
              <a:rPr lang="en-GB" sz="1000" b="1" dirty="0" err="1" smtClean="0"/>
              <a:t>EASA</a:t>
            </a:r>
            <a:endParaRPr lang="en-GB" sz="1000" b="1" dirty="0"/>
          </a:p>
        </p:txBody>
      </p:sp>
      <p:sp>
        <p:nvSpPr>
          <p:cNvPr id="11" name="Rectangle 10"/>
          <p:cNvSpPr/>
          <p:nvPr/>
        </p:nvSpPr>
        <p:spPr>
          <a:xfrm>
            <a:off x="2758761" y="4142475"/>
            <a:ext cx="1152000" cy="432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dirty="0" smtClean="0"/>
              <a:t>Banking Authority</a:t>
            </a:r>
          </a:p>
          <a:p>
            <a:pPr algn="ctr"/>
            <a:r>
              <a:rPr lang="en-GB" sz="1000" b="1" dirty="0" err="1" smtClean="0"/>
              <a:t>EBA</a:t>
            </a:r>
            <a:endParaRPr lang="en-GB" sz="1000" b="1" dirty="0"/>
          </a:p>
        </p:txBody>
      </p:sp>
      <p:sp>
        <p:nvSpPr>
          <p:cNvPr id="12" name="Rectangle 11"/>
          <p:cNvSpPr/>
          <p:nvPr/>
        </p:nvSpPr>
        <p:spPr>
          <a:xfrm>
            <a:off x="4079956" y="3150661"/>
            <a:ext cx="1152000" cy="432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dirty="0" smtClean="0"/>
              <a:t>Disease prevention </a:t>
            </a:r>
          </a:p>
          <a:p>
            <a:pPr algn="ctr"/>
            <a:r>
              <a:rPr lang="en-GB" sz="1000" dirty="0" err="1" smtClean="0"/>
              <a:t>ECDC</a:t>
            </a:r>
            <a:endParaRPr lang="en-GB" sz="1000" dirty="0"/>
          </a:p>
        </p:txBody>
      </p:sp>
      <p:sp>
        <p:nvSpPr>
          <p:cNvPr id="13" name="Rectangle 12"/>
          <p:cNvSpPr/>
          <p:nvPr/>
        </p:nvSpPr>
        <p:spPr>
          <a:xfrm>
            <a:off x="4079956" y="3647380"/>
            <a:ext cx="1152000" cy="432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dirty="0" smtClean="0"/>
              <a:t>Vocational training</a:t>
            </a:r>
          </a:p>
          <a:p>
            <a:pPr algn="ctr"/>
            <a:r>
              <a:rPr lang="en-GB" sz="1000" b="1" dirty="0" err="1" smtClean="0"/>
              <a:t>Cedefop</a:t>
            </a:r>
            <a:endParaRPr lang="en-GB" sz="1000" b="1" dirty="0"/>
          </a:p>
        </p:txBody>
      </p:sp>
      <p:sp>
        <p:nvSpPr>
          <p:cNvPr id="14" name="Rectangle 13"/>
          <p:cNvSpPr/>
          <p:nvPr/>
        </p:nvSpPr>
        <p:spPr>
          <a:xfrm>
            <a:off x="4079956" y="4143476"/>
            <a:ext cx="1152000" cy="432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dirty="0" smtClean="0"/>
              <a:t>Chemicals</a:t>
            </a:r>
          </a:p>
          <a:p>
            <a:pPr algn="ctr"/>
            <a:r>
              <a:rPr lang="en-GB" sz="1000" b="1" dirty="0" smtClean="0"/>
              <a:t>ECHA</a:t>
            </a:r>
            <a:endParaRPr lang="en-GB" sz="1000" b="1" dirty="0"/>
          </a:p>
        </p:txBody>
      </p:sp>
      <p:sp>
        <p:nvSpPr>
          <p:cNvPr id="15" name="Rectangle 14"/>
          <p:cNvSpPr/>
          <p:nvPr/>
        </p:nvSpPr>
        <p:spPr>
          <a:xfrm>
            <a:off x="4079956" y="4636628"/>
            <a:ext cx="1152000" cy="432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dirty="0" smtClean="0"/>
              <a:t>Environment</a:t>
            </a:r>
          </a:p>
          <a:p>
            <a:pPr algn="ctr"/>
            <a:r>
              <a:rPr lang="en-GB" sz="1000" b="1" dirty="0" smtClean="0"/>
              <a:t>EEA</a:t>
            </a:r>
            <a:endParaRPr lang="en-GB" sz="1000" b="1" dirty="0"/>
          </a:p>
        </p:txBody>
      </p:sp>
      <p:sp>
        <p:nvSpPr>
          <p:cNvPr id="16" name="Rectangle 15"/>
          <p:cNvSpPr/>
          <p:nvPr/>
        </p:nvSpPr>
        <p:spPr>
          <a:xfrm>
            <a:off x="2758761" y="4638043"/>
            <a:ext cx="1152000" cy="432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dirty="0" smtClean="0"/>
              <a:t>Fisheries control</a:t>
            </a:r>
          </a:p>
          <a:p>
            <a:pPr algn="ctr"/>
            <a:r>
              <a:rPr lang="en-GB" sz="1000" b="1" dirty="0" err="1" smtClean="0"/>
              <a:t>EFCA</a:t>
            </a:r>
            <a:endParaRPr lang="en-GB" sz="1000" b="1" dirty="0"/>
          </a:p>
        </p:txBody>
      </p:sp>
      <p:sp>
        <p:nvSpPr>
          <p:cNvPr id="17" name="Rectangle 16"/>
          <p:cNvSpPr/>
          <p:nvPr/>
        </p:nvSpPr>
        <p:spPr>
          <a:xfrm>
            <a:off x="2769100" y="1173038"/>
            <a:ext cx="1152000" cy="432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dirty="0" smtClean="0"/>
              <a:t>Food Safety</a:t>
            </a:r>
          </a:p>
          <a:p>
            <a:pPr algn="ctr"/>
            <a:r>
              <a:rPr lang="en-GB" sz="1000" b="1" dirty="0" err="1" smtClean="0"/>
              <a:t>EFSA</a:t>
            </a:r>
            <a:endParaRPr lang="en-GB" sz="1000" b="1" dirty="0"/>
          </a:p>
        </p:txBody>
      </p:sp>
      <p:sp>
        <p:nvSpPr>
          <p:cNvPr id="18" name="Rectangle 17"/>
          <p:cNvSpPr/>
          <p:nvPr/>
        </p:nvSpPr>
        <p:spPr>
          <a:xfrm>
            <a:off x="4075781" y="1662686"/>
            <a:ext cx="1152000" cy="432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dirty="0" smtClean="0"/>
              <a:t>Living and working conditions</a:t>
            </a:r>
          </a:p>
          <a:p>
            <a:pPr algn="ctr"/>
            <a:r>
              <a:rPr lang="en-GB" sz="1000" dirty="0" err="1" smtClean="0"/>
              <a:t>Eurofound</a:t>
            </a:r>
            <a:endParaRPr lang="en-GB" sz="1000" b="1" dirty="0"/>
          </a:p>
        </p:txBody>
      </p:sp>
      <p:sp>
        <p:nvSpPr>
          <p:cNvPr id="19" name="Rectangle 18"/>
          <p:cNvSpPr/>
          <p:nvPr/>
        </p:nvSpPr>
        <p:spPr>
          <a:xfrm>
            <a:off x="1466981" y="3148653"/>
            <a:ext cx="1152000" cy="432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dirty="0" err="1" smtClean="0"/>
              <a:t>GNSS</a:t>
            </a:r>
            <a:r>
              <a:rPr lang="en-GB" sz="1000" dirty="0" smtClean="0"/>
              <a:t> (Navigation Satellite System)</a:t>
            </a:r>
          </a:p>
          <a:p>
            <a:pPr algn="ctr"/>
            <a:r>
              <a:rPr lang="en-GB" sz="1000" b="1" dirty="0" smtClean="0"/>
              <a:t>GSA</a:t>
            </a:r>
            <a:endParaRPr lang="en-GB" sz="1000" b="1" dirty="0"/>
          </a:p>
        </p:txBody>
      </p:sp>
      <p:sp>
        <p:nvSpPr>
          <p:cNvPr id="20" name="Rectangle 19"/>
          <p:cNvSpPr/>
          <p:nvPr/>
        </p:nvSpPr>
        <p:spPr>
          <a:xfrm>
            <a:off x="5375972" y="4145098"/>
            <a:ext cx="1152000" cy="432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dirty="0" smtClean="0"/>
              <a:t>Gender equality</a:t>
            </a:r>
          </a:p>
          <a:p>
            <a:pPr algn="ctr"/>
            <a:r>
              <a:rPr lang="en-GB" sz="1000" dirty="0" err="1" smtClean="0"/>
              <a:t>EIGE</a:t>
            </a:r>
            <a:endParaRPr lang="en-GB" sz="1000" dirty="0"/>
          </a:p>
        </p:txBody>
      </p:sp>
      <p:sp>
        <p:nvSpPr>
          <p:cNvPr id="21" name="Rectangle 20"/>
          <p:cNvSpPr/>
          <p:nvPr/>
        </p:nvSpPr>
        <p:spPr>
          <a:xfrm>
            <a:off x="1457324" y="4145098"/>
            <a:ext cx="1152000" cy="432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dirty="0" smtClean="0"/>
              <a:t>Insurance and Occupational Pensions </a:t>
            </a:r>
            <a:r>
              <a:rPr lang="en-GB" sz="1000" dirty="0" err="1" smtClean="0"/>
              <a:t>EIOPA</a:t>
            </a:r>
            <a:endParaRPr lang="en-GB" sz="1000" b="1" dirty="0"/>
          </a:p>
        </p:txBody>
      </p:sp>
      <p:sp>
        <p:nvSpPr>
          <p:cNvPr id="22" name="Rectangle 21"/>
          <p:cNvSpPr/>
          <p:nvPr/>
        </p:nvSpPr>
        <p:spPr>
          <a:xfrm>
            <a:off x="1466981" y="2655501"/>
            <a:ext cx="1152000" cy="432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dirty="0" smtClean="0"/>
              <a:t>Maritime Safety</a:t>
            </a:r>
          </a:p>
          <a:p>
            <a:pPr algn="ctr"/>
            <a:r>
              <a:rPr lang="en-GB" sz="1000" b="1" dirty="0" err="1" smtClean="0"/>
              <a:t>EMSA</a:t>
            </a:r>
            <a:endParaRPr lang="en-GB" sz="1000" b="1" dirty="0"/>
          </a:p>
        </p:txBody>
      </p:sp>
      <p:sp>
        <p:nvSpPr>
          <p:cNvPr id="23" name="Rectangle 22"/>
          <p:cNvSpPr/>
          <p:nvPr/>
        </p:nvSpPr>
        <p:spPr>
          <a:xfrm>
            <a:off x="4075781" y="1168062"/>
            <a:ext cx="1152000" cy="432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dirty="0" smtClean="0"/>
              <a:t>Medicines</a:t>
            </a:r>
          </a:p>
          <a:p>
            <a:pPr algn="ctr"/>
            <a:r>
              <a:rPr lang="en-GB" sz="1000" b="1" dirty="0" err="1" smtClean="0"/>
              <a:t>EMA</a:t>
            </a:r>
            <a:endParaRPr lang="en-GB" sz="1000" b="1" dirty="0"/>
          </a:p>
        </p:txBody>
      </p:sp>
      <p:sp>
        <p:nvSpPr>
          <p:cNvPr id="24" name="Rectangle 23"/>
          <p:cNvSpPr/>
          <p:nvPr/>
        </p:nvSpPr>
        <p:spPr>
          <a:xfrm>
            <a:off x="5378614" y="666367"/>
            <a:ext cx="1152000" cy="432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dirty="0" smtClean="0"/>
              <a:t>Drugs and drug addiction</a:t>
            </a:r>
          </a:p>
          <a:p>
            <a:pPr algn="ctr"/>
            <a:r>
              <a:rPr lang="en-GB" sz="1000" b="1" dirty="0" err="1" smtClean="0"/>
              <a:t>EMCDDA</a:t>
            </a:r>
            <a:endParaRPr lang="en-GB" sz="1000" b="1" dirty="0"/>
          </a:p>
        </p:txBody>
      </p:sp>
      <p:sp>
        <p:nvSpPr>
          <p:cNvPr id="25" name="Rectangle 24"/>
          <p:cNvSpPr/>
          <p:nvPr/>
        </p:nvSpPr>
        <p:spPr>
          <a:xfrm>
            <a:off x="4075781" y="2164444"/>
            <a:ext cx="1152000" cy="432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dirty="0" smtClean="0"/>
              <a:t>Network and information safety</a:t>
            </a:r>
          </a:p>
          <a:p>
            <a:pPr algn="ctr"/>
            <a:r>
              <a:rPr lang="en-GB" sz="1000" b="1" dirty="0" err="1" smtClean="0"/>
              <a:t>ENISA</a:t>
            </a:r>
            <a:endParaRPr lang="en-GB" sz="1000" b="1" dirty="0"/>
          </a:p>
        </p:txBody>
      </p:sp>
      <p:sp>
        <p:nvSpPr>
          <p:cNvPr id="26" name="Rectangle 25"/>
          <p:cNvSpPr/>
          <p:nvPr/>
        </p:nvSpPr>
        <p:spPr>
          <a:xfrm>
            <a:off x="5375972" y="2159468"/>
            <a:ext cx="1152000" cy="432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dirty="0" smtClean="0"/>
              <a:t>Law enforcement training</a:t>
            </a:r>
          </a:p>
          <a:p>
            <a:pPr algn="ctr"/>
            <a:r>
              <a:rPr lang="en-GB" sz="1000" dirty="0" err="1" smtClean="0"/>
              <a:t>CEPOL</a:t>
            </a:r>
            <a:endParaRPr lang="en-GB" sz="1000" b="1" dirty="0"/>
          </a:p>
        </p:txBody>
      </p:sp>
      <p:sp>
        <p:nvSpPr>
          <p:cNvPr id="27" name="Rectangle 26"/>
          <p:cNvSpPr/>
          <p:nvPr/>
        </p:nvSpPr>
        <p:spPr>
          <a:xfrm>
            <a:off x="5375972" y="1662749"/>
            <a:ext cx="1152000" cy="432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dirty="0" smtClean="0"/>
              <a:t>Police</a:t>
            </a:r>
          </a:p>
          <a:p>
            <a:pPr algn="ctr"/>
            <a:r>
              <a:rPr lang="en-GB" sz="1000" b="1" dirty="0" smtClean="0"/>
              <a:t>Europol</a:t>
            </a:r>
            <a:endParaRPr lang="en-GB" sz="1000" b="1" dirty="0"/>
          </a:p>
        </p:txBody>
      </p:sp>
      <p:sp>
        <p:nvSpPr>
          <p:cNvPr id="28" name="Rectangle 27"/>
          <p:cNvSpPr/>
          <p:nvPr/>
        </p:nvSpPr>
        <p:spPr>
          <a:xfrm>
            <a:off x="2758761" y="3646907"/>
            <a:ext cx="1152000" cy="432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dirty="0" smtClean="0"/>
              <a:t>Railways</a:t>
            </a:r>
          </a:p>
          <a:p>
            <a:pPr algn="ctr"/>
            <a:r>
              <a:rPr lang="en-GB" sz="1000" dirty="0" smtClean="0"/>
              <a:t>ERA</a:t>
            </a:r>
            <a:endParaRPr lang="en-GB" sz="1000" dirty="0"/>
          </a:p>
        </p:txBody>
      </p:sp>
      <p:sp>
        <p:nvSpPr>
          <p:cNvPr id="29" name="Rectangle 28"/>
          <p:cNvSpPr/>
          <p:nvPr/>
        </p:nvSpPr>
        <p:spPr>
          <a:xfrm>
            <a:off x="1456449" y="3641742"/>
            <a:ext cx="1152000" cy="432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dirty="0" smtClean="0"/>
              <a:t>Securities and markets</a:t>
            </a:r>
          </a:p>
          <a:p>
            <a:pPr algn="ctr"/>
            <a:r>
              <a:rPr lang="en-GB" sz="1000" b="1" dirty="0" err="1" smtClean="0"/>
              <a:t>ESMA</a:t>
            </a:r>
            <a:endParaRPr lang="en-GB" sz="1000" b="1" dirty="0"/>
          </a:p>
        </p:txBody>
      </p:sp>
      <p:sp>
        <p:nvSpPr>
          <p:cNvPr id="30" name="Rectangle 29"/>
          <p:cNvSpPr/>
          <p:nvPr/>
        </p:nvSpPr>
        <p:spPr>
          <a:xfrm>
            <a:off x="2769100" y="2649975"/>
            <a:ext cx="1152000" cy="432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dirty="0" smtClean="0"/>
              <a:t>Training Foundation</a:t>
            </a:r>
          </a:p>
          <a:p>
            <a:pPr algn="ctr"/>
            <a:r>
              <a:rPr lang="en-GB" sz="1000" b="1" dirty="0" smtClean="0"/>
              <a:t>ETF</a:t>
            </a:r>
            <a:endParaRPr lang="en-GB" sz="1000" b="1" dirty="0"/>
          </a:p>
        </p:txBody>
      </p:sp>
      <p:sp>
        <p:nvSpPr>
          <p:cNvPr id="31" name="Rectangle 30"/>
          <p:cNvSpPr/>
          <p:nvPr/>
        </p:nvSpPr>
        <p:spPr>
          <a:xfrm>
            <a:off x="5378614" y="3646907"/>
            <a:ext cx="1152000" cy="432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dirty="0" smtClean="0"/>
              <a:t>Fundamental Rights</a:t>
            </a:r>
          </a:p>
          <a:p>
            <a:pPr algn="ctr"/>
            <a:r>
              <a:rPr lang="en-GB" sz="1000" b="1" dirty="0" smtClean="0"/>
              <a:t>FRA</a:t>
            </a:r>
            <a:endParaRPr lang="en-GB" sz="1000" b="1" dirty="0"/>
          </a:p>
        </p:txBody>
      </p:sp>
      <p:sp>
        <p:nvSpPr>
          <p:cNvPr id="32" name="Rectangle 31"/>
          <p:cNvSpPr/>
          <p:nvPr/>
        </p:nvSpPr>
        <p:spPr>
          <a:xfrm>
            <a:off x="2769100" y="1662686"/>
            <a:ext cx="1152000" cy="432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dirty="0" smtClean="0"/>
              <a:t>Intellectual property</a:t>
            </a:r>
          </a:p>
          <a:p>
            <a:pPr algn="ctr"/>
            <a:r>
              <a:rPr lang="en-GB" sz="1000" b="1" dirty="0" err="1" smtClean="0"/>
              <a:t>EUIPO</a:t>
            </a:r>
            <a:endParaRPr lang="en-GB" sz="1000" b="1" dirty="0"/>
          </a:p>
        </p:txBody>
      </p:sp>
      <p:sp>
        <p:nvSpPr>
          <p:cNvPr id="33" name="Rectangle 32"/>
          <p:cNvSpPr/>
          <p:nvPr/>
        </p:nvSpPr>
        <p:spPr>
          <a:xfrm>
            <a:off x="2764925" y="2160877"/>
            <a:ext cx="1152000" cy="432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dirty="0" smtClean="0"/>
              <a:t>Single Resolution Board (Banking)</a:t>
            </a:r>
          </a:p>
          <a:p>
            <a:pPr algn="ctr"/>
            <a:r>
              <a:rPr lang="en-GB" sz="1000" b="1" dirty="0" err="1" smtClean="0"/>
              <a:t>SRB</a:t>
            </a:r>
            <a:endParaRPr lang="en-GB" sz="1000" b="1" dirty="0"/>
          </a:p>
        </p:txBody>
      </p:sp>
      <p:sp>
        <p:nvSpPr>
          <p:cNvPr id="34" name="Rectangle 33"/>
          <p:cNvSpPr/>
          <p:nvPr/>
        </p:nvSpPr>
        <p:spPr>
          <a:xfrm>
            <a:off x="5375972" y="1164558"/>
            <a:ext cx="1152000" cy="432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dirty="0" smtClean="0"/>
              <a:t>Judicial cooperation</a:t>
            </a:r>
          </a:p>
          <a:p>
            <a:pPr algn="ctr"/>
            <a:r>
              <a:rPr lang="en-GB" sz="1000" dirty="0" err="1" smtClean="0"/>
              <a:t>Eurojust</a:t>
            </a:r>
            <a:endParaRPr lang="en-GB" sz="1000" b="1" dirty="0"/>
          </a:p>
        </p:txBody>
      </p:sp>
      <p:sp>
        <p:nvSpPr>
          <p:cNvPr id="36" name="Rectangle 35"/>
          <p:cNvSpPr/>
          <p:nvPr/>
        </p:nvSpPr>
        <p:spPr>
          <a:xfrm>
            <a:off x="2758761" y="3148716"/>
            <a:ext cx="1152000" cy="432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dirty="0" smtClean="0"/>
              <a:t>Translations</a:t>
            </a:r>
          </a:p>
          <a:p>
            <a:pPr algn="ctr"/>
            <a:r>
              <a:rPr lang="en-GB" sz="1000" dirty="0" err="1" smtClean="0"/>
              <a:t>CdT</a:t>
            </a:r>
            <a:endParaRPr lang="en-GB" sz="1000" b="1" dirty="0"/>
          </a:p>
        </p:txBody>
      </p:sp>
      <p:sp>
        <p:nvSpPr>
          <p:cNvPr id="69" name="Rectangle 68"/>
          <p:cNvSpPr/>
          <p:nvPr/>
        </p:nvSpPr>
        <p:spPr>
          <a:xfrm>
            <a:off x="118001" y="1098906"/>
            <a:ext cx="1224137" cy="5198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t"/>
          <a:lstStyle/>
          <a:p>
            <a:pPr algn="ctr"/>
            <a:r>
              <a:rPr lang="en-GB" sz="1200" b="1" dirty="0" smtClean="0">
                <a:solidFill>
                  <a:srgbClr val="003399"/>
                </a:solidFill>
              </a:rPr>
              <a:t>EU-ANSA (research) (13)</a:t>
            </a:r>
            <a:endParaRPr lang="en-GB" sz="1200" dirty="0">
              <a:solidFill>
                <a:srgbClr val="003399"/>
              </a:solidFill>
            </a:endParaRPr>
          </a:p>
        </p:txBody>
      </p:sp>
      <p:sp>
        <p:nvSpPr>
          <p:cNvPr id="71" name="Rectangle 70"/>
          <p:cNvSpPr/>
          <p:nvPr/>
        </p:nvSpPr>
        <p:spPr>
          <a:xfrm>
            <a:off x="227158" y="1230228"/>
            <a:ext cx="108000" cy="54000"/>
          </a:xfrm>
          <a:prstGeom prst="rect">
            <a:avLst/>
          </a:prstGeom>
          <a:solidFill>
            <a:srgbClr val="0033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46" name="TextBox 45"/>
          <p:cNvSpPr txBox="1"/>
          <p:nvPr/>
        </p:nvSpPr>
        <p:spPr>
          <a:xfrm>
            <a:off x="2588339" y="20036"/>
            <a:ext cx="1208284" cy="523220"/>
          </a:xfrm>
          <a:prstGeom prst="rect">
            <a:avLst/>
          </a:prstGeom>
          <a:noFill/>
        </p:spPr>
        <p:txBody>
          <a:bodyPr wrap="square" rtlCol="0">
            <a:spAutoFit/>
          </a:bodyPr>
          <a:lstStyle/>
          <a:p>
            <a:r>
              <a:rPr lang="en-GB" sz="1400" b="1" dirty="0" smtClean="0">
                <a:solidFill>
                  <a:srgbClr val="F9DD16"/>
                </a:solidFill>
              </a:rPr>
              <a:t>Decentralised 33</a:t>
            </a:r>
            <a:endParaRPr lang="en-IE" sz="1400" b="1" dirty="0">
              <a:solidFill>
                <a:srgbClr val="F9DD16"/>
              </a:solidFill>
            </a:endParaRPr>
          </a:p>
        </p:txBody>
      </p:sp>
      <p:sp>
        <p:nvSpPr>
          <p:cNvPr id="72" name="Rectangle 71"/>
          <p:cNvSpPr/>
          <p:nvPr/>
        </p:nvSpPr>
        <p:spPr>
          <a:xfrm>
            <a:off x="5089308" y="3483661"/>
            <a:ext cx="108000" cy="54000"/>
          </a:xfrm>
          <a:prstGeom prst="rect">
            <a:avLst/>
          </a:prstGeom>
          <a:solidFill>
            <a:srgbClr val="0033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73" name="Rectangle 72"/>
          <p:cNvSpPr/>
          <p:nvPr/>
        </p:nvSpPr>
        <p:spPr>
          <a:xfrm>
            <a:off x="5089308" y="4001712"/>
            <a:ext cx="108000" cy="54000"/>
          </a:xfrm>
          <a:prstGeom prst="rect">
            <a:avLst/>
          </a:prstGeom>
          <a:solidFill>
            <a:srgbClr val="0033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74" name="Rectangle 73"/>
          <p:cNvSpPr/>
          <p:nvPr/>
        </p:nvSpPr>
        <p:spPr>
          <a:xfrm>
            <a:off x="5092533" y="4465537"/>
            <a:ext cx="108000" cy="54000"/>
          </a:xfrm>
          <a:prstGeom prst="rect">
            <a:avLst/>
          </a:prstGeom>
          <a:solidFill>
            <a:srgbClr val="0033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75" name="Rectangle 74"/>
          <p:cNvSpPr/>
          <p:nvPr/>
        </p:nvSpPr>
        <p:spPr>
          <a:xfrm>
            <a:off x="5085125" y="4950821"/>
            <a:ext cx="108000" cy="54000"/>
          </a:xfrm>
          <a:prstGeom prst="rect">
            <a:avLst/>
          </a:prstGeom>
          <a:solidFill>
            <a:srgbClr val="0033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76" name="Rectangle 75"/>
          <p:cNvSpPr/>
          <p:nvPr/>
        </p:nvSpPr>
        <p:spPr>
          <a:xfrm>
            <a:off x="5090607" y="1495457"/>
            <a:ext cx="108000" cy="54000"/>
          </a:xfrm>
          <a:prstGeom prst="rect">
            <a:avLst/>
          </a:prstGeom>
          <a:solidFill>
            <a:srgbClr val="0033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77" name="Rectangle 76"/>
          <p:cNvSpPr/>
          <p:nvPr/>
        </p:nvSpPr>
        <p:spPr>
          <a:xfrm>
            <a:off x="6396098" y="4470958"/>
            <a:ext cx="108000" cy="54000"/>
          </a:xfrm>
          <a:prstGeom prst="rect">
            <a:avLst/>
          </a:prstGeom>
          <a:solidFill>
            <a:srgbClr val="0033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79" name="Rectangle 78"/>
          <p:cNvSpPr/>
          <p:nvPr/>
        </p:nvSpPr>
        <p:spPr>
          <a:xfrm>
            <a:off x="6396098" y="974628"/>
            <a:ext cx="108000" cy="54000"/>
          </a:xfrm>
          <a:prstGeom prst="rect">
            <a:avLst/>
          </a:prstGeom>
          <a:solidFill>
            <a:srgbClr val="0033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80" name="Rectangle 79"/>
          <p:cNvSpPr/>
          <p:nvPr/>
        </p:nvSpPr>
        <p:spPr>
          <a:xfrm>
            <a:off x="5069353" y="2490367"/>
            <a:ext cx="108000" cy="54000"/>
          </a:xfrm>
          <a:prstGeom prst="rect">
            <a:avLst/>
          </a:prstGeom>
          <a:solidFill>
            <a:srgbClr val="0033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81" name="Rectangle 80"/>
          <p:cNvSpPr/>
          <p:nvPr/>
        </p:nvSpPr>
        <p:spPr>
          <a:xfrm>
            <a:off x="5092326" y="2972036"/>
            <a:ext cx="108000" cy="54000"/>
          </a:xfrm>
          <a:prstGeom prst="rect">
            <a:avLst/>
          </a:prstGeom>
          <a:solidFill>
            <a:srgbClr val="0033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82" name="Rectangle 81"/>
          <p:cNvSpPr/>
          <p:nvPr/>
        </p:nvSpPr>
        <p:spPr>
          <a:xfrm>
            <a:off x="5086604" y="1972513"/>
            <a:ext cx="108000" cy="54000"/>
          </a:xfrm>
          <a:prstGeom prst="rect">
            <a:avLst/>
          </a:prstGeom>
          <a:solidFill>
            <a:srgbClr val="0033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83" name="Rectangle 82"/>
          <p:cNvSpPr/>
          <p:nvPr/>
        </p:nvSpPr>
        <p:spPr>
          <a:xfrm>
            <a:off x="6390093" y="3955168"/>
            <a:ext cx="108000" cy="54000"/>
          </a:xfrm>
          <a:prstGeom prst="rect">
            <a:avLst/>
          </a:prstGeom>
          <a:solidFill>
            <a:srgbClr val="0033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84" name="Rectangle 83"/>
          <p:cNvSpPr/>
          <p:nvPr/>
        </p:nvSpPr>
        <p:spPr>
          <a:xfrm>
            <a:off x="6395876" y="2977562"/>
            <a:ext cx="108000" cy="54000"/>
          </a:xfrm>
          <a:prstGeom prst="rect">
            <a:avLst/>
          </a:prstGeom>
          <a:solidFill>
            <a:srgbClr val="0033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85" name="Rectangle 84"/>
          <p:cNvSpPr/>
          <p:nvPr/>
        </p:nvSpPr>
        <p:spPr>
          <a:xfrm>
            <a:off x="3788726" y="1493477"/>
            <a:ext cx="108000" cy="54000"/>
          </a:xfrm>
          <a:prstGeom prst="rect">
            <a:avLst/>
          </a:prstGeom>
          <a:solidFill>
            <a:srgbClr val="0033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Tree>
    <p:extLst>
      <p:ext uri="{BB962C8B-B14F-4D97-AF65-F5344CB8AC3E}">
        <p14:creationId xmlns:p14="http://schemas.microsoft.com/office/powerpoint/2010/main" val="19739109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le 20"/>
          <p:cNvSpPr>
            <a:spLocks noGrp="1"/>
          </p:cNvSpPr>
          <p:nvPr>
            <p:ph type="title" idx="4294967295"/>
          </p:nvPr>
        </p:nvSpPr>
        <p:spPr>
          <a:xfrm>
            <a:off x="0" y="950913"/>
            <a:ext cx="8353425" cy="487362"/>
          </a:xfrm>
        </p:spPr>
        <p:txBody>
          <a:bodyPr>
            <a:normAutofit fontScale="90000"/>
          </a:bodyPr>
          <a:lstStyle/>
          <a:p>
            <a:r>
              <a:rPr lang="en-IE" dirty="0" smtClean="0"/>
              <a:t>Structure</a:t>
            </a:r>
            <a:endParaRPr lang="en-GB" dirty="0"/>
          </a:p>
        </p:txBody>
      </p:sp>
      <p:sp>
        <p:nvSpPr>
          <p:cNvPr id="14" name="Rectangle 4"/>
          <p:cNvSpPr>
            <a:spLocks noChangeArrowheads="1"/>
          </p:cNvSpPr>
          <p:nvPr/>
        </p:nvSpPr>
        <p:spPr bwMode="auto">
          <a:xfrm>
            <a:off x="3247095" y="861749"/>
            <a:ext cx="2160000" cy="720000"/>
          </a:xfrm>
          <a:prstGeom prst="rect">
            <a:avLst/>
          </a:prstGeom>
          <a:solidFill>
            <a:srgbClr val="00339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nchor="t"/>
          <a:lstStyle>
            <a:lvl1pPr>
              <a:spcBef>
                <a:spcPct val="20000"/>
              </a:spcBef>
              <a:buFont typeface="Wingdings" panose="05000000000000000000" pitchFamily="2" charset="2"/>
              <a:buChar char="§"/>
              <a:defRPr sz="2600">
                <a:solidFill>
                  <a:schemeClr val="tx1"/>
                </a:solidFill>
                <a:latin typeface="Arial" panose="020B0604020202020204" pitchFamily="34" charset="0"/>
                <a:ea typeface="ヒラギノ角ゴ Pro W3" pitchFamily="-84" charset="-128"/>
                <a:cs typeface="Arial" panose="020B0604020202020204" pitchFamily="34" charset="0"/>
              </a:defRPr>
            </a:lvl1pPr>
            <a:lvl2pPr marL="742950" indent="-285750">
              <a:spcBef>
                <a:spcPct val="20000"/>
              </a:spcBef>
              <a:buFont typeface="Arial" panose="020B0604020202020204" pitchFamily="34" charset="0"/>
              <a:buChar char="–"/>
              <a:defRPr sz="2400">
                <a:solidFill>
                  <a:schemeClr val="tx1"/>
                </a:solidFill>
                <a:latin typeface="Arial" panose="020B0604020202020204" pitchFamily="34" charset="0"/>
                <a:ea typeface="ヒラギノ角ゴ Pro W3" pitchFamily="-84" charset="-128"/>
                <a:cs typeface="Arial" panose="020B060402020202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ea typeface="ヒラギノ角ゴ Pro W3" pitchFamily="-84" charset="-128"/>
              </a:defRPr>
            </a:lvl3pPr>
            <a:lvl4pPr marL="1600200" indent="-228600">
              <a:spcBef>
                <a:spcPct val="20000"/>
              </a:spcBef>
              <a:buFont typeface="Arial" panose="020B0604020202020204" pitchFamily="34" charset="0"/>
              <a:buChar char="–"/>
              <a:defRPr sz="1600">
                <a:solidFill>
                  <a:schemeClr val="tx1"/>
                </a:solidFill>
                <a:latin typeface="Calibri" panose="020F0502020204030204" pitchFamily="34" charset="0"/>
                <a:ea typeface="ヒラギノ角ゴ Pro W3" pitchFamily="-84" charset="-128"/>
              </a:defRPr>
            </a:lvl4pPr>
            <a:lvl5pPr marL="2057400" indent="-228600">
              <a:spcBef>
                <a:spcPct val="20000"/>
              </a:spcBef>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5pPr>
            <a:lvl6pPr marL="2514600" indent="-2286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6pPr>
            <a:lvl7pPr marL="2971800" indent="-2286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7pPr>
            <a:lvl8pPr marL="3429000" indent="-2286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8pPr>
            <a:lvl9pPr marL="3886200" indent="-2286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9pPr>
          </a:lstStyle>
          <a:p>
            <a:pPr lvl="0" algn="ctr">
              <a:buNone/>
            </a:pPr>
            <a:r>
              <a:rPr lang="en-IE" sz="1600" dirty="0" smtClean="0">
                <a:solidFill>
                  <a:srgbClr val="F9DD16"/>
                </a:solidFill>
              </a:rPr>
              <a:t>Director</a:t>
            </a:r>
            <a:endParaRPr lang="en-IE" sz="1600" dirty="0">
              <a:solidFill>
                <a:srgbClr val="F9DD16"/>
              </a:solidFill>
            </a:endParaRPr>
          </a:p>
        </p:txBody>
      </p:sp>
      <p:sp>
        <p:nvSpPr>
          <p:cNvPr id="16" name="Rectangle 4"/>
          <p:cNvSpPr>
            <a:spLocks noChangeArrowheads="1"/>
          </p:cNvSpPr>
          <p:nvPr/>
        </p:nvSpPr>
        <p:spPr bwMode="auto">
          <a:xfrm>
            <a:off x="544042" y="1844862"/>
            <a:ext cx="7988398" cy="2887127"/>
          </a:xfrm>
          <a:prstGeom prst="rect">
            <a:avLst/>
          </a:prstGeom>
          <a:solidFill>
            <a:srgbClr val="00339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nchor="t"/>
          <a:lstStyle>
            <a:lvl1pPr>
              <a:spcBef>
                <a:spcPct val="20000"/>
              </a:spcBef>
              <a:buFont typeface="Wingdings" panose="05000000000000000000" pitchFamily="2" charset="2"/>
              <a:buChar char="§"/>
              <a:defRPr sz="2600">
                <a:solidFill>
                  <a:schemeClr val="tx1"/>
                </a:solidFill>
                <a:latin typeface="Arial" panose="020B0604020202020204" pitchFamily="34" charset="0"/>
                <a:ea typeface="ヒラギノ角ゴ Pro W3" pitchFamily="-84" charset="-128"/>
                <a:cs typeface="Arial" panose="020B0604020202020204" pitchFamily="34" charset="0"/>
              </a:defRPr>
            </a:lvl1pPr>
            <a:lvl2pPr marL="742950" indent="-285750">
              <a:spcBef>
                <a:spcPct val="20000"/>
              </a:spcBef>
              <a:buFont typeface="Arial" panose="020B0604020202020204" pitchFamily="34" charset="0"/>
              <a:buChar char="–"/>
              <a:defRPr sz="2400">
                <a:solidFill>
                  <a:schemeClr val="tx1"/>
                </a:solidFill>
                <a:latin typeface="Arial" panose="020B0604020202020204" pitchFamily="34" charset="0"/>
                <a:ea typeface="ヒラギノ角ゴ Pro W3" pitchFamily="-84" charset="-128"/>
                <a:cs typeface="Arial" panose="020B060402020202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ea typeface="ヒラギノ角ゴ Pro W3" pitchFamily="-84" charset="-128"/>
              </a:defRPr>
            </a:lvl3pPr>
            <a:lvl4pPr marL="1600200" indent="-228600">
              <a:spcBef>
                <a:spcPct val="20000"/>
              </a:spcBef>
              <a:buFont typeface="Arial" panose="020B0604020202020204" pitchFamily="34" charset="0"/>
              <a:buChar char="–"/>
              <a:defRPr sz="1600">
                <a:solidFill>
                  <a:schemeClr val="tx1"/>
                </a:solidFill>
                <a:latin typeface="Calibri" panose="020F0502020204030204" pitchFamily="34" charset="0"/>
                <a:ea typeface="ヒラギノ角ゴ Pro W3" pitchFamily="-84" charset="-128"/>
              </a:defRPr>
            </a:lvl4pPr>
            <a:lvl5pPr marL="2057400" indent="-228600">
              <a:spcBef>
                <a:spcPct val="20000"/>
              </a:spcBef>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5pPr>
            <a:lvl6pPr marL="2514600" indent="-2286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6pPr>
            <a:lvl7pPr marL="2971800" indent="-2286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7pPr>
            <a:lvl8pPr marL="3429000" indent="-2286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8pPr>
            <a:lvl9pPr marL="3886200" indent="-2286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9pPr>
          </a:lstStyle>
          <a:p>
            <a:pPr lvl="0">
              <a:buNone/>
            </a:pPr>
            <a:r>
              <a:rPr lang="en-IE" sz="1600" dirty="0" smtClean="0">
                <a:solidFill>
                  <a:srgbClr val="F9DD16"/>
                </a:solidFill>
              </a:rPr>
              <a:t>FRA Departments</a:t>
            </a:r>
            <a:endParaRPr lang="en-IE" sz="1600" dirty="0">
              <a:solidFill>
                <a:srgbClr val="F9DD16"/>
              </a:solidFill>
            </a:endParaRPr>
          </a:p>
        </p:txBody>
      </p:sp>
      <p:sp>
        <p:nvSpPr>
          <p:cNvPr id="23" name="Rectangle 4"/>
          <p:cNvSpPr>
            <a:spLocks noChangeArrowheads="1"/>
          </p:cNvSpPr>
          <p:nvPr/>
        </p:nvSpPr>
        <p:spPr bwMode="auto">
          <a:xfrm>
            <a:off x="1248123" y="2214605"/>
            <a:ext cx="1440000" cy="360000"/>
          </a:xfrm>
          <a:prstGeom prst="rect">
            <a:avLst/>
          </a:prstGeom>
          <a:solidFill>
            <a:srgbClr val="F9DD16"/>
          </a:solidFill>
          <a:ln>
            <a:noFill/>
          </a:ln>
          <a:extLst/>
        </p:spPr>
        <p:txBody>
          <a:bodyPr wrap="square" anchor="ctr"/>
          <a:lstStyle>
            <a:lvl1pPr>
              <a:spcBef>
                <a:spcPct val="20000"/>
              </a:spcBef>
              <a:buFont typeface="Wingdings" panose="05000000000000000000" pitchFamily="2" charset="2"/>
              <a:buChar char="§"/>
              <a:defRPr sz="2600">
                <a:solidFill>
                  <a:schemeClr val="tx1"/>
                </a:solidFill>
                <a:latin typeface="Arial" panose="020B0604020202020204" pitchFamily="34" charset="0"/>
                <a:ea typeface="ヒラギノ角ゴ Pro W3" pitchFamily="-84" charset="-128"/>
                <a:cs typeface="Arial" panose="020B0604020202020204" pitchFamily="34" charset="0"/>
              </a:defRPr>
            </a:lvl1pPr>
            <a:lvl2pPr marL="742950" indent="-285750">
              <a:spcBef>
                <a:spcPct val="20000"/>
              </a:spcBef>
              <a:buFont typeface="Arial" panose="020B0604020202020204" pitchFamily="34" charset="0"/>
              <a:buChar char="–"/>
              <a:defRPr sz="2400">
                <a:solidFill>
                  <a:schemeClr val="tx1"/>
                </a:solidFill>
                <a:latin typeface="Arial" panose="020B0604020202020204" pitchFamily="34" charset="0"/>
                <a:ea typeface="ヒラギノ角ゴ Pro W3" pitchFamily="-84" charset="-128"/>
                <a:cs typeface="Arial" panose="020B060402020202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ea typeface="ヒラギノ角ゴ Pro W3" pitchFamily="-84" charset="-128"/>
              </a:defRPr>
            </a:lvl3pPr>
            <a:lvl4pPr marL="1600200" indent="-228600">
              <a:spcBef>
                <a:spcPct val="20000"/>
              </a:spcBef>
              <a:buFont typeface="Arial" panose="020B0604020202020204" pitchFamily="34" charset="0"/>
              <a:buChar char="–"/>
              <a:defRPr sz="1600">
                <a:solidFill>
                  <a:schemeClr val="tx1"/>
                </a:solidFill>
                <a:latin typeface="Calibri" panose="020F0502020204030204" pitchFamily="34" charset="0"/>
                <a:ea typeface="ヒラギノ角ゴ Pro W3" pitchFamily="-84" charset="-128"/>
              </a:defRPr>
            </a:lvl4pPr>
            <a:lvl5pPr marL="2057400" indent="-228600">
              <a:spcBef>
                <a:spcPct val="20000"/>
              </a:spcBef>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5pPr>
            <a:lvl6pPr marL="2514600" indent="-2286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6pPr>
            <a:lvl7pPr marL="2971800" indent="-2286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7pPr>
            <a:lvl8pPr marL="3429000" indent="-2286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8pPr>
            <a:lvl9pPr marL="3886200" indent="-2286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9pPr>
          </a:lstStyle>
          <a:p>
            <a:pPr lvl="0" algn="ctr">
              <a:buNone/>
            </a:pPr>
            <a:r>
              <a:rPr lang="en-IE" sz="1200" b="1" dirty="0" smtClean="0">
                <a:solidFill>
                  <a:srgbClr val="003399"/>
                </a:solidFill>
              </a:rPr>
              <a:t>Freedoms &amp; Justice</a:t>
            </a:r>
            <a:endParaRPr lang="en-IE" sz="1200" b="1" dirty="0">
              <a:solidFill>
                <a:srgbClr val="003399"/>
              </a:solidFill>
            </a:endParaRPr>
          </a:p>
        </p:txBody>
      </p:sp>
      <p:sp>
        <p:nvSpPr>
          <p:cNvPr id="24" name="Rectangle 4"/>
          <p:cNvSpPr>
            <a:spLocks noChangeArrowheads="1"/>
          </p:cNvSpPr>
          <p:nvPr/>
        </p:nvSpPr>
        <p:spPr bwMode="auto">
          <a:xfrm>
            <a:off x="6144667" y="2219401"/>
            <a:ext cx="1440000" cy="360000"/>
          </a:xfrm>
          <a:prstGeom prst="rect">
            <a:avLst/>
          </a:prstGeom>
          <a:solidFill>
            <a:srgbClr val="F9DD16"/>
          </a:solidFill>
          <a:ln>
            <a:noFill/>
          </a:ln>
          <a:extLst/>
        </p:spPr>
        <p:txBody>
          <a:bodyPr wrap="square" anchor="ctr"/>
          <a:lstStyle>
            <a:lvl1pPr>
              <a:spcBef>
                <a:spcPct val="20000"/>
              </a:spcBef>
              <a:buFont typeface="Wingdings" panose="05000000000000000000" pitchFamily="2" charset="2"/>
              <a:buChar char="§"/>
              <a:defRPr sz="2600">
                <a:solidFill>
                  <a:schemeClr val="tx1"/>
                </a:solidFill>
                <a:latin typeface="Arial" panose="020B0604020202020204" pitchFamily="34" charset="0"/>
                <a:ea typeface="ヒラギノ角ゴ Pro W3" pitchFamily="-84" charset="-128"/>
                <a:cs typeface="Arial" panose="020B0604020202020204" pitchFamily="34" charset="0"/>
              </a:defRPr>
            </a:lvl1pPr>
            <a:lvl2pPr marL="742950" indent="-285750">
              <a:spcBef>
                <a:spcPct val="20000"/>
              </a:spcBef>
              <a:buFont typeface="Arial" panose="020B0604020202020204" pitchFamily="34" charset="0"/>
              <a:buChar char="–"/>
              <a:defRPr sz="2400">
                <a:solidFill>
                  <a:schemeClr val="tx1"/>
                </a:solidFill>
                <a:latin typeface="Arial" panose="020B0604020202020204" pitchFamily="34" charset="0"/>
                <a:ea typeface="ヒラギノ角ゴ Pro W3" pitchFamily="-84" charset="-128"/>
                <a:cs typeface="Arial" panose="020B060402020202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ea typeface="ヒラギノ角ゴ Pro W3" pitchFamily="-84" charset="-128"/>
              </a:defRPr>
            </a:lvl3pPr>
            <a:lvl4pPr marL="1600200" indent="-228600">
              <a:spcBef>
                <a:spcPct val="20000"/>
              </a:spcBef>
              <a:buFont typeface="Arial" panose="020B0604020202020204" pitchFamily="34" charset="0"/>
              <a:buChar char="–"/>
              <a:defRPr sz="1600">
                <a:solidFill>
                  <a:schemeClr val="tx1"/>
                </a:solidFill>
                <a:latin typeface="Calibri" panose="020F0502020204030204" pitchFamily="34" charset="0"/>
                <a:ea typeface="ヒラギノ角ゴ Pro W3" pitchFamily="-84" charset="-128"/>
              </a:defRPr>
            </a:lvl4pPr>
            <a:lvl5pPr marL="2057400" indent="-228600">
              <a:spcBef>
                <a:spcPct val="20000"/>
              </a:spcBef>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5pPr>
            <a:lvl6pPr marL="2514600" indent="-2286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6pPr>
            <a:lvl7pPr marL="2971800" indent="-2286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7pPr>
            <a:lvl8pPr marL="3429000" indent="-2286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8pPr>
            <a:lvl9pPr marL="3886200" indent="-2286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9pPr>
          </a:lstStyle>
          <a:p>
            <a:pPr lvl="0" algn="ctr">
              <a:buNone/>
            </a:pPr>
            <a:r>
              <a:rPr lang="en-IE" sz="1200" b="1" dirty="0" smtClean="0">
                <a:solidFill>
                  <a:srgbClr val="003399"/>
                </a:solidFill>
              </a:rPr>
              <a:t>Corporate Services</a:t>
            </a:r>
            <a:endParaRPr lang="en-IE" sz="1200" b="1" dirty="0">
              <a:solidFill>
                <a:srgbClr val="003399"/>
              </a:solidFill>
            </a:endParaRPr>
          </a:p>
        </p:txBody>
      </p:sp>
      <p:sp>
        <p:nvSpPr>
          <p:cNvPr id="25" name="Rectangle 4"/>
          <p:cNvSpPr>
            <a:spLocks noChangeArrowheads="1"/>
          </p:cNvSpPr>
          <p:nvPr/>
        </p:nvSpPr>
        <p:spPr bwMode="auto">
          <a:xfrm>
            <a:off x="4488483" y="2214605"/>
            <a:ext cx="1440000" cy="360000"/>
          </a:xfrm>
          <a:prstGeom prst="rect">
            <a:avLst/>
          </a:prstGeom>
          <a:solidFill>
            <a:srgbClr val="F9DD16"/>
          </a:solidFill>
          <a:ln>
            <a:noFill/>
          </a:ln>
          <a:extLst/>
        </p:spPr>
        <p:txBody>
          <a:bodyPr wrap="square" anchor="ctr"/>
          <a:lstStyle>
            <a:lvl1pPr>
              <a:spcBef>
                <a:spcPct val="20000"/>
              </a:spcBef>
              <a:buFont typeface="Wingdings" panose="05000000000000000000" pitchFamily="2" charset="2"/>
              <a:buChar char="§"/>
              <a:defRPr sz="2600">
                <a:solidFill>
                  <a:schemeClr val="tx1"/>
                </a:solidFill>
                <a:latin typeface="Arial" panose="020B0604020202020204" pitchFamily="34" charset="0"/>
                <a:ea typeface="ヒラギノ角ゴ Pro W3" pitchFamily="-84" charset="-128"/>
                <a:cs typeface="Arial" panose="020B0604020202020204" pitchFamily="34" charset="0"/>
              </a:defRPr>
            </a:lvl1pPr>
            <a:lvl2pPr marL="742950" indent="-285750">
              <a:spcBef>
                <a:spcPct val="20000"/>
              </a:spcBef>
              <a:buFont typeface="Arial" panose="020B0604020202020204" pitchFamily="34" charset="0"/>
              <a:buChar char="–"/>
              <a:defRPr sz="2400">
                <a:solidFill>
                  <a:schemeClr val="tx1"/>
                </a:solidFill>
                <a:latin typeface="Arial" panose="020B0604020202020204" pitchFamily="34" charset="0"/>
                <a:ea typeface="ヒラギノ角ゴ Pro W3" pitchFamily="-84" charset="-128"/>
                <a:cs typeface="Arial" panose="020B060402020202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ea typeface="ヒラギノ角ゴ Pro W3" pitchFamily="-84" charset="-128"/>
              </a:defRPr>
            </a:lvl3pPr>
            <a:lvl4pPr marL="1600200" indent="-228600">
              <a:spcBef>
                <a:spcPct val="20000"/>
              </a:spcBef>
              <a:buFont typeface="Arial" panose="020B0604020202020204" pitchFamily="34" charset="0"/>
              <a:buChar char="–"/>
              <a:defRPr sz="1600">
                <a:solidFill>
                  <a:schemeClr val="tx1"/>
                </a:solidFill>
                <a:latin typeface="Calibri" panose="020F0502020204030204" pitchFamily="34" charset="0"/>
                <a:ea typeface="ヒラギノ角ゴ Pro W3" pitchFamily="-84" charset="-128"/>
              </a:defRPr>
            </a:lvl4pPr>
            <a:lvl5pPr marL="2057400" indent="-228600">
              <a:spcBef>
                <a:spcPct val="20000"/>
              </a:spcBef>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5pPr>
            <a:lvl6pPr marL="2514600" indent="-2286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6pPr>
            <a:lvl7pPr marL="2971800" indent="-2286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7pPr>
            <a:lvl8pPr marL="3429000" indent="-2286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8pPr>
            <a:lvl9pPr marL="3886200" indent="-2286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9pPr>
          </a:lstStyle>
          <a:p>
            <a:pPr lvl="0" algn="ctr">
              <a:buNone/>
            </a:pPr>
            <a:r>
              <a:rPr lang="en-IE" sz="1200" b="1" dirty="0" smtClean="0">
                <a:solidFill>
                  <a:srgbClr val="003399"/>
                </a:solidFill>
              </a:rPr>
              <a:t>Equality &amp; citizen’s rights </a:t>
            </a:r>
            <a:endParaRPr lang="en-IE" sz="1200" b="1" dirty="0">
              <a:solidFill>
                <a:srgbClr val="003399"/>
              </a:solidFill>
            </a:endParaRPr>
          </a:p>
        </p:txBody>
      </p:sp>
      <p:sp>
        <p:nvSpPr>
          <p:cNvPr id="27" name="Rectangle 4"/>
          <p:cNvSpPr>
            <a:spLocks noChangeArrowheads="1"/>
          </p:cNvSpPr>
          <p:nvPr/>
        </p:nvSpPr>
        <p:spPr bwMode="auto">
          <a:xfrm>
            <a:off x="2904307" y="2211710"/>
            <a:ext cx="1440000" cy="360000"/>
          </a:xfrm>
          <a:prstGeom prst="rect">
            <a:avLst/>
          </a:prstGeom>
          <a:solidFill>
            <a:srgbClr val="F9DD16"/>
          </a:solidFill>
          <a:ln>
            <a:noFill/>
          </a:ln>
          <a:extLst/>
        </p:spPr>
        <p:txBody>
          <a:bodyPr wrap="square" anchor="ctr"/>
          <a:lstStyle>
            <a:lvl1pPr>
              <a:spcBef>
                <a:spcPct val="20000"/>
              </a:spcBef>
              <a:buFont typeface="Wingdings" panose="05000000000000000000" pitchFamily="2" charset="2"/>
              <a:buChar char="§"/>
              <a:defRPr sz="2600">
                <a:solidFill>
                  <a:schemeClr val="tx1"/>
                </a:solidFill>
                <a:latin typeface="Arial" panose="020B0604020202020204" pitchFamily="34" charset="0"/>
                <a:ea typeface="ヒラギノ角ゴ Pro W3" pitchFamily="-84" charset="-128"/>
                <a:cs typeface="Arial" panose="020B0604020202020204" pitchFamily="34" charset="0"/>
              </a:defRPr>
            </a:lvl1pPr>
            <a:lvl2pPr marL="742950" indent="-285750">
              <a:spcBef>
                <a:spcPct val="20000"/>
              </a:spcBef>
              <a:buFont typeface="Arial" panose="020B0604020202020204" pitchFamily="34" charset="0"/>
              <a:buChar char="–"/>
              <a:defRPr sz="2400">
                <a:solidFill>
                  <a:schemeClr val="tx1"/>
                </a:solidFill>
                <a:latin typeface="Arial" panose="020B0604020202020204" pitchFamily="34" charset="0"/>
                <a:ea typeface="ヒラギノ角ゴ Pro W3" pitchFamily="-84" charset="-128"/>
                <a:cs typeface="Arial" panose="020B060402020202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ea typeface="ヒラギノ角ゴ Pro W3" pitchFamily="-84" charset="-128"/>
              </a:defRPr>
            </a:lvl3pPr>
            <a:lvl4pPr marL="1600200" indent="-228600">
              <a:spcBef>
                <a:spcPct val="20000"/>
              </a:spcBef>
              <a:buFont typeface="Arial" panose="020B0604020202020204" pitchFamily="34" charset="0"/>
              <a:buChar char="–"/>
              <a:defRPr sz="1600">
                <a:solidFill>
                  <a:schemeClr val="tx1"/>
                </a:solidFill>
                <a:latin typeface="Calibri" panose="020F0502020204030204" pitchFamily="34" charset="0"/>
                <a:ea typeface="ヒラギノ角ゴ Pro W3" pitchFamily="-84" charset="-128"/>
              </a:defRPr>
            </a:lvl4pPr>
            <a:lvl5pPr marL="2057400" indent="-228600">
              <a:spcBef>
                <a:spcPct val="20000"/>
              </a:spcBef>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5pPr>
            <a:lvl6pPr marL="2514600" indent="-2286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6pPr>
            <a:lvl7pPr marL="2971800" indent="-2286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7pPr>
            <a:lvl8pPr marL="3429000" indent="-2286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8pPr>
            <a:lvl9pPr marL="3886200" indent="-2286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9pPr>
          </a:lstStyle>
          <a:p>
            <a:pPr lvl="0" algn="ctr">
              <a:buNone/>
            </a:pPr>
            <a:r>
              <a:rPr lang="en-IE" sz="1200" b="1" dirty="0" smtClean="0">
                <a:solidFill>
                  <a:srgbClr val="003399"/>
                </a:solidFill>
              </a:rPr>
              <a:t>Promotion</a:t>
            </a:r>
            <a:endParaRPr lang="en-IE" sz="1200" b="1" dirty="0">
              <a:solidFill>
                <a:srgbClr val="003399"/>
              </a:solidFill>
            </a:endParaRPr>
          </a:p>
        </p:txBody>
      </p:sp>
      <p:sp>
        <p:nvSpPr>
          <p:cNvPr id="28" name="Rectangle 4"/>
          <p:cNvSpPr>
            <a:spLocks noChangeArrowheads="1"/>
          </p:cNvSpPr>
          <p:nvPr/>
        </p:nvSpPr>
        <p:spPr bwMode="auto">
          <a:xfrm>
            <a:off x="1405168" y="2679669"/>
            <a:ext cx="1080000" cy="288000"/>
          </a:xfrm>
          <a:prstGeom prst="rect">
            <a:avLst/>
          </a:prstGeom>
          <a:solidFill>
            <a:srgbClr val="F9DD16"/>
          </a:solidFill>
          <a:ln>
            <a:noFill/>
          </a:ln>
          <a:extLst/>
        </p:spPr>
        <p:txBody>
          <a:bodyPr wrap="square" anchor="ctr"/>
          <a:lstStyle>
            <a:lvl1pPr>
              <a:spcBef>
                <a:spcPct val="20000"/>
              </a:spcBef>
              <a:buFont typeface="Wingdings" panose="05000000000000000000" pitchFamily="2" charset="2"/>
              <a:buChar char="§"/>
              <a:defRPr sz="2600">
                <a:solidFill>
                  <a:schemeClr val="tx1"/>
                </a:solidFill>
                <a:latin typeface="Arial" panose="020B0604020202020204" pitchFamily="34" charset="0"/>
                <a:ea typeface="ヒラギノ角ゴ Pro W3" pitchFamily="-84" charset="-128"/>
                <a:cs typeface="Arial" panose="020B0604020202020204" pitchFamily="34" charset="0"/>
              </a:defRPr>
            </a:lvl1pPr>
            <a:lvl2pPr marL="742950" indent="-285750">
              <a:spcBef>
                <a:spcPct val="20000"/>
              </a:spcBef>
              <a:buFont typeface="Arial" panose="020B0604020202020204" pitchFamily="34" charset="0"/>
              <a:buChar char="–"/>
              <a:defRPr sz="2400">
                <a:solidFill>
                  <a:schemeClr val="tx1"/>
                </a:solidFill>
                <a:latin typeface="Arial" panose="020B0604020202020204" pitchFamily="34" charset="0"/>
                <a:ea typeface="ヒラギノ角ゴ Pro W3" pitchFamily="-84" charset="-128"/>
                <a:cs typeface="Arial" panose="020B060402020202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ea typeface="ヒラギノ角ゴ Pro W3" pitchFamily="-84" charset="-128"/>
              </a:defRPr>
            </a:lvl3pPr>
            <a:lvl4pPr marL="1600200" indent="-228600">
              <a:spcBef>
                <a:spcPct val="20000"/>
              </a:spcBef>
              <a:buFont typeface="Arial" panose="020B0604020202020204" pitchFamily="34" charset="0"/>
              <a:buChar char="–"/>
              <a:defRPr sz="1600">
                <a:solidFill>
                  <a:schemeClr val="tx1"/>
                </a:solidFill>
                <a:latin typeface="Calibri" panose="020F0502020204030204" pitchFamily="34" charset="0"/>
                <a:ea typeface="ヒラギノ角ゴ Pro W3" pitchFamily="-84" charset="-128"/>
              </a:defRPr>
            </a:lvl4pPr>
            <a:lvl5pPr marL="2057400" indent="-228600">
              <a:spcBef>
                <a:spcPct val="20000"/>
              </a:spcBef>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5pPr>
            <a:lvl6pPr marL="2514600" indent="-2286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6pPr>
            <a:lvl7pPr marL="2971800" indent="-2286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7pPr>
            <a:lvl8pPr marL="3429000" indent="-2286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8pPr>
            <a:lvl9pPr marL="3886200" indent="-2286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9pPr>
          </a:lstStyle>
          <a:p>
            <a:pPr lvl="0" algn="ctr">
              <a:buNone/>
            </a:pPr>
            <a:r>
              <a:rPr lang="en-IE" sz="800" dirty="0" smtClean="0">
                <a:solidFill>
                  <a:srgbClr val="003399"/>
                </a:solidFill>
              </a:rPr>
              <a:t>Access to justice</a:t>
            </a:r>
            <a:endParaRPr lang="en-IE" sz="800" dirty="0">
              <a:solidFill>
                <a:srgbClr val="003399"/>
              </a:solidFill>
            </a:endParaRPr>
          </a:p>
        </p:txBody>
      </p:sp>
      <p:sp>
        <p:nvSpPr>
          <p:cNvPr id="29" name="Rectangle 4"/>
          <p:cNvSpPr>
            <a:spLocks noChangeArrowheads="1"/>
          </p:cNvSpPr>
          <p:nvPr/>
        </p:nvSpPr>
        <p:spPr bwMode="auto">
          <a:xfrm>
            <a:off x="1626855" y="3091918"/>
            <a:ext cx="1080000" cy="288000"/>
          </a:xfrm>
          <a:prstGeom prst="rect">
            <a:avLst/>
          </a:prstGeom>
          <a:solidFill>
            <a:srgbClr val="F9DD16"/>
          </a:solidFill>
          <a:ln>
            <a:noFill/>
          </a:ln>
          <a:extLst/>
        </p:spPr>
        <p:txBody>
          <a:bodyPr wrap="square" anchor="ctr"/>
          <a:lstStyle>
            <a:lvl1pPr>
              <a:spcBef>
                <a:spcPct val="20000"/>
              </a:spcBef>
              <a:buFont typeface="Wingdings" panose="05000000000000000000" pitchFamily="2" charset="2"/>
              <a:buChar char="§"/>
              <a:defRPr sz="2600">
                <a:solidFill>
                  <a:schemeClr val="tx1"/>
                </a:solidFill>
                <a:latin typeface="Arial" panose="020B0604020202020204" pitchFamily="34" charset="0"/>
                <a:ea typeface="ヒラギノ角ゴ Pro W3" pitchFamily="-84" charset="-128"/>
                <a:cs typeface="Arial" panose="020B0604020202020204" pitchFamily="34" charset="0"/>
              </a:defRPr>
            </a:lvl1pPr>
            <a:lvl2pPr marL="742950" indent="-285750">
              <a:spcBef>
                <a:spcPct val="20000"/>
              </a:spcBef>
              <a:buFont typeface="Arial" panose="020B0604020202020204" pitchFamily="34" charset="0"/>
              <a:buChar char="–"/>
              <a:defRPr sz="2400">
                <a:solidFill>
                  <a:schemeClr val="tx1"/>
                </a:solidFill>
                <a:latin typeface="Arial" panose="020B0604020202020204" pitchFamily="34" charset="0"/>
                <a:ea typeface="ヒラギノ角ゴ Pro W3" pitchFamily="-84" charset="-128"/>
                <a:cs typeface="Arial" panose="020B060402020202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ea typeface="ヒラギノ角ゴ Pro W3" pitchFamily="-84" charset="-128"/>
              </a:defRPr>
            </a:lvl3pPr>
            <a:lvl4pPr marL="1600200" indent="-228600">
              <a:spcBef>
                <a:spcPct val="20000"/>
              </a:spcBef>
              <a:buFont typeface="Arial" panose="020B0604020202020204" pitchFamily="34" charset="0"/>
              <a:buChar char="–"/>
              <a:defRPr sz="1600">
                <a:solidFill>
                  <a:schemeClr val="tx1"/>
                </a:solidFill>
                <a:latin typeface="Calibri" panose="020F0502020204030204" pitchFamily="34" charset="0"/>
                <a:ea typeface="ヒラギノ角ゴ Pro W3" pitchFamily="-84" charset="-128"/>
              </a:defRPr>
            </a:lvl4pPr>
            <a:lvl5pPr marL="2057400" indent="-228600">
              <a:spcBef>
                <a:spcPct val="20000"/>
              </a:spcBef>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5pPr>
            <a:lvl6pPr marL="2514600" indent="-2286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6pPr>
            <a:lvl7pPr marL="2971800" indent="-2286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7pPr>
            <a:lvl8pPr marL="3429000" indent="-2286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8pPr>
            <a:lvl9pPr marL="3886200" indent="-2286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9pPr>
          </a:lstStyle>
          <a:p>
            <a:pPr lvl="0" algn="ctr">
              <a:buNone/>
            </a:pPr>
            <a:r>
              <a:rPr lang="en-IE" sz="800" dirty="0" smtClean="0">
                <a:solidFill>
                  <a:srgbClr val="003399"/>
                </a:solidFill>
              </a:rPr>
              <a:t>Information society, data &amp; privacy</a:t>
            </a:r>
            <a:endParaRPr lang="en-IE" sz="800" dirty="0">
              <a:solidFill>
                <a:srgbClr val="003399"/>
              </a:solidFill>
            </a:endParaRPr>
          </a:p>
        </p:txBody>
      </p:sp>
      <p:sp>
        <p:nvSpPr>
          <p:cNvPr id="30" name="Rectangle 4"/>
          <p:cNvSpPr>
            <a:spLocks noChangeArrowheads="1"/>
          </p:cNvSpPr>
          <p:nvPr/>
        </p:nvSpPr>
        <p:spPr bwMode="auto">
          <a:xfrm>
            <a:off x="1842879" y="3508947"/>
            <a:ext cx="1080000" cy="288000"/>
          </a:xfrm>
          <a:prstGeom prst="rect">
            <a:avLst/>
          </a:prstGeom>
          <a:solidFill>
            <a:srgbClr val="F9DD16"/>
          </a:solidFill>
          <a:ln>
            <a:noFill/>
          </a:ln>
          <a:extLst/>
        </p:spPr>
        <p:txBody>
          <a:bodyPr wrap="square" anchor="ctr"/>
          <a:lstStyle>
            <a:lvl1pPr>
              <a:spcBef>
                <a:spcPct val="20000"/>
              </a:spcBef>
              <a:buFont typeface="Wingdings" panose="05000000000000000000" pitchFamily="2" charset="2"/>
              <a:buChar char="§"/>
              <a:defRPr sz="2600">
                <a:solidFill>
                  <a:schemeClr val="tx1"/>
                </a:solidFill>
                <a:latin typeface="Arial" panose="020B0604020202020204" pitchFamily="34" charset="0"/>
                <a:ea typeface="ヒラギノ角ゴ Pro W3" pitchFamily="-84" charset="-128"/>
                <a:cs typeface="Arial" panose="020B0604020202020204" pitchFamily="34" charset="0"/>
              </a:defRPr>
            </a:lvl1pPr>
            <a:lvl2pPr marL="742950" indent="-285750">
              <a:spcBef>
                <a:spcPct val="20000"/>
              </a:spcBef>
              <a:buFont typeface="Arial" panose="020B0604020202020204" pitchFamily="34" charset="0"/>
              <a:buChar char="–"/>
              <a:defRPr sz="2400">
                <a:solidFill>
                  <a:schemeClr val="tx1"/>
                </a:solidFill>
                <a:latin typeface="Arial" panose="020B0604020202020204" pitchFamily="34" charset="0"/>
                <a:ea typeface="ヒラギノ角ゴ Pro W3" pitchFamily="-84" charset="-128"/>
                <a:cs typeface="Arial" panose="020B060402020202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ea typeface="ヒラギノ角ゴ Pro W3" pitchFamily="-84" charset="-128"/>
              </a:defRPr>
            </a:lvl3pPr>
            <a:lvl4pPr marL="1600200" indent="-228600">
              <a:spcBef>
                <a:spcPct val="20000"/>
              </a:spcBef>
              <a:buFont typeface="Arial" panose="020B0604020202020204" pitchFamily="34" charset="0"/>
              <a:buChar char="–"/>
              <a:defRPr sz="1600">
                <a:solidFill>
                  <a:schemeClr val="tx1"/>
                </a:solidFill>
                <a:latin typeface="Calibri" panose="020F0502020204030204" pitchFamily="34" charset="0"/>
                <a:ea typeface="ヒラギノ角ゴ Pro W3" pitchFamily="-84" charset="-128"/>
              </a:defRPr>
            </a:lvl4pPr>
            <a:lvl5pPr marL="2057400" indent="-228600">
              <a:spcBef>
                <a:spcPct val="20000"/>
              </a:spcBef>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5pPr>
            <a:lvl6pPr marL="2514600" indent="-2286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6pPr>
            <a:lvl7pPr marL="2971800" indent="-2286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7pPr>
            <a:lvl8pPr marL="3429000" indent="-2286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8pPr>
            <a:lvl9pPr marL="3886200" indent="-2286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9pPr>
          </a:lstStyle>
          <a:p>
            <a:pPr lvl="0" algn="ctr">
              <a:buNone/>
            </a:pPr>
            <a:r>
              <a:rPr lang="en-IE" sz="800" dirty="0" smtClean="0">
                <a:solidFill>
                  <a:srgbClr val="003399"/>
                </a:solidFill>
              </a:rPr>
              <a:t>Asylum, migration and border</a:t>
            </a:r>
            <a:endParaRPr lang="en-IE" sz="800" dirty="0">
              <a:solidFill>
                <a:srgbClr val="003399"/>
              </a:solidFill>
            </a:endParaRPr>
          </a:p>
        </p:txBody>
      </p:sp>
      <p:sp>
        <p:nvSpPr>
          <p:cNvPr id="31" name="Rectangle 4"/>
          <p:cNvSpPr>
            <a:spLocks noChangeArrowheads="1"/>
          </p:cNvSpPr>
          <p:nvPr/>
        </p:nvSpPr>
        <p:spPr bwMode="auto">
          <a:xfrm>
            <a:off x="2058903" y="3927107"/>
            <a:ext cx="1080000" cy="288000"/>
          </a:xfrm>
          <a:prstGeom prst="rect">
            <a:avLst/>
          </a:prstGeom>
          <a:solidFill>
            <a:srgbClr val="F9DD16"/>
          </a:solidFill>
          <a:ln>
            <a:noFill/>
          </a:ln>
          <a:extLst/>
        </p:spPr>
        <p:txBody>
          <a:bodyPr wrap="square" anchor="ctr"/>
          <a:lstStyle>
            <a:lvl1pPr>
              <a:spcBef>
                <a:spcPct val="20000"/>
              </a:spcBef>
              <a:buFont typeface="Wingdings" panose="05000000000000000000" pitchFamily="2" charset="2"/>
              <a:buChar char="§"/>
              <a:defRPr sz="2600">
                <a:solidFill>
                  <a:schemeClr val="tx1"/>
                </a:solidFill>
                <a:latin typeface="Arial" panose="020B0604020202020204" pitchFamily="34" charset="0"/>
                <a:ea typeface="ヒラギノ角ゴ Pro W3" pitchFamily="-84" charset="-128"/>
                <a:cs typeface="Arial" panose="020B0604020202020204" pitchFamily="34" charset="0"/>
              </a:defRPr>
            </a:lvl1pPr>
            <a:lvl2pPr marL="742950" indent="-285750">
              <a:spcBef>
                <a:spcPct val="20000"/>
              </a:spcBef>
              <a:buFont typeface="Arial" panose="020B0604020202020204" pitchFamily="34" charset="0"/>
              <a:buChar char="–"/>
              <a:defRPr sz="2400">
                <a:solidFill>
                  <a:schemeClr val="tx1"/>
                </a:solidFill>
                <a:latin typeface="Arial" panose="020B0604020202020204" pitchFamily="34" charset="0"/>
                <a:ea typeface="ヒラギノ角ゴ Pro W3" pitchFamily="-84" charset="-128"/>
                <a:cs typeface="Arial" panose="020B060402020202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ea typeface="ヒラギノ角ゴ Pro W3" pitchFamily="-84" charset="-128"/>
              </a:defRPr>
            </a:lvl3pPr>
            <a:lvl4pPr marL="1600200" indent="-228600">
              <a:spcBef>
                <a:spcPct val="20000"/>
              </a:spcBef>
              <a:buFont typeface="Arial" panose="020B0604020202020204" pitchFamily="34" charset="0"/>
              <a:buChar char="–"/>
              <a:defRPr sz="1600">
                <a:solidFill>
                  <a:schemeClr val="tx1"/>
                </a:solidFill>
                <a:latin typeface="Calibri" panose="020F0502020204030204" pitchFamily="34" charset="0"/>
                <a:ea typeface="ヒラギノ角ゴ Pro W3" pitchFamily="-84" charset="-128"/>
              </a:defRPr>
            </a:lvl4pPr>
            <a:lvl5pPr marL="2057400" indent="-228600">
              <a:spcBef>
                <a:spcPct val="20000"/>
              </a:spcBef>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5pPr>
            <a:lvl6pPr marL="2514600" indent="-2286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6pPr>
            <a:lvl7pPr marL="2971800" indent="-2286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7pPr>
            <a:lvl8pPr marL="3429000" indent="-2286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8pPr>
            <a:lvl9pPr marL="3886200" indent="-2286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9pPr>
          </a:lstStyle>
          <a:p>
            <a:pPr lvl="0" algn="ctr">
              <a:buNone/>
            </a:pPr>
            <a:r>
              <a:rPr lang="en-IE" sz="800" dirty="0" smtClean="0">
                <a:solidFill>
                  <a:srgbClr val="003399"/>
                </a:solidFill>
              </a:rPr>
              <a:t>Statistics &amp; Surveys</a:t>
            </a:r>
            <a:endParaRPr lang="en-IE" sz="800" dirty="0">
              <a:solidFill>
                <a:srgbClr val="003399"/>
              </a:solidFill>
            </a:endParaRPr>
          </a:p>
        </p:txBody>
      </p:sp>
      <p:sp>
        <p:nvSpPr>
          <p:cNvPr id="32" name="Rectangle 4"/>
          <p:cNvSpPr>
            <a:spLocks noChangeArrowheads="1"/>
          </p:cNvSpPr>
          <p:nvPr/>
        </p:nvSpPr>
        <p:spPr bwMode="auto">
          <a:xfrm>
            <a:off x="3786756" y="1178400"/>
            <a:ext cx="1080000" cy="360000"/>
          </a:xfrm>
          <a:prstGeom prst="rect">
            <a:avLst/>
          </a:prstGeom>
          <a:solidFill>
            <a:srgbClr val="F9DD16"/>
          </a:solidFill>
          <a:ln>
            <a:noFill/>
          </a:ln>
          <a:extLst/>
        </p:spPr>
        <p:txBody>
          <a:bodyPr wrap="square" anchor="ctr"/>
          <a:lstStyle>
            <a:lvl1pPr>
              <a:spcBef>
                <a:spcPct val="20000"/>
              </a:spcBef>
              <a:buFont typeface="Wingdings" panose="05000000000000000000" pitchFamily="2" charset="2"/>
              <a:buChar char="§"/>
              <a:defRPr sz="2600">
                <a:solidFill>
                  <a:schemeClr val="tx1"/>
                </a:solidFill>
                <a:latin typeface="Arial" panose="020B0604020202020204" pitchFamily="34" charset="0"/>
                <a:ea typeface="ヒラギノ角ゴ Pro W3" pitchFamily="-84" charset="-128"/>
                <a:cs typeface="Arial" panose="020B0604020202020204" pitchFamily="34" charset="0"/>
              </a:defRPr>
            </a:lvl1pPr>
            <a:lvl2pPr marL="742950" indent="-285750">
              <a:spcBef>
                <a:spcPct val="20000"/>
              </a:spcBef>
              <a:buFont typeface="Arial" panose="020B0604020202020204" pitchFamily="34" charset="0"/>
              <a:buChar char="–"/>
              <a:defRPr sz="2400">
                <a:solidFill>
                  <a:schemeClr val="tx1"/>
                </a:solidFill>
                <a:latin typeface="Arial" panose="020B0604020202020204" pitchFamily="34" charset="0"/>
                <a:ea typeface="ヒラギノ角ゴ Pro W3" pitchFamily="-84" charset="-128"/>
                <a:cs typeface="Arial" panose="020B060402020202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ea typeface="ヒラギノ角ゴ Pro W3" pitchFamily="-84" charset="-128"/>
              </a:defRPr>
            </a:lvl3pPr>
            <a:lvl4pPr marL="1600200" indent="-228600">
              <a:spcBef>
                <a:spcPct val="20000"/>
              </a:spcBef>
              <a:buFont typeface="Arial" panose="020B0604020202020204" pitchFamily="34" charset="0"/>
              <a:buChar char="–"/>
              <a:defRPr sz="1600">
                <a:solidFill>
                  <a:schemeClr val="tx1"/>
                </a:solidFill>
                <a:latin typeface="Calibri" panose="020F0502020204030204" pitchFamily="34" charset="0"/>
                <a:ea typeface="ヒラギノ角ゴ Pro W3" pitchFamily="-84" charset="-128"/>
              </a:defRPr>
            </a:lvl4pPr>
            <a:lvl5pPr marL="2057400" indent="-228600">
              <a:spcBef>
                <a:spcPct val="20000"/>
              </a:spcBef>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5pPr>
            <a:lvl6pPr marL="2514600" indent="-2286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6pPr>
            <a:lvl7pPr marL="2971800" indent="-2286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7pPr>
            <a:lvl8pPr marL="3429000" indent="-2286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8pPr>
            <a:lvl9pPr marL="3886200" indent="-2286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9pPr>
          </a:lstStyle>
          <a:p>
            <a:pPr lvl="0" algn="ctr">
              <a:buNone/>
            </a:pPr>
            <a:r>
              <a:rPr lang="en-IE" sz="1100" dirty="0" smtClean="0">
                <a:solidFill>
                  <a:srgbClr val="003399"/>
                </a:solidFill>
              </a:rPr>
              <a:t>Director’s Office</a:t>
            </a:r>
            <a:endParaRPr lang="en-IE" sz="1100" dirty="0">
              <a:solidFill>
                <a:srgbClr val="003399"/>
              </a:solidFill>
            </a:endParaRPr>
          </a:p>
        </p:txBody>
      </p:sp>
      <p:sp>
        <p:nvSpPr>
          <p:cNvPr id="33" name="Rectangle 4"/>
          <p:cNvSpPr>
            <a:spLocks noChangeArrowheads="1"/>
          </p:cNvSpPr>
          <p:nvPr/>
        </p:nvSpPr>
        <p:spPr bwMode="auto">
          <a:xfrm>
            <a:off x="3089767" y="2679669"/>
            <a:ext cx="1080000" cy="288000"/>
          </a:xfrm>
          <a:prstGeom prst="rect">
            <a:avLst/>
          </a:prstGeom>
          <a:solidFill>
            <a:srgbClr val="F9DD16"/>
          </a:solidFill>
          <a:ln>
            <a:noFill/>
          </a:ln>
          <a:extLst/>
        </p:spPr>
        <p:txBody>
          <a:bodyPr wrap="square" anchor="ctr"/>
          <a:lstStyle>
            <a:lvl1pPr>
              <a:spcBef>
                <a:spcPct val="20000"/>
              </a:spcBef>
              <a:buFont typeface="Wingdings" panose="05000000000000000000" pitchFamily="2" charset="2"/>
              <a:buChar char="§"/>
              <a:defRPr sz="2600">
                <a:solidFill>
                  <a:schemeClr val="tx1"/>
                </a:solidFill>
                <a:latin typeface="Arial" panose="020B0604020202020204" pitchFamily="34" charset="0"/>
                <a:ea typeface="ヒラギノ角ゴ Pro W3" pitchFamily="-84" charset="-128"/>
                <a:cs typeface="Arial" panose="020B0604020202020204" pitchFamily="34" charset="0"/>
              </a:defRPr>
            </a:lvl1pPr>
            <a:lvl2pPr marL="742950" indent="-285750">
              <a:spcBef>
                <a:spcPct val="20000"/>
              </a:spcBef>
              <a:buFont typeface="Arial" panose="020B0604020202020204" pitchFamily="34" charset="0"/>
              <a:buChar char="–"/>
              <a:defRPr sz="2400">
                <a:solidFill>
                  <a:schemeClr val="tx1"/>
                </a:solidFill>
                <a:latin typeface="Arial" panose="020B0604020202020204" pitchFamily="34" charset="0"/>
                <a:ea typeface="ヒラギノ角ゴ Pro W3" pitchFamily="-84" charset="-128"/>
                <a:cs typeface="Arial" panose="020B060402020202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ea typeface="ヒラギノ角ゴ Pro W3" pitchFamily="-84" charset="-128"/>
              </a:defRPr>
            </a:lvl3pPr>
            <a:lvl4pPr marL="1600200" indent="-228600">
              <a:spcBef>
                <a:spcPct val="20000"/>
              </a:spcBef>
              <a:buFont typeface="Arial" panose="020B0604020202020204" pitchFamily="34" charset="0"/>
              <a:buChar char="–"/>
              <a:defRPr sz="1600">
                <a:solidFill>
                  <a:schemeClr val="tx1"/>
                </a:solidFill>
                <a:latin typeface="Calibri" panose="020F0502020204030204" pitchFamily="34" charset="0"/>
                <a:ea typeface="ヒラギノ角ゴ Pro W3" pitchFamily="-84" charset="-128"/>
              </a:defRPr>
            </a:lvl4pPr>
            <a:lvl5pPr marL="2057400" indent="-228600">
              <a:spcBef>
                <a:spcPct val="20000"/>
              </a:spcBef>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5pPr>
            <a:lvl6pPr marL="2514600" indent="-2286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6pPr>
            <a:lvl7pPr marL="2971800" indent="-2286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7pPr>
            <a:lvl8pPr marL="3429000" indent="-2286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8pPr>
            <a:lvl9pPr marL="3886200" indent="-2286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9pPr>
          </a:lstStyle>
          <a:p>
            <a:pPr lvl="0" algn="ctr">
              <a:buNone/>
            </a:pPr>
            <a:r>
              <a:rPr lang="en-IE" sz="800" dirty="0" smtClean="0">
                <a:solidFill>
                  <a:srgbClr val="003399"/>
                </a:solidFill>
              </a:rPr>
              <a:t>Media and communications</a:t>
            </a:r>
            <a:endParaRPr lang="en-IE" sz="800" dirty="0">
              <a:solidFill>
                <a:srgbClr val="003399"/>
              </a:solidFill>
            </a:endParaRPr>
          </a:p>
        </p:txBody>
      </p:sp>
      <p:sp>
        <p:nvSpPr>
          <p:cNvPr id="34" name="Rectangle 4"/>
          <p:cNvSpPr>
            <a:spLocks noChangeArrowheads="1"/>
          </p:cNvSpPr>
          <p:nvPr/>
        </p:nvSpPr>
        <p:spPr bwMode="auto">
          <a:xfrm>
            <a:off x="3355047" y="3091918"/>
            <a:ext cx="1080000" cy="288000"/>
          </a:xfrm>
          <a:prstGeom prst="rect">
            <a:avLst/>
          </a:prstGeom>
          <a:solidFill>
            <a:srgbClr val="F9DD16"/>
          </a:solidFill>
          <a:ln>
            <a:noFill/>
          </a:ln>
          <a:extLst/>
        </p:spPr>
        <p:txBody>
          <a:bodyPr wrap="square" anchor="ctr"/>
          <a:lstStyle>
            <a:lvl1pPr>
              <a:spcBef>
                <a:spcPct val="20000"/>
              </a:spcBef>
              <a:buFont typeface="Wingdings" panose="05000000000000000000" pitchFamily="2" charset="2"/>
              <a:buChar char="§"/>
              <a:defRPr sz="2600">
                <a:solidFill>
                  <a:schemeClr val="tx1"/>
                </a:solidFill>
                <a:latin typeface="Arial" panose="020B0604020202020204" pitchFamily="34" charset="0"/>
                <a:ea typeface="ヒラギノ角ゴ Pro W3" pitchFamily="-84" charset="-128"/>
                <a:cs typeface="Arial" panose="020B0604020202020204" pitchFamily="34" charset="0"/>
              </a:defRPr>
            </a:lvl1pPr>
            <a:lvl2pPr marL="742950" indent="-285750">
              <a:spcBef>
                <a:spcPct val="20000"/>
              </a:spcBef>
              <a:buFont typeface="Arial" panose="020B0604020202020204" pitchFamily="34" charset="0"/>
              <a:buChar char="–"/>
              <a:defRPr sz="2400">
                <a:solidFill>
                  <a:schemeClr val="tx1"/>
                </a:solidFill>
                <a:latin typeface="Arial" panose="020B0604020202020204" pitchFamily="34" charset="0"/>
                <a:ea typeface="ヒラギノ角ゴ Pro W3" pitchFamily="-84" charset="-128"/>
                <a:cs typeface="Arial" panose="020B060402020202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ea typeface="ヒラギノ角ゴ Pro W3" pitchFamily="-84" charset="-128"/>
              </a:defRPr>
            </a:lvl3pPr>
            <a:lvl4pPr marL="1600200" indent="-228600">
              <a:spcBef>
                <a:spcPct val="20000"/>
              </a:spcBef>
              <a:buFont typeface="Arial" panose="020B0604020202020204" pitchFamily="34" charset="0"/>
              <a:buChar char="–"/>
              <a:defRPr sz="1600">
                <a:solidFill>
                  <a:schemeClr val="tx1"/>
                </a:solidFill>
                <a:latin typeface="Calibri" panose="020F0502020204030204" pitchFamily="34" charset="0"/>
                <a:ea typeface="ヒラギノ角ゴ Pro W3" pitchFamily="-84" charset="-128"/>
              </a:defRPr>
            </a:lvl4pPr>
            <a:lvl5pPr marL="2057400" indent="-228600">
              <a:spcBef>
                <a:spcPct val="20000"/>
              </a:spcBef>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5pPr>
            <a:lvl6pPr marL="2514600" indent="-2286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6pPr>
            <a:lvl7pPr marL="2971800" indent="-2286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7pPr>
            <a:lvl8pPr marL="3429000" indent="-2286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8pPr>
            <a:lvl9pPr marL="3886200" indent="-2286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9pPr>
          </a:lstStyle>
          <a:p>
            <a:pPr lvl="0" algn="ctr">
              <a:buNone/>
            </a:pPr>
            <a:r>
              <a:rPr lang="en-IE" sz="800" dirty="0" smtClean="0">
                <a:solidFill>
                  <a:srgbClr val="003399"/>
                </a:solidFill>
              </a:rPr>
              <a:t>Editing &amp; production</a:t>
            </a:r>
            <a:endParaRPr lang="en-IE" sz="800" dirty="0">
              <a:solidFill>
                <a:srgbClr val="003399"/>
              </a:solidFill>
            </a:endParaRPr>
          </a:p>
        </p:txBody>
      </p:sp>
      <p:sp>
        <p:nvSpPr>
          <p:cNvPr id="35" name="Rectangle 4"/>
          <p:cNvSpPr>
            <a:spLocks noChangeArrowheads="1"/>
          </p:cNvSpPr>
          <p:nvPr/>
        </p:nvSpPr>
        <p:spPr bwMode="auto">
          <a:xfrm>
            <a:off x="3571071" y="3508947"/>
            <a:ext cx="1080000" cy="288000"/>
          </a:xfrm>
          <a:prstGeom prst="rect">
            <a:avLst/>
          </a:prstGeom>
          <a:solidFill>
            <a:srgbClr val="F9DD16"/>
          </a:solidFill>
          <a:ln>
            <a:noFill/>
          </a:ln>
          <a:extLst/>
        </p:spPr>
        <p:txBody>
          <a:bodyPr wrap="square" anchor="ctr"/>
          <a:lstStyle>
            <a:lvl1pPr>
              <a:spcBef>
                <a:spcPct val="20000"/>
              </a:spcBef>
              <a:buFont typeface="Wingdings" panose="05000000000000000000" pitchFamily="2" charset="2"/>
              <a:buChar char="§"/>
              <a:defRPr sz="2600">
                <a:solidFill>
                  <a:schemeClr val="tx1"/>
                </a:solidFill>
                <a:latin typeface="Arial" panose="020B0604020202020204" pitchFamily="34" charset="0"/>
                <a:ea typeface="ヒラギノ角ゴ Pro W3" pitchFamily="-84" charset="-128"/>
                <a:cs typeface="Arial" panose="020B0604020202020204" pitchFamily="34" charset="0"/>
              </a:defRPr>
            </a:lvl1pPr>
            <a:lvl2pPr marL="742950" indent="-285750">
              <a:spcBef>
                <a:spcPct val="20000"/>
              </a:spcBef>
              <a:buFont typeface="Arial" panose="020B0604020202020204" pitchFamily="34" charset="0"/>
              <a:buChar char="–"/>
              <a:defRPr sz="2400">
                <a:solidFill>
                  <a:schemeClr val="tx1"/>
                </a:solidFill>
                <a:latin typeface="Arial" panose="020B0604020202020204" pitchFamily="34" charset="0"/>
                <a:ea typeface="ヒラギノ角ゴ Pro W3" pitchFamily="-84" charset="-128"/>
                <a:cs typeface="Arial" panose="020B060402020202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ea typeface="ヒラギノ角ゴ Pro W3" pitchFamily="-84" charset="-128"/>
              </a:defRPr>
            </a:lvl3pPr>
            <a:lvl4pPr marL="1600200" indent="-228600">
              <a:spcBef>
                <a:spcPct val="20000"/>
              </a:spcBef>
              <a:buFont typeface="Arial" panose="020B0604020202020204" pitchFamily="34" charset="0"/>
              <a:buChar char="–"/>
              <a:defRPr sz="1600">
                <a:solidFill>
                  <a:schemeClr val="tx1"/>
                </a:solidFill>
                <a:latin typeface="Calibri" panose="020F0502020204030204" pitchFamily="34" charset="0"/>
                <a:ea typeface="ヒラギノ角ゴ Pro W3" pitchFamily="-84" charset="-128"/>
              </a:defRPr>
            </a:lvl4pPr>
            <a:lvl5pPr marL="2057400" indent="-228600">
              <a:spcBef>
                <a:spcPct val="20000"/>
              </a:spcBef>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5pPr>
            <a:lvl6pPr marL="2514600" indent="-2286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6pPr>
            <a:lvl7pPr marL="2971800" indent="-2286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7pPr>
            <a:lvl8pPr marL="3429000" indent="-2286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8pPr>
            <a:lvl9pPr marL="3886200" indent="-2286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9pPr>
          </a:lstStyle>
          <a:p>
            <a:pPr lvl="0" algn="ctr">
              <a:buNone/>
            </a:pPr>
            <a:r>
              <a:rPr lang="en-IE" sz="800" dirty="0" smtClean="0">
                <a:solidFill>
                  <a:srgbClr val="003399"/>
                </a:solidFill>
              </a:rPr>
              <a:t>Consultation and cooperation</a:t>
            </a:r>
            <a:endParaRPr lang="en-IE" sz="800" dirty="0">
              <a:solidFill>
                <a:srgbClr val="003399"/>
              </a:solidFill>
            </a:endParaRPr>
          </a:p>
        </p:txBody>
      </p:sp>
      <p:sp>
        <p:nvSpPr>
          <p:cNvPr id="37" name="Rectangle 4"/>
          <p:cNvSpPr>
            <a:spLocks noChangeArrowheads="1"/>
          </p:cNvSpPr>
          <p:nvPr/>
        </p:nvSpPr>
        <p:spPr bwMode="auto">
          <a:xfrm>
            <a:off x="4714536" y="2679756"/>
            <a:ext cx="1080000" cy="288000"/>
          </a:xfrm>
          <a:prstGeom prst="rect">
            <a:avLst/>
          </a:prstGeom>
          <a:solidFill>
            <a:srgbClr val="F9DD16"/>
          </a:solidFill>
          <a:ln>
            <a:noFill/>
          </a:ln>
          <a:extLst/>
        </p:spPr>
        <p:txBody>
          <a:bodyPr wrap="square" anchor="ctr"/>
          <a:lstStyle>
            <a:lvl1pPr>
              <a:spcBef>
                <a:spcPct val="20000"/>
              </a:spcBef>
              <a:buFont typeface="Wingdings" panose="05000000000000000000" pitchFamily="2" charset="2"/>
              <a:buChar char="§"/>
              <a:defRPr sz="2600">
                <a:solidFill>
                  <a:schemeClr val="tx1"/>
                </a:solidFill>
                <a:latin typeface="Arial" panose="020B0604020202020204" pitchFamily="34" charset="0"/>
                <a:ea typeface="ヒラギノ角ゴ Pro W3" pitchFamily="-84" charset="-128"/>
                <a:cs typeface="Arial" panose="020B0604020202020204" pitchFamily="34" charset="0"/>
              </a:defRPr>
            </a:lvl1pPr>
            <a:lvl2pPr marL="742950" indent="-285750">
              <a:spcBef>
                <a:spcPct val="20000"/>
              </a:spcBef>
              <a:buFont typeface="Arial" panose="020B0604020202020204" pitchFamily="34" charset="0"/>
              <a:buChar char="–"/>
              <a:defRPr sz="2400">
                <a:solidFill>
                  <a:schemeClr val="tx1"/>
                </a:solidFill>
                <a:latin typeface="Arial" panose="020B0604020202020204" pitchFamily="34" charset="0"/>
                <a:ea typeface="ヒラギノ角ゴ Pro W3" pitchFamily="-84" charset="-128"/>
                <a:cs typeface="Arial" panose="020B060402020202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ea typeface="ヒラギノ角ゴ Pro W3" pitchFamily="-84" charset="-128"/>
              </a:defRPr>
            </a:lvl3pPr>
            <a:lvl4pPr marL="1600200" indent="-228600">
              <a:spcBef>
                <a:spcPct val="20000"/>
              </a:spcBef>
              <a:buFont typeface="Arial" panose="020B0604020202020204" pitchFamily="34" charset="0"/>
              <a:buChar char="–"/>
              <a:defRPr sz="1600">
                <a:solidFill>
                  <a:schemeClr val="tx1"/>
                </a:solidFill>
                <a:latin typeface="Calibri" panose="020F0502020204030204" pitchFamily="34" charset="0"/>
                <a:ea typeface="ヒラギノ角ゴ Pro W3" pitchFamily="-84" charset="-128"/>
              </a:defRPr>
            </a:lvl4pPr>
            <a:lvl5pPr marL="2057400" indent="-228600">
              <a:spcBef>
                <a:spcPct val="20000"/>
              </a:spcBef>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5pPr>
            <a:lvl6pPr marL="2514600" indent="-2286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6pPr>
            <a:lvl7pPr marL="2971800" indent="-2286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7pPr>
            <a:lvl8pPr marL="3429000" indent="-2286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8pPr>
            <a:lvl9pPr marL="3886200" indent="-2286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9pPr>
          </a:lstStyle>
          <a:p>
            <a:pPr lvl="0" algn="ctr">
              <a:buNone/>
            </a:pPr>
            <a:r>
              <a:rPr lang="en-IE" sz="800" dirty="0" smtClean="0">
                <a:solidFill>
                  <a:srgbClr val="003399"/>
                </a:solidFill>
              </a:rPr>
              <a:t>FRANET &amp; FR Report</a:t>
            </a:r>
            <a:endParaRPr lang="en-IE" sz="800" dirty="0">
              <a:solidFill>
                <a:srgbClr val="003399"/>
              </a:solidFill>
            </a:endParaRPr>
          </a:p>
        </p:txBody>
      </p:sp>
      <p:sp>
        <p:nvSpPr>
          <p:cNvPr id="38" name="Rectangle 4"/>
          <p:cNvSpPr>
            <a:spLocks noChangeArrowheads="1"/>
          </p:cNvSpPr>
          <p:nvPr/>
        </p:nvSpPr>
        <p:spPr bwMode="auto">
          <a:xfrm>
            <a:off x="4919185" y="3086870"/>
            <a:ext cx="1080000" cy="288000"/>
          </a:xfrm>
          <a:prstGeom prst="rect">
            <a:avLst/>
          </a:prstGeom>
          <a:solidFill>
            <a:srgbClr val="F9DD16"/>
          </a:solidFill>
          <a:ln>
            <a:noFill/>
          </a:ln>
          <a:extLst/>
        </p:spPr>
        <p:txBody>
          <a:bodyPr wrap="square" anchor="ctr"/>
          <a:lstStyle>
            <a:lvl1pPr>
              <a:spcBef>
                <a:spcPct val="20000"/>
              </a:spcBef>
              <a:buFont typeface="Wingdings" panose="05000000000000000000" pitchFamily="2" charset="2"/>
              <a:buChar char="§"/>
              <a:defRPr sz="2600">
                <a:solidFill>
                  <a:schemeClr val="tx1"/>
                </a:solidFill>
                <a:latin typeface="Arial" panose="020B0604020202020204" pitchFamily="34" charset="0"/>
                <a:ea typeface="ヒラギノ角ゴ Pro W3" pitchFamily="-84" charset="-128"/>
                <a:cs typeface="Arial" panose="020B0604020202020204" pitchFamily="34" charset="0"/>
              </a:defRPr>
            </a:lvl1pPr>
            <a:lvl2pPr marL="742950" indent="-285750">
              <a:spcBef>
                <a:spcPct val="20000"/>
              </a:spcBef>
              <a:buFont typeface="Arial" panose="020B0604020202020204" pitchFamily="34" charset="0"/>
              <a:buChar char="–"/>
              <a:defRPr sz="2400">
                <a:solidFill>
                  <a:schemeClr val="tx1"/>
                </a:solidFill>
                <a:latin typeface="Arial" panose="020B0604020202020204" pitchFamily="34" charset="0"/>
                <a:ea typeface="ヒラギノ角ゴ Pro W3" pitchFamily="-84" charset="-128"/>
                <a:cs typeface="Arial" panose="020B060402020202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ea typeface="ヒラギノ角ゴ Pro W3" pitchFamily="-84" charset="-128"/>
              </a:defRPr>
            </a:lvl3pPr>
            <a:lvl4pPr marL="1600200" indent="-228600">
              <a:spcBef>
                <a:spcPct val="20000"/>
              </a:spcBef>
              <a:buFont typeface="Arial" panose="020B0604020202020204" pitchFamily="34" charset="0"/>
              <a:buChar char="–"/>
              <a:defRPr sz="1600">
                <a:solidFill>
                  <a:schemeClr val="tx1"/>
                </a:solidFill>
                <a:latin typeface="Calibri" panose="020F0502020204030204" pitchFamily="34" charset="0"/>
                <a:ea typeface="ヒラギノ角ゴ Pro W3" pitchFamily="-84" charset="-128"/>
              </a:defRPr>
            </a:lvl4pPr>
            <a:lvl5pPr marL="2057400" indent="-228600">
              <a:spcBef>
                <a:spcPct val="20000"/>
              </a:spcBef>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5pPr>
            <a:lvl6pPr marL="2514600" indent="-2286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6pPr>
            <a:lvl7pPr marL="2971800" indent="-2286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7pPr>
            <a:lvl8pPr marL="3429000" indent="-2286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8pPr>
            <a:lvl9pPr marL="3886200" indent="-2286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9pPr>
          </a:lstStyle>
          <a:p>
            <a:pPr lvl="0" algn="ctr">
              <a:buNone/>
            </a:pPr>
            <a:r>
              <a:rPr lang="en-IE" sz="800" dirty="0" smtClean="0">
                <a:solidFill>
                  <a:srgbClr val="003399"/>
                </a:solidFill>
              </a:rPr>
              <a:t>Rights of the child</a:t>
            </a:r>
            <a:endParaRPr lang="en-IE" sz="800" dirty="0">
              <a:solidFill>
                <a:srgbClr val="003399"/>
              </a:solidFill>
            </a:endParaRPr>
          </a:p>
        </p:txBody>
      </p:sp>
      <p:sp>
        <p:nvSpPr>
          <p:cNvPr id="39" name="Rectangle 4"/>
          <p:cNvSpPr>
            <a:spLocks noChangeArrowheads="1"/>
          </p:cNvSpPr>
          <p:nvPr/>
        </p:nvSpPr>
        <p:spPr bwMode="auto">
          <a:xfrm>
            <a:off x="5140087" y="3503076"/>
            <a:ext cx="1080000" cy="288000"/>
          </a:xfrm>
          <a:prstGeom prst="rect">
            <a:avLst/>
          </a:prstGeom>
          <a:solidFill>
            <a:srgbClr val="F9DD16"/>
          </a:solidFill>
          <a:ln>
            <a:noFill/>
          </a:ln>
          <a:extLst/>
        </p:spPr>
        <p:txBody>
          <a:bodyPr wrap="square" anchor="ctr"/>
          <a:lstStyle>
            <a:lvl1pPr>
              <a:spcBef>
                <a:spcPct val="20000"/>
              </a:spcBef>
              <a:buFont typeface="Wingdings" panose="05000000000000000000" pitchFamily="2" charset="2"/>
              <a:buChar char="§"/>
              <a:defRPr sz="2600">
                <a:solidFill>
                  <a:schemeClr val="tx1"/>
                </a:solidFill>
                <a:latin typeface="Arial" panose="020B0604020202020204" pitchFamily="34" charset="0"/>
                <a:ea typeface="ヒラギノ角ゴ Pro W3" pitchFamily="-84" charset="-128"/>
                <a:cs typeface="Arial" panose="020B0604020202020204" pitchFamily="34" charset="0"/>
              </a:defRPr>
            </a:lvl1pPr>
            <a:lvl2pPr marL="742950" indent="-285750">
              <a:spcBef>
                <a:spcPct val="20000"/>
              </a:spcBef>
              <a:buFont typeface="Arial" panose="020B0604020202020204" pitchFamily="34" charset="0"/>
              <a:buChar char="–"/>
              <a:defRPr sz="2400">
                <a:solidFill>
                  <a:schemeClr val="tx1"/>
                </a:solidFill>
                <a:latin typeface="Arial" panose="020B0604020202020204" pitchFamily="34" charset="0"/>
                <a:ea typeface="ヒラギノ角ゴ Pro W3" pitchFamily="-84" charset="-128"/>
                <a:cs typeface="Arial" panose="020B060402020202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ea typeface="ヒラギノ角ゴ Pro W3" pitchFamily="-84" charset="-128"/>
              </a:defRPr>
            </a:lvl3pPr>
            <a:lvl4pPr marL="1600200" indent="-228600">
              <a:spcBef>
                <a:spcPct val="20000"/>
              </a:spcBef>
              <a:buFont typeface="Arial" panose="020B0604020202020204" pitchFamily="34" charset="0"/>
              <a:buChar char="–"/>
              <a:defRPr sz="1600">
                <a:solidFill>
                  <a:schemeClr val="tx1"/>
                </a:solidFill>
                <a:latin typeface="Calibri" panose="020F0502020204030204" pitchFamily="34" charset="0"/>
                <a:ea typeface="ヒラギノ角ゴ Pro W3" pitchFamily="-84" charset="-128"/>
              </a:defRPr>
            </a:lvl4pPr>
            <a:lvl5pPr marL="2057400" indent="-228600">
              <a:spcBef>
                <a:spcPct val="20000"/>
              </a:spcBef>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5pPr>
            <a:lvl6pPr marL="2514600" indent="-2286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6pPr>
            <a:lvl7pPr marL="2971800" indent="-2286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7pPr>
            <a:lvl8pPr marL="3429000" indent="-2286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8pPr>
            <a:lvl9pPr marL="3886200" indent="-2286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9pPr>
          </a:lstStyle>
          <a:p>
            <a:pPr lvl="0" algn="ctr">
              <a:buNone/>
            </a:pPr>
            <a:r>
              <a:rPr lang="en-IE" sz="800" dirty="0" smtClean="0">
                <a:solidFill>
                  <a:srgbClr val="003399"/>
                </a:solidFill>
              </a:rPr>
              <a:t>Equality</a:t>
            </a:r>
            <a:endParaRPr lang="en-IE" sz="800" dirty="0">
              <a:solidFill>
                <a:srgbClr val="003399"/>
              </a:solidFill>
            </a:endParaRPr>
          </a:p>
        </p:txBody>
      </p:sp>
      <p:sp>
        <p:nvSpPr>
          <p:cNvPr id="40" name="Rectangle 4"/>
          <p:cNvSpPr>
            <a:spLocks noChangeArrowheads="1"/>
          </p:cNvSpPr>
          <p:nvPr/>
        </p:nvSpPr>
        <p:spPr bwMode="auto">
          <a:xfrm>
            <a:off x="5357319" y="3932792"/>
            <a:ext cx="1080000" cy="288000"/>
          </a:xfrm>
          <a:prstGeom prst="rect">
            <a:avLst/>
          </a:prstGeom>
          <a:solidFill>
            <a:srgbClr val="F9DD16"/>
          </a:solidFill>
          <a:ln>
            <a:noFill/>
          </a:ln>
          <a:extLst/>
        </p:spPr>
        <p:txBody>
          <a:bodyPr wrap="square" anchor="ctr"/>
          <a:lstStyle>
            <a:lvl1pPr>
              <a:spcBef>
                <a:spcPct val="20000"/>
              </a:spcBef>
              <a:buFont typeface="Wingdings" panose="05000000000000000000" pitchFamily="2" charset="2"/>
              <a:buChar char="§"/>
              <a:defRPr sz="2600">
                <a:solidFill>
                  <a:schemeClr val="tx1"/>
                </a:solidFill>
                <a:latin typeface="Arial" panose="020B0604020202020204" pitchFamily="34" charset="0"/>
                <a:ea typeface="ヒラギノ角ゴ Pro W3" pitchFamily="-84" charset="-128"/>
                <a:cs typeface="Arial" panose="020B0604020202020204" pitchFamily="34" charset="0"/>
              </a:defRPr>
            </a:lvl1pPr>
            <a:lvl2pPr marL="742950" indent="-285750">
              <a:spcBef>
                <a:spcPct val="20000"/>
              </a:spcBef>
              <a:buFont typeface="Arial" panose="020B0604020202020204" pitchFamily="34" charset="0"/>
              <a:buChar char="–"/>
              <a:defRPr sz="2400">
                <a:solidFill>
                  <a:schemeClr val="tx1"/>
                </a:solidFill>
                <a:latin typeface="Arial" panose="020B0604020202020204" pitchFamily="34" charset="0"/>
                <a:ea typeface="ヒラギノ角ゴ Pro W3" pitchFamily="-84" charset="-128"/>
                <a:cs typeface="Arial" panose="020B060402020202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ea typeface="ヒラギノ角ゴ Pro W3" pitchFamily="-84" charset="-128"/>
              </a:defRPr>
            </a:lvl3pPr>
            <a:lvl4pPr marL="1600200" indent="-228600">
              <a:spcBef>
                <a:spcPct val="20000"/>
              </a:spcBef>
              <a:buFont typeface="Arial" panose="020B0604020202020204" pitchFamily="34" charset="0"/>
              <a:buChar char="–"/>
              <a:defRPr sz="1600">
                <a:solidFill>
                  <a:schemeClr val="tx1"/>
                </a:solidFill>
                <a:latin typeface="Calibri" panose="020F0502020204030204" pitchFamily="34" charset="0"/>
                <a:ea typeface="ヒラギノ角ゴ Pro W3" pitchFamily="-84" charset="-128"/>
              </a:defRPr>
            </a:lvl4pPr>
            <a:lvl5pPr marL="2057400" indent="-228600">
              <a:spcBef>
                <a:spcPct val="20000"/>
              </a:spcBef>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5pPr>
            <a:lvl6pPr marL="2514600" indent="-2286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6pPr>
            <a:lvl7pPr marL="2971800" indent="-2286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7pPr>
            <a:lvl8pPr marL="3429000" indent="-2286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8pPr>
            <a:lvl9pPr marL="3886200" indent="-2286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9pPr>
          </a:lstStyle>
          <a:p>
            <a:pPr lvl="0" algn="ctr">
              <a:buNone/>
            </a:pPr>
            <a:r>
              <a:rPr lang="en-IE" sz="800" dirty="0" smtClean="0">
                <a:solidFill>
                  <a:srgbClr val="003399"/>
                </a:solidFill>
              </a:rPr>
              <a:t>Roma &amp; migrant integration</a:t>
            </a:r>
            <a:endParaRPr lang="en-IE" sz="800" dirty="0">
              <a:solidFill>
                <a:srgbClr val="003399"/>
              </a:solidFill>
            </a:endParaRPr>
          </a:p>
        </p:txBody>
      </p:sp>
      <p:sp>
        <p:nvSpPr>
          <p:cNvPr id="41" name="Rectangle 4"/>
          <p:cNvSpPr>
            <a:spLocks noChangeArrowheads="1"/>
          </p:cNvSpPr>
          <p:nvPr/>
        </p:nvSpPr>
        <p:spPr bwMode="auto">
          <a:xfrm>
            <a:off x="7243479" y="4336723"/>
            <a:ext cx="1080000" cy="216000"/>
          </a:xfrm>
          <a:prstGeom prst="rect">
            <a:avLst/>
          </a:prstGeom>
          <a:solidFill>
            <a:srgbClr val="F9DD16"/>
          </a:solidFill>
          <a:ln>
            <a:noFill/>
          </a:ln>
          <a:extLst/>
        </p:spPr>
        <p:txBody>
          <a:bodyPr wrap="square" anchor="ctr"/>
          <a:lstStyle>
            <a:lvl1pPr>
              <a:spcBef>
                <a:spcPct val="20000"/>
              </a:spcBef>
              <a:buFont typeface="Wingdings" panose="05000000000000000000" pitchFamily="2" charset="2"/>
              <a:buChar char="§"/>
              <a:defRPr sz="2600">
                <a:solidFill>
                  <a:schemeClr val="tx1"/>
                </a:solidFill>
                <a:latin typeface="Arial" panose="020B0604020202020204" pitchFamily="34" charset="0"/>
                <a:ea typeface="ヒラギノ角ゴ Pro W3" pitchFamily="-84" charset="-128"/>
                <a:cs typeface="Arial" panose="020B0604020202020204" pitchFamily="34" charset="0"/>
              </a:defRPr>
            </a:lvl1pPr>
            <a:lvl2pPr marL="742950" indent="-285750">
              <a:spcBef>
                <a:spcPct val="20000"/>
              </a:spcBef>
              <a:buFont typeface="Arial" panose="020B0604020202020204" pitchFamily="34" charset="0"/>
              <a:buChar char="–"/>
              <a:defRPr sz="2400">
                <a:solidFill>
                  <a:schemeClr val="tx1"/>
                </a:solidFill>
                <a:latin typeface="Arial" panose="020B0604020202020204" pitchFamily="34" charset="0"/>
                <a:ea typeface="ヒラギノ角ゴ Pro W3" pitchFamily="-84" charset="-128"/>
                <a:cs typeface="Arial" panose="020B060402020202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ea typeface="ヒラギノ角ゴ Pro W3" pitchFamily="-84" charset="-128"/>
              </a:defRPr>
            </a:lvl3pPr>
            <a:lvl4pPr marL="1600200" indent="-228600">
              <a:spcBef>
                <a:spcPct val="20000"/>
              </a:spcBef>
              <a:buFont typeface="Arial" panose="020B0604020202020204" pitchFamily="34" charset="0"/>
              <a:buChar char="–"/>
              <a:defRPr sz="1600">
                <a:solidFill>
                  <a:schemeClr val="tx1"/>
                </a:solidFill>
                <a:latin typeface="Calibri" panose="020F0502020204030204" pitchFamily="34" charset="0"/>
                <a:ea typeface="ヒラギノ角ゴ Pro W3" pitchFamily="-84" charset="-128"/>
              </a:defRPr>
            </a:lvl4pPr>
            <a:lvl5pPr marL="2057400" indent="-228600">
              <a:spcBef>
                <a:spcPct val="20000"/>
              </a:spcBef>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5pPr>
            <a:lvl6pPr marL="2514600" indent="-2286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6pPr>
            <a:lvl7pPr marL="2971800" indent="-2286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7pPr>
            <a:lvl8pPr marL="3429000" indent="-2286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8pPr>
            <a:lvl9pPr marL="3886200" indent="-2286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9pPr>
          </a:lstStyle>
          <a:p>
            <a:pPr lvl="0" algn="ctr">
              <a:buNone/>
            </a:pPr>
            <a:r>
              <a:rPr lang="en-IE" sz="800" dirty="0" smtClean="0">
                <a:solidFill>
                  <a:srgbClr val="003399"/>
                </a:solidFill>
              </a:rPr>
              <a:t>ICT &amp; Facilities</a:t>
            </a:r>
            <a:endParaRPr lang="en-IE" sz="800" dirty="0">
              <a:solidFill>
                <a:srgbClr val="003399"/>
              </a:solidFill>
            </a:endParaRPr>
          </a:p>
        </p:txBody>
      </p:sp>
      <p:sp>
        <p:nvSpPr>
          <p:cNvPr id="42" name="Rectangle 4"/>
          <p:cNvSpPr>
            <a:spLocks noChangeArrowheads="1"/>
          </p:cNvSpPr>
          <p:nvPr/>
        </p:nvSpPr>
        <p:spPr bwMode="auto">
          <a:xfrm>
            <a:off x="6739423" y="3348487"/>
            <a:ext cx="1080000" cy="216000"/>
          </a:xfrm>
          <a:prstGeom prst="rect">
            <a:avLst/>
          </a:prstGeom>
          <a:solidFill>
            <a:srgbClr val="F9DD16"/>
          </a:solidFill>
          <a:ln>
            <a:noFill/>
          </a:ln>
          <a:extLst/>
        </p:spPr>
        <p:txBody>
          <a:bodyPr wrap="square" anchor="ctr"/>
          <a:lstStyle>
            <a:lvl1pPr>
              <a:spcBef>
                <a:spcPct val="20000"/>
              </a:spcBef>
              <a:buFont typeface="Wingdings" panose="05000000000000000000" pitchFamily="2" charset="2"/>
              <a:buChar char="§"/>
              <a:defRPr sz="2600">
                <a:solidFill>
                  <a:schemeClr val="tx1"/>
                </a:solidFill>
                <a:latin typeface="Arial" panose="020B0604020202020204" pitchFamily="34" charset="0"/>
                <a:ea typeface="ヒラギノ角ゴ Pro W3" pitchFamily="-84" charset="-128"/>
                <a:cs typeface="Arial" panose="020B0604020202020204" pitchFamily="34" charset="0"/>
              </a:defRPr>
            </a:lvl1pPr>
            <a:lvl2pPr marL="742950" indent="-285750">
              <a:spcBef>
                <a:spcPct val="20000"/>
              </a:spcBef>
              <a:buFont typeface="Arial" panose="020B0604020202020204" pitchFamily="34" charset="0"/>
              <a:buChar char="–"/>
              <a:defRPr sz="2400">
                <a:solidFill>
                  <a:schemeClr val="tx1"/>
                </a:solidFill>
                <a:latin typeface="Arial" panose="020B0604020202020204" pitchFamily="34" charset="0"/>
                <a:ea typeface="ヒラギノ角ゴ Pro W3" pitchFamily="-84" charset="-128"/>
                <a:cs typeface="Arial" panose="020B060402020202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ea typeface="ヒラギノ角ゴ Pro W3" pitchFamily="-84" charset="-128"/>
              </a:defRPr>
            </a:lvl3pPr>
            <a:lvl4pPr marL="1600200" indent="-228600">
              <a:spcBef>
                <a:spcPct val="20000"/>
              </a:spcBef>
              <a:buFont typeface="Arial" panose="020B0604020202020204" pitchFamily="34" charset="0"/>
              <a:buChar char="–"/>
              <a:defRPr sz="1600">
                <a:solidFill>
                  <a:schemeClr val="tx1"/>
                </a:solidFill>
                <a:latin typeface="Calibri" panose="020F0502020204030204" pitchFamily="34" charset="0"/>
                <a:ea typeface="ヒラギノ角ゴ Pro W3" pitchFamily="-84" charset="-128"/>
              </a:defRPr>
            </a:lvl4pPr>
            <a:lvl5pPr marL="2057400" indent="-228600">
              <a:spcBef>
                <a:spcPct val="20000"/>
              </a:spcBef>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5pPr>
            <a:lvl6pPr marL="2514600" indent="-2286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6pPr>
            <a:lvl7pPr marL="2971800" indent="-2286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7pPr>
            <a:lvl8pPr marL="3429000" indent="-2286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8pPr>
            <a:lvl9pPr marL="3886200" indent="-2286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9pPr>
          </a:lstStyle>
          <a:p>
            <a:pPr lvl="0" algn="ctr">
              <a:buNone/>
            </a:pPr>
            <a:r>
              <a:rPr lang="en-IE" sz="800" dirty="0" smtClean="0">
                <a:solidFill>
                  <a:srgbClr val="003399"/>
                </a:solidFill>
              </a:rPr>
              <a:t>Finance &amp; </a:t>
            </a:r>
            <a:r>
              <a:rPr lang="en-IE" sz="800" dirty="0">
                <a:solidFill>
                  <a:srgbClr val="003399"/>
                </a:solidFill>
              </a:rPr>
              <a:t>b</a:t>
            </a:r>
            <a:r>
              <a:rPr lang="en-IE" sz="800" dirty="0" smtClean="0">
                <a:solidFill>
                  <a:srgbClr val="003399"/>
                </a:solidFill>
              </a:rPr>
              <a:t>udget</a:t>
            </a:r>
            <a:endParaRPr lang="en-IE" sz="800" dirty="0">
              <a:solidFill>
                <a:srgbClr val="003399"/>
              </a:solidFill>
            </a:endParaRPr>
          </a:p>
        </p:txBody>
      </p:sp>
      <p:sp>
        <p:nvSpPr>
          <p:cNvPr id="43" name="Rectangle 4"/>
          <p:cNvSpPr>
            <a:spLocks noChangeArrowheads="1"/>
          </p:cNvSpPr>
          <p:nvPr/>
        </p:nvSpPr>
        <p:spPr bwMode="auto">
          <a:xfrm>
            <a:off x="6379383" y="2681253"/>
            <a:ext cx="1080000" cy="216000"/>
          </a:xfrm>
          <a:prstGeom prst="rect">
            <a:avLst/>
          </a:prstGeom>
          <a:solidFill>
            <a:srgbClr val="F9DD16"/>
          </a:solidFill>
          <a:ln>
            <a:noFill/>
          </a:ln>
          <a:extLst/>
        </p:spPr>
        <p:txBody>
          <a:bodyPr wrap="square" anchor="ctr"/>
          <a:lstStyle>
            <a:lvl1pPr>
              <a:spcBef>
                <a:spcPct val="20000"/>
              </a:spcBef>
              <a:buFont typeface="Wingdings" panose="05000000000000000000" pitchFamily="2" charset="2"/>
              <a:buChar char="§"/>
              <a:defRPr sz="2600">
                <a:solidFill>
                  <a:schemeClr val="tx1"/>
                </a:solidFill>
                <a:latin typeface="Arial" panose="020B0604020202020204" pitchFamily="34" charset="0"/>
                <a:ea typeface="ヒラギノ角ゴ Pro W3" pitchFamily="-84" charset="-128"/>
                <a:cs typeface="Arial" panose="020B0604020202020204" pitchFamily="34" charset="0"/>
              </a:defRPr>
            </a:lvl1pPr>
            <a:lvl2pPr marL="742950" indent="-285750">
              <a:spcBef>
                <a:spcPct val="20000"/>
              </a:spcBef>
              <a:buFont typeface="Arial" panose="020B0604020202020204" pitchFamily="34" charset="0"/>
              <a:buChar char="–"/>
              <a:defRPr sz="2400">
                <a:solidFill>
                  <a:schemeClr val="tx1"/>
                </a:solidFill>
                <a:latin typeface="Arial" panose="020B0604020202020204" pitchFamily="34" charset="0"/>
                <a:ea typeface="ヒラギノ角ゴ Pro W3" pitchFamily="-84" charset="-128"/>
                <a:cs typeface="Arial" panose="020B060402020202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ea typeface="ヒラギノ角ゴ Pro W3" pitchFamily="-84" charset="-128"/>
              </a:defRPr>
            </a:lvl3pPr>
            <a:lvl4pPr marL="1600200" indent="-228600">
              <a:spcBef>
                <a:spcPct val="20000"/>
              </a:spcBef>
              <a:buFont typeface="Arial" panose="020B0604020202020204" pitchFamily="34" charset="0"/>
              <a:buChar char="–"/>
              <a:defRPr sz="1600">
                <a:solidFill>
                  <a:schemeClr val="tx1"/>
                </a:solidFill>
                <a:latin typeface="Calibri" panose="020F0502020204030204" pitchFamily="34" charset="0"/>
                <a:ea typeface="ヒラギノ角ゴ Pro W3" pitchFamily="-84" charset="-128"/>
              </a:defRPr>
            </a:lvl4pPr>
            <a:lvl5pPr marL="2057400" indent="-228600">
              <a:spcBef>
                <a:spcPct val="20000"/>
              </a:spcBef>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5pPr>
            <a:lvl6pPr marL="2514600" indent="-2286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6pPr>
            <a:lvl7pPr marL="2971800" indent="-2286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7pPr>
            <a:lvl8pPr marL="3429000" indent="-2286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8pPr>
            <a:lvl9pPr marL="3886200" indent="-2286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9pPr>
          </a:lstStyle>
          <a:p>
            <a:pPr lvl="0" algn="ctr">
              <a:buNone/>
            </a:pPr>
            <a:r>
              <a:rPr lang="en-IE" sz="800" dirty="0" smtClean="0">
                <a:solidFill>
                  <a:srgbClr val="003399"/>
                </a:solidFill>
              </a:rPr>
              <a:t>Quality</a:t>
            </a:r>
            <a:endParaRPr lang="en-IE" sz="800" dirty="0">
              <a:solidFill>
                <a:srgbClr val="003399"/>
              </a:solidFill>
            </a:endParaRPr>
          </a:p>
        </p:txBody>
      </p:sp>
      <p:sp>
        <p:nvSpPr>
          <p:cNvPr id="44" name="Rectangle 4"/>
          <p:cNvSpPr>
            <a:spLocks noChangeArrowheads="1"/>
          </p:cNvSpPr>
          <p:nvPr/>
        </p:nvSpPr>
        <p:spPr bwMode="auto">
          <a:xfrm>
            <a:off x="6523399" y="3014870"/>
            <a:ext cx="1080000" cy="216000"/>
          </a:xfrm>
          <a:prstGeom prst="rect">
            <a:avLst/>
          </a:prstGeom>
          <a:solidFill>
            <a:srgbClr val="F9DD16"/>
          </a:solidFill>
          <a:ln>
            <a:noFill/>
          </a:ln>
          <a:extLst/>
        </p:spPr>
        <p:txBody>
          <a:bodyPr wrap="square" anchor="ctr"/>
          <a:lstStyle>
            <a:lvl1pPr>
              <a:spcBef>
                <a:spcPct val="20000"/>
              </a:spcBef>
              <a:buFont typeface="Wingdings" panose="05000000000000000000" pitchFamily="2" charset="2"/>
              <a:buChar char="§"/>
              <a:defRPr sz="2600">
                <a:solidFill>
                  <a:schemeClr val="tx1"/>
                </a:solidFill>
                <a:latin typeface="Arial" panose="020B0604020202020204" pitchFamily="34" charset="0"/>
                <a:ea typeface="ヒラギノ角ゴ Pro W3" pitchFamily="-84" charset="-128"/>
                <a:cs typeface="Arial" panose="020B0604020202020204" pitchFamily="34" charset="0"/>
              </a:defRPr>
            </a:lvl1pPr>
            <a:lvl2pPr marL="742950" indent="-285750">
              <a:spcBef>
                <a:spcPct val="20000"/>
              </a:spcBef>
              <a:buFont typeface="Arial" panose="020B0604020202020204" pitchFamily="34" charset="0"/>
              <a:buChar char="–"/>
              <a:defRPr sz="2400">
                <a:solidFill>
                  <a:schemeClr val="tx1"/>
                </a:solidFill>
                <a:latin typeface="Arial" panose="020B0604020202020204" pitchFamily="34" charset="0"/>
                <a:ea typeface="ヒラギノ角ゴ Pro W3" pitchFamily="-84" charset="-128"/>
                <a:cs typeface="Arial" panose="020B060402020202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ea typeface="ヒラギノ角ゴ Pro W3" pitchFamily="-84" charset="-128"/>
              </a:defRPr>
            </a:lvl3pPr>
            <a:lvl4pPr marL="1600200" indent="-228600">
              <a:spcBef>
                <a:spcPct val="20000"/>
              </a:spcBef>
              <a:buFont typeface="Arial" panose="020B0604020202020204" pitchFamily="34" charset="0"/>
              <a:buChar char="–"/>
              <a:defRPr sz="1600">
                <a:solidFill>
                  <a:schemeClr val="tx1"/>
                </a:solidFill>
                <a:latin typeface="Calibri" panose="020F0502020204030204" pitchFamily="34" charset="0"/>
                <a:ea typeface="ヒラギノ角ゴ Pro W3" pitchFamily="-84" charset="-128"/>
              </a:defRPr>
            </a:lvl4pPr>
            <a:lvl5pPr marL="2057400" indent="-228600">
              <a:spcBef>
                <a:spcPct val="20000"/>
              </a:spcBef>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5pPr>
            <a:lvl6pPr marL="2514600" indent="-2286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6pPr>
            <a:lvl7pPr marL="2971800" indent="-2286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7pPr>
            <a:lvl8pPr marL="3429000" indent="-2286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8pPr>
            <a:lvl9pPr marL="3886200" indent="-2286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9pPr>
          </a:lstStyle>
          <a:p>
            <a:pPr lvl="0" algn="ctr">
              <a:buNone/>
            </a:pPr>
            <a:r>
              <a:rPr lang="en-IE" sz="800" dirty="0" smtClean="0">
                <a:solidFill>
                  <a:srgbClr val="003399"/>
                </a:solidFill>
              </a:rPr>
              <a:t>Planning</a:t>
            </a:r>
            <a:endParaRPr lang="en-IE" sz="800" dirty="0">
              <a:solidFill>
                <a:srgbClr val="003399"/>
              </a:solidFill>
            </a:endParaRPr>
          </a:p>
        </p:txBody>
      </p:sp>
      <p:sp>
        <p:nvSpPr>
          <p:cNvPr id="48" name="Rectangle 4"/>
          <p:cNvSpPr>
            <a:spLocks noChangeArrowheads="1"/>
          </p:cNvSpPr>
          <p:nvPr/>
        </p:nvSpPr>
        <p:spPr bwMode="auto">
          <a:xfrm>
            <a:off x="6883439" y="3679741"/>
            <a:ext cx="1080000" cy="216000"/>
          </a:xfrm>
          <a:prstGeom prst="rect">
            <a:avLst/>
          </a:prstGeom>
          <a:solidFill>
            <a:srgbClr val="F9DD16"/>
          </a:solidFill>
          <a:ln>
            <a:noFill/>
          </a:ln>
          <a:extLst/>
        </p:spPr>
        <p:txBody>
          <a:bodyPr wrap="square" anchor="ctr"/>
          <a:lstStyle>
            <a:lvl1pPr>
              <a:spcBef>
                <a:spcPct val="20000"/>
              </a:spcBef>
              <a:buFont typeface="Wingdings" panose="05000000000000000000" pitchFamily="2" charset="2"/>
              <a:buChar char="§"/>
              <a:defRPr sz="2600">
                <a:solidFill>
                  <a:schemeClr val="tx1"/>
                </a:solidFill>
                <a:latin typeface="Arial" panose="020B0604020202020204" pitchFamily="34" charset="0"/>
                <a:ea typeface="ヒラギノ角ゴ Pro W3" pitchFamily="-84" charset="-128"/>
                <a:cs typeface="Arial" panose="020B0604020202020204" pitchFamily="34" charset="0"/>
              </a:defRPr>
            </a:lvl1pPr>
            <a:lvl2pPr marL="742950" indent="-285750">
              <a:spcBef>
                <a:spcPct val="20000"/>
              </a:spcBef>
              <a:buFont typeface="Arial" panose="020B0604020202020204" pitchFamily="34" charset="0"/>
              <a:buChar char="–"/>
              <a:defRPr sz="2400">
                <a:solidFill>
                  <a:schemeClr val="tx1"/>
                </a:solidFill>
                <a:latin typeface="Arial" panose="020B0604020202020204" pitchFamily="34" charset="0"/>
                <a:ea typeface="ヒラギノ角ゴ Pro W3" pitchFamily="-84" charset="-128"/>
                <a:cs typeface="Arial" panose="020B060402020202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ea typeface="ヒラギノ角ゴ Pro W3" pitchFamily="-84" charset="-128"/>
              </a:defRPr>
            </a:lvl3pPr>
            <a:lvl4pPr marL="1600200" indent="-228600">
              <a:spcBef>
                <a:spcPct val="20000"/>
              </a:spcBef>
              <a:buFont typeface="Arial" panose="020B0604020202020204" pitchFamily="34" charset="0"/>
              <a:buChar char="–"/>
              <a:defRPr sz="1600">
                <a:solidFill>
                  <a:schemeClr val="tx1"/>
                </a:solidFill>
                <a:latin typeface="Calibri" panose="020F0502020204030204" pitchFamily="34" charset="0"/>
                <a:ea typeface="ヒラギノ角ゴ Pro W3" pitchFamily="-84" charset="-128"/>
              </a:defRPr>
            </a:lvl4pPr>
            <a:lvl5pPr marL="2057400" indent="-228600">
              <a:spcBef>
                <a:spcPct val="20000"/>
              </a:spcBef>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5pPr>
            <a:lvl6pPr marL="2514600" indent="-2286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6pPr>
            <a:lvl7pPr marL="2971800" indent="-2286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7pPr>
            <a:lvl8pPr marL="3429000" indent="-2286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8pPr>
            <a:lvl9pPr marL="3886200" indent="-2286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9pPr>
          </a:lstStyle>
          <a:p>
            <a:pPr lvl="0" algn="ctr">
              <a:buNone/>
            </a:pPr>
            <a:r>
              <a:rPr lang="en-IE" sz="800" dirty="0" smtClean="0">
                <a:solidFill>
                  <a:srgbClr val="003399"/>
                </a:solidFill>
              </a:rPr>
              <a:t>Human resources </a:t>
            </a:r>
            <a:endParaRPr lang="en-IE" sz="800" dirty="0">
              <a:solidFill>
                <a:srgbClr val="003399"/>
              </a:solidFill>
            </a:endParaRPr>
          </a:p>
        </p:txBody>
      </p:sp>
      <p:sp>
        <p:nvSpPr>
          <p:cNvPr id="36" name="Rectangle 4"/>
          <p:cNvSpPr>
            <a:spLocks noChangeArrowheads="1"/>
          </p:cNvSpPr>
          <p:nvPr/>
        </p:nvSpPr>
        <p:spPr bwMode="auto">
          <a:xfrm>
            <a:off x="3787095" y="3937237"/>
            <a:ext cx="1080000" cy="288000"/>
          </a:xfrm>
          <a:prstGeom prst="rect">
            <a:avLst/>
          </a:prstGeom>
          <a:solidFill>
            <a:srgbClr val="F9DD16"/>
          </a:solidFill>
          <a:ln>
            <a:noFill/>
          </a:ln>
          <a:extLst/>
        </p:spPr>
        <p:txBody>
          <a:bodyPr wrap="square" anchor="ctr"/>
          <a:lstStyle>
            <a:lvl1pPr>
              <a:spcBef>
                <a:spcPct val="20000"/>
              </a:spcBef>
              <a:buFont typeface="Wingdings" panose="05000000000000000000" pitchFamily="2" charset="2"/>
              <a:buChar char="§"/>
              <a:defRPr sz="2600">
                <a:solidFill>
                  <a:schemeClr val="tx1"/>
                </a:solidFill>
                <a:latin typeface="Arial" panose="020B0604020202020204" pitchFamily="34" charset="0"/>
                <a:ea typeface="ヒラギノ角ゴ Pro W3" pitchFamily="-84" charset="-128"/>
                <a:cs typeface="Arial" panose="020B0604020202020204" pitchFamily="34" charset="0"/>
              </a:defRPr>
            </a:lvl1pPr>
            <a:lvl2pPr marL="742950" indent="-285750">
              <a:spcBef>
                <a:spcPct val="20000"/>
              </a:spcBef>
              <a:buFont typeface="Arial" panose="020B0604020202020204" pitchFamily="34" charset="0"/>
              <a:buChar char="–"/>
              <a:defRPr sz="2400">
                <a:solidFill>
                  <a:schemeClr val="tx1"/>
                </a:solidFill>
                <a:latin typeface="Arial" panose="020B0604020202020204" pitchFamily="34" charset="0"/>
                <a:ea typeface="ヒラギノ角ゴ Pro W3" pitchFamily="-84" charset="-128"/>
                <a:cs typeface="Arial" panose="020B060402020202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ea typeface="ヒラギノ角ゴ Pro W3" pitchFamily="-84" charset="-128"/>
              </a:defRPr>
            </a:lvl3pPr>
            <a:lvl4pPr marL="1600200" indent="-228600">
              <a:spcBef>
                <a:spcPct val="20000"/>
              </a:spcBef>
              <a:buFont typeface="Arial" panose="020B0604020202020204" pitchFamily="34" charset="0"/>
              <a:buChar char="–"/>
              <a:defRPr sz="1600">
                <a:solidFill>
                  <a:schemeClr val="tx1"/>
                </a:solidFill>
                <a:latin typeface="Calibri" panose="020F0502020204030204" pitchFamily="34" charset="0"/>
                <a:ea typeface="ヒラギノ角ゴ Pro W3" pitchFamily="-84" charset="-128"/>
              </a:defRPr>
            </a:lvl4pPr>
            <a:lvl5pPr marL="2057400" indent="-228600">
              <a:spcBef>
                <a:spcPct val="20000"/>
              </a:spcBef>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5pPr>
            <a:lvl6pPr marL="2514600" indent="-2286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6pPr>
            <a:lvl7pPr marL="2971800" indent="-2286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7pPr>
            <a:lvl8pPr marL="3429000" indent="-2286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8pPr>
            <a:lvl9pPr marL="3886200" indent="-2286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9pPr>
          </a:lstStyle>
          <a:p>
            <a:pPr lvl="0" algn="ctr">
              <a:buNone/>
            </a:pPr>
            <a:r>
              <a:rPr lang="en-IE" sz="800" dirty="0" smtClean="0">
                <a:solidFill>
                  <a:srgbClr val="003399"/>
                </a:solidFill>
              </a:rPr>
              <a:t>Awareness raising</a:t>
            </a:r>
            <a:endParaRPr lang="en-IE" sz="800" dirty="0">
              <a:solidFill>
                <a:srgbClr val="003399"/>
              </a:solidFill>
            </a:endParaRPr>
          </a:p>
        </p:txBody>
      </p:sp>
      <p:sp>
        <p:nvSpPr>
          <p:cNvPr id="45" name="Rectangle 4"/>
          <p:cNvSpPr>
            <a:spLocks noChangeArrowheads="1"/>
          </p:cNvSpPr>
          <p:nvPr/>
        </p:nvSpPr>
        <p:spPr bwMode="auto">
          <a:xfrm>
            <a:off x="4003119" y="4348708"/>
            <a:ext cx="1080000" cy="288000"/>
          </a:xfrm>
          <a:prstGeom prst="rect">
            <a:avLst/>
          </a:prstGeom>
          <a:solidFill>
            <a:srgbClr val="F9DD16"/>
          </a:solidFill>
          <a:ln>
            <a:noFill/>
          </a:ln>
          <a:extLst/>
        </p:spPr>
        <p:txBody>
          <a:bodyPr wrap="square" anchor="ctr"/>
          <a:lstStyle>
            <a:lvl1pPr>
              <a:spcBef>
                <a:spcPct val="20000"/>
              </a:spcBef>
              <a:buFont typeface="Wingdings" panose="05000000000000000000" pitchFamily="2" charset="2"/>
              <a:buChar char="§"/>
              <a:defRPr sz="2600">
                <a:solidFill>
                  <a:schemeClr val="tx1"/>
                </a:solidFill>
                <a:latin typeface="Arial" panose="020B0604020202020204" pitchFamily="34" charset="0"/>
                <a:ea typeface="ヒラギノ角ゴ Pro W3" pitchFamily="-84" charset="-128"/>
                <a:cs typeface="Arial" panose="020B0604020202020204" pitchFamily="34" charset="0"/>
              </a:defRPr>
            </a:lvl1pPr>
            <a:lvl2pPr marL="742950" indent="-285750">
              <a:spcBef>
                <a:spcPct val="20000"/>
              </a:spcBef>
              <a:buFont typeface="Arial" panose="020B0604020202020204" pitchFamily="34" charset="0"/>
              <a:buChar char="–"/>
              <a:defRPr sz="2400">
                <a:solidFill>
                  <a:schemeClr val="tx1"/>
                </a:solidFill>
                <a:latin typeface="Arial" panose="020B0604020202020204" pitchFamily="34" charset="0"/>
                <a:ea typeface="ヒラギノ角ゴ Pro W3" pitchFamily="-84" charset="-128"/>
                <a:cs typeface="Arial" panose="020B060402020202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ea typeface="ヒラギノ角ゴ Pro W3" pitchFamily="-84" charset="-128"/>
              </a:defRPr>
            </a:lvl3pPr>
            <a:lvl4pPr marL="1600200" indent="-228600">
              <a:spcBef>
                <a:spcPct val="20000"/>
              </a:spcBef>
              <a:buFont typeface="Arial" panose="020B0604020202020204" pitchFamily="34" charset="0"/>
              <a:buChar char="–"/>
              <a:defRPr sz="1600">
                <a:solidFill>
                  <a:schemeClr val="tx1"/>
                </a:solidFill>
                <a:latin typeface="Calibri" panose="020F0502020204030204" pitchFamily="34" charset="0"/>
                <a:ea typeface="ヒラギノ角ゴ Pro W3" pitchFamily="-84" charset="-128"/>
              </a:defRPr>
            </a:lvl4pPr>
            <a:lvl5pPr marL="2057400" indent="-228600">
              <a:spcBef>
                <a:spcPct val="20000"/>
              </a:spcBef>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5pPr>
            <a:lvl6pPr marL="2514600" indent="-2286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6pPr>
            <a:lvl7pPr marL="2971800" indent="-2286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7pPr>
            <a:lvl8pPr marL="3429000" indent="-2286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8pPr>
            <a:lvl9pPr marL="3886200" indent="-2286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9pPr>
          </a:lstStyle>
          <a:p>
            <a:pPr lvl="0" algn="ctr">
              <a:buNone/>
            </a:pPr>
            <a:r>
              <a:rPr lang="en-IE" sz="800" dirty="0" smtClean="0">
                <a:solidFill>
                  <a:srgbClr val="003399"/>
                </a:solidFill>
              </a:rPr>
              <a:t>FRF &amp; HL events</a:t>
            </a:r>
            <a:endParaRPr lang="en-IE" sz="800" dirty="0">
              <a:solidFill>
                <a:srgbClr val="003399"/>
              </a:solidFill>
            </a:endParaRPr>
          </a:p>
        </p:txBody>
      </p:sp>
      <p:sp>
        <p:nvSpPr>
          <p:cNvPr id="46" name="Rectangle 4"/>
          <p:cNvSpPr>
            <a:spLocks noChangeArrowheads="1"/>
          </p:cNvSpPr>
          <p:nvPr/>
        </p:nvSpPr>
        <p:spPr bwMode="auto">
          <a:xfrm>
            <a:off x="7099463" y="4004792"/>
            <a:ext cx="1080000" cy="216000"/>
          </a:xfrm>
          <a:prstGeom prst="rect">
            <a:avLst/>
          </a:prstGeom>
          <a:solidFill>
            <a:srgbClr val="F9DD16"/>
          </a:solidFill>
          <a:ln>
            <a:noFill/>
          </a:ln>
          <a:extLst/>
        </p:spPr>
        <p:txBody>
          <a:bodyPr wrap="square" anchor="ctr"/>
          <a:lstStyle>
            <a:lvl1pPr>
              <a:spcBef>
                <a:spcPct val="20000"/>
              </a:spcBef>
              <a:buFont typeface="Wingdings" panose="05000000000000000000" pitchFamily="2" charset="2"/>
              <a:buChar char="§"/>
              <a:defRPr sz="2600">
                <a:solidFill>
                  <a:schemeClr val="tx1"/>
                </a:solidFill>
                <a:latin typeface="Arial" panose="020B0604020202020204" pitchFamily="34" charset="0"/>
                <a:ea typeface="ヒラギノ角ゴ Pro W3" pitchFamily="-84" charset="-128"/>
                <a:cs typeface="Arial" panose="020B0604020202020204" pitchFamily="34" charset="0"/>
              </a:defRPr>
            </a:lvl1pPr>
            <a:lvl2pPr marL="742950" indent="-285750">
              <a:spcBef>
                <a:spcPct val="20000"/>
              </a:spcBef>
              <a:buFont typeface="Arial" panose="020B0604020202020204" pitchFamily="34" charset="0"/>
              <a:buChar char="–"/>
              <a:defRPr sz="2400">
                <a:solidFill>
                  <a:schemeClr val="tx1"/>
                </a:solidFill>
                <a:latin typeface="Arial" panose="020B0604020202020204" pitchFamily="34" charset="0"/>
                <a:ea typeface="ヒラギノ角ゴ Pro W3" pitchFamily="-84" charset="-128"/>
                <a:cs typeface="Arial" panose="020B060402020202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ea typeface="ヒラギノ角ゴ Pro W3" pitchFamily="-84" charset="-128"/>
              </a:defRPr>
            </a:lvl3pPr>
            <a:lvl4pPr marL="1600200" indent="-228600">
              <a:spcBef>
                <a:spcPct val="20000"/>
              </a:spcBef>
              <a:buFont typeface="Arial" panose="020B0604020202020204" pitchFamily="34" charset="0"/>
              <a:buChar char="–"/>
              <a:defRPr sz="1600">
                <a:solidFill>
                  <a:schemeClr val="tx1"/>
                </a:solidFill>
                <a:latin typeface="Calibri" panose="020F0502020204030204" pitchFamily="34" charset="0"/>
                <a:ea typeface="ヒラギノ角ゴ Pro W3" pitchFamily="-84" charset="-128"/>
              </a:defRPr>
            </a:lvl4pPr>
            <a:lvl5pPr marL="2057400" indent="-228600">
              <a:spcBef>
                <a:spcPct val="20000"/>
              </a:spcBef>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5pPr>
            <a:lvl6pPr marL="2514600" indent="-2286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6pPr>
            <a:lvl7pPr marL="2971800" indent="-2286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7pPr>
            <a:lvl8pPr marL="3429000" indent="-2286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8pPr>
            <a:lvl9pPr marL="3886200" indent="-2286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9pPr>
          </a:lstStyle>
          <a:p>
            <a:pPr lvl="0" algn="ctr">
              <a:buNone/>
            </a:pPr>
            <a:r>
              <a:rPr lang="en-IE" sz="800" dirty="0" smtClean="0">
                <a:solidFill>
                  <a:srgbClr val="003399"/>
                </a:solidFill>
              </a:rPr>
              <a:t>Legal &amp; contracting</a:t>
            </a:r>
            <a:endParaRPr lang="en-IE" sz="800" dirty="0">
              <a:solidFill>
                <a:srgbClr val="003399"/>
              </a:solidFill>
            </a:endParaRPr>
          </a:p>
        </p:txBody>
      </p:sp>
    </p:spTree>
    <p:extLst>
      <p:ext uri="{BB962C8B-B14F-4D97-AF65-F5344CB8AC3E}">
        <p14:creationId xmlns:p14="http://schemas.microsoft.com/office/powerpoint/2010/main" val="155686301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40">
            <a:hlinkClick r:id="rId3" action="ppaction://hlinksldjump"/>
          </p:cNvPr>
          <p:cNvSpPr>
            <a:spLocks noChangeArrowheads="1"/>
          </p:cNvSpPr>
          <p:nvPr/>
        </p:nvSpPr>
        <p:spPr bwMode="auto">
          <a:xfrm>
            <a:off x="6722269" y="1"/>
            <a:ext cx="1283494" cy="62269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Wingdings" panose="05000000000000000000" pitchFamily="2" charset="2"/>
              <a:buChar char="§"/>
              <a:defRPr sz="2600">
                <a:solidFill>
                  <a:schemeClr val="tx1"/>
                </a:solidFill>
                <a:latin typeface="Arial" panose="020B0604020202020204" pitchFamily="34" charset="0"/>
                <a:ea typeface="ヒラギノ角ゴ Pro W3" pitchFamily="-84" charset="-128"/>
                <a:cs typeface="Arial" panose="020B0604020202020204" pitchFamily="34" charset="0"/>
              </a:defRPr>
            </a:lvl1pPr>
            <a:lvl2pPr marL="742950" indent="-285750">
              <a:spcBef>
                <a:spcPct val="20000"/>
              </a:spcBef>
              <a:buFont typeface="Arial" panose="020B0604020202020204" pitchFamily="34" charset="0"/>
              <a:buChar char="–"/>
              <a:defRPr sz="2400">
                <a:solidFill>
                  <a:schemeClr val="tx1"/>
                </a:solidFill>
                <a:latin typeface="Arial" panose="020B0604020202020204" pitchFamily="34" charset="0"/>
                <a:ea typeface="ヒラギノ角ゴ Pro W3" pitchFamily="-84" charset="-128"/>
                <a:cs typeface="Arial" panose="020B060402020202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ea typeface="ヒラギノ角ゴ Pro W3" pitchFamily="-84" charset="-128"/>
              </a:defRPr>
            </a:lvl3pPr>
            <a:lvl4pPr marL="1600200" indent="-228600">
              <a:spcBef>
                <a:spcPct val="20000"/>
              </a:spcBef>
              <a:buFont typeface="Arial" panose="020B0604020202020204" pitchFamily="34" charset="0"/>
              <a:buChar char="–"/>
              <a:defRPr sz="1600">
                <a:solidFill>
                  <a:schemeClr val="tx1"/>
                </a:solidFill>
                <a:latin typeface="Calibri" panose="020F0502020204030204" pitchFamily="34" charset="0"/>
                <a:ea typeface="ヒラギノ角ゴ Pro W3" pitchFamily="-84" charset="-128"/>
              </a:defRPr>
            </a:lvl4pPr>
            <a:lvl5pPr marL="2057400" indent="-228600">
              <a:spcBef>
                <a:spcPct val="20000"/>
              </a:spcBef>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5pPr>
            <a:lvl6pPr marL="2514600" indent="-228600" defTabSz="4572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6pPr>
            <a:lvl7pPr marL="2971800" indent="-228600" defTabSz="4572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7pPr>
            <a:lvl8pPr marL="3429000" indent="-228600" defTabSz="4572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8pPr>
            <a:lvl9pPr marL="3886200" indent="-228600" defTabSz="4572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9pPr>
          </a:lstStyle>
          <a:p>
            <a:pPr>
              <a:spcBef>
                <a:spcPct val="0"/>
              </a:spcBef>
              <a:buFontTx/>
              <a:buNone/>
            </a:pPr>
            <a:endParaRPr lang="en-US" altLang="en-US" sz="1350"/>
          </a:p>
        </p:txBody>
      </p:sp>
      <p:sp>
        <p:nvSpPr>
          <p:cNvPr id="17" name="Rectangle 16"/>
          <p:cNvSpPr>
            <a:spLocks noChangeArrowheads="1"/>
          </p:cNvSpPr>
          <p:nvPr/>
        </p:nvSpPr>
        <p:spPr bwMode="auto">
          <a:xfrm>
            <a:off x="7031832" y="4438650"/>
            <a:ext cx="969169" cy="702469"/>
          </a:xfrm>
          <a:prstGeom prst="rect">
            <a:avLst/>
          </a:prstGeom>
          <a:solidFill>
            <a:schemeClr val="bg1"/>
          </a:solidFill>
          <a:ln>
            <a:noFill/>
          </a:ln>
          <a:effectLst>
            <a:outerShdw blurRad="40000" dist="23000" dir="5400000" rotWithShape="0">
              <a:srgbClr val="808080">
                <a:alpha val="34999"/>
              </a:srgbClr>
            </a:outerShdw>
          </a:effectLst>
          <a:extLst/>
        </p:spPr>
        <p:txBody>
          <a:bodyPr anchor="ctr"/>
          <a:lstStyle/>
          <a:p>
            <a:pPr algn="ctr">
              <a:defRPr/>
            </a:pPr>
            <a:endParaRPr lang="en-US" sz="1350">
              <a:solidFill>
                <a:schemeClr val="lt1"/>
              </a:solidFill>
              <a:cs typeface="ヒラギノ角ゴ Pro W3" charset="0"/>
            </a:endParaRPr>
          </a:p>
        </p:txBody>
      </p:sp>
      <p:sp>
        <p:nvSpPr>
          <p:cNvPr id="19460" name="AutoShape 3"/>
          <p:cNvSpPr>
            <a:spLocks noChangeArrowheads="1"/>
          </p:cNvSpPr>
          <p:nvPr/>
        </p:nvSpPr>
        <p:spPr bwMode="auto">
          <a:xfrm>
            <a:off x="1143000" y="527448"/>
            <a:ext cx="6858000" cy="1059656"/>
          </a:xfrm>
          <a:prstGeom prst="triangle">
            <a:avLst>
              <a:gd name="adj" fmla="val 50000"/>
            </a:avLst>
          </a:prstGeom>
          <a:solidFill>
            <a:srgbClr val="00339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Wingdings" panose="05000000000000000000" pitchFamily="2" charset="2"/>
              <a:buChar char="§"/>
              <a:defRPr sz="2600">
                <a:solidFill>
                  <a:schemeClr val="tx1"/>
                </a:solidFill>
                <a:latin typeface="Arial" panose="020B0604020202020204" pitchFamily="34" charset="0"/>
                <a:ea typeface="ヒラギノ角ゴ Pro W3" pitchFamily="-84" charset="-128"/>
                <a:cs typeface="Arial" panose="020B0604020202020204" pitchFamily="34" charset="0"/>
              </a:defRPr>
            </a:lvl1pPr>
            <a:lvl2pPr marL="742950" indent="-285750">
              <a:spcBef>
                <a:spcPct val="20000"/>
              </a:spcBef>
              <a:buFont typeface="Arial" panose="020B0604020202020204" pitchFamily="34" charset="0"/>
              <a:buChar char="–"/>
              <a:defRPr sz="2400">
                <a:solidFill>
                  <a:schemeClr val="tx1"/>
                </a:solidFill>
                <a:latin typeface="Arial" panose="020B0604020202020204" pitchFamily="34" charset="0"/>
                <a:ea typeface="ヒラギノ角ゴ Pro W3" pitchFamily="-84" charset="-128"/>
                <a:cs typeface="Arial" panose="020B060402020202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ea typeface="ヒラギノ角ゴ Pro W3" pitchFamily="-84" charset="-128"/>
              </a:defRPr>
            </a:lvl3pPr>
            <a:lvl4pPr marL="1600200" indent="-228600">
              <a:spcBef>
                <a:spcPct val="20000"/>
              </a:spcBef>
              <a:buFont typeface="Arial" panose="020B0604020202020204" pitchFamily="34" charset="0"/>
              <a:buChar char="–"/>
              <a:defRPr sz="1600">
                <a:solidFill>
                  <a:schemeClr val="tx1"/>
                </a:solidFill>
                <a:latin typeface="Calibri" panose="020F0502020204030204" pitchFamily="34" charset="0"/>
                <a:ea typeface="ヒラギノ角ゴ Pro W3" pitchFamily="-84" charset="-128"/>
              </a:defRPr>
            </a:lvl4pPr>
            <a:lvl5pPr marL="2057400" indent="-228600">
              <a:spcBef>
                <a:spcPct val="20000"/>
              </a:spcBef>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5pPr>
            <a:lvl6pPr marL="2514600" indent="-228600" defTabSz="4572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6pPr>
            <a:lvl7pPr marL="2971800" indent="-228600" defTabSz="4572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7pPr>
            <a:lvl8pPr marL="3429000" indent="-228600" defTabSz="4572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8pPr>
            <a:lvl9pPr marL="3886200" indent="-228600" defTabSz="4572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9pPr>
          </a:lstStyle>
          <a:p>
            <a:pPr algn="ctr">
              <a:spcBef>
                <a:spcPct val="0"/>
              </a:spcBef>
              <a:buFontTx/>
              <a:buNone/>
            </a:pPr>
            <a:r>
              <a:rPr lang="en-GB" altLang="en-US" sz="1500" b="1">
                <a:solidFill>
                  <a:srgbClr val="F9DD16"/>
                </a:solidFill>
              </a:rPr>
              <a:t>Objective (A2)</a:t>
            </a:r>
          </a:p>
          <a:p>
            <a:pPr algn="ctr">
              <a:spcBef>
                <a:spcPct val="0"/>
              </a:spcBef>
              <a:buFontTx/>
              <a:buNone/>
            </a:pPr>
            <a:r>
              <a:rPr lang="en-GB" altLang="en-US" sz="1050">
                <a:solidFill>
                  <a:srgbClr val="F9DD16"/>
                </a:solidFill>
              </a:rPr>
              <a:t>provide EU institutions and MSs (when implementing Union law) with </a:t>
            </a:r>
            <a:r>
              <a:rPr lang="en-GB" altLang="en-US" sz="1050" b="1">
                <a:solidFill>
                  <a:srgbClr val="F9DD16"/>
                </a:solidFill>
              </a:rPr>
              <a:t>assistance and expertise</a:t>
            </a:r>
          </a:p>
        </p:txBody>
      </p:sp>
      <p:sp>
        <p:nvSpPr>
          <p:cNvPr id="19461" name="Rectangle 4"/>
          <p:cNvSpPr>
            <a:spLocks noChangeArrowheads="1"/>
          </p:cNvSpPr>
          <p:nvPr/>
        </p:nvSpPr>
        <p:spPr bwMode="auto">
          <a:xfrm>
            <a:off x="1331119" y="4232672"/>
            <a:ext cx="6506766" cy="756047"/>
          </a:xfrm>
          <a:prstGeom prst="rect">
            <a:avLst/>
          </a:prstGeom>
          <a:solidFill>
            <a:srgbClr val="00339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Wingdings" panose="05000000000000000000" pitchFamily="2" charset="2"/>
              <a:buChar char="§"/>
              <a:defRPr sz="2600">
                <a:solidFill>
                  <a:schemeClr val="tx1"/>
                </a:solidFill>
                <a:latin typeface="Arial" panose="020B0604020202020204" pitchFamily="34" charset="0"/>
                <a:ea typeface="ヒラギノ角ゴ Pro W3" pitchFamily="-84" charset="-128"/>
                <a:cs typeface="Arial" panose="020B0604020202020204" pitchFamily="34" charset="0"/>
              </a:defRPr>
            </a:lvl1pPr>
            <a:lvl2pPr marL="742950" indent="-285750">
              <a:spcBef>
                <a:spcPct val="20000"/>
              </a:spcBef>
              <a:buFont typeface="Arial" panose="020B0604020202020204" pitchFamily="34" charset="0"/>
              <a:buChar char="–"/>
              <a:defRPr sz="2400">
                <a:solidFill>
                  <a:schemeClr val="tx1"/>
                </a:solidFill>
                <a:latin typeface="Arial" panose="020B0604020202020204" pitchFamily="34" charset="0"/>
                <a:ea typeface="ヒラギノ角ゴ Pro W3" pitchFamily="-84" charset="-128"/>
                <a:cs typeface="Arial" panose="020B060402020202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ea typeface="ヒラギノ角ゴ Pro W3" pitchFamily="-84" charset="-128"/>
              </a:defRPr>
            </a:lvl3pPr>
            <a:lvl4pPr marL="1600200" indent="-228600">
              <a:spcBef>
                <a:spcPct val="20000"/>
              </a:spcBef>
              <a:buFont typeface="Arial" panose="020B0604020202020204" pitchFamily="34" charset="0"/>
              <a:buChar char="–"/>
              <a:defRPr sz="1600">
                <a:solidFill>
                  <a:schemeClr val="tx1"/>
                </a:solidFill>
                <a:latin typeface="Calibri" panose="020F0502020204030204" pitchFamily="34" charset="0"/>
                <a:ea typeface="ヒラギノ角ゴ Pro W3" pitchFamily="-84" charset="-128"/>
              </a:defRPr>
            </a:lvl4pPr>
            <a:lvl5pPr marL="2057400" indent="-228600">
              <a:spcBef>
                <a:spcPct val="20000"/>
              </a:spcBef>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5pPr>
            <a:lvl6pPr marL="2514600" indent="-228600" defTabSz="4572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6pPr>
            <a:lvl7pPr marL="2971800" indent="-228600" defTabSz="4572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7pPr>
            <a:lvl8pPr marL="3429000" indent="-228600" defTabSz="4572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8pPr>
            <a:lvl9pPr marL="3886200" indent="-228600" defTabSz="4572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9pPr>
          </a:lstStyle>
          <a:p>
            <a:pPr>
              <a:spcBef>
                <a:spcPct val="0"/>
              </a:spcBef>
              <a:buFontTx/>
              <a:buNone/>
            </a:pPr>
            <a:r>
              <a:rPr lang="en-GB" altLang="en-US" sz="1500" b="1">
                <a:solidFill>
                  <a:srgbClr val="F9DD16"/>
                </a:solidFill>
              </a:rPr>
              <a:t>Scope (A3)</a:t>
            </a:r>
          </a:p>
          <a:p>
            <a:pPr>
              <a:spcBef>
                <a:spcPct val="0"/>
              </a:spcBef>
              <a:buFontTx/>
              <a:buNone/>
            </a:pPr>
            <a:r>
              <a:rPr lang="en-GB" altLang="en-US" sz="1050">
                <a:solidFill>
                  <a:srgbClr val="F9DD16"/>
                </a:solidFill>
              </a:rPr>
              <a:t>1. The Agency carries out its tasks </a:t>
            </a:r>
            <a:r>
              <a:rPr lang="en-GB" altLang="en-US" sz="1050" b="1">
                <a:solidFill>
                  <a:srgbClr val="F9DD16"/>
                </a:solidFill>
              </a:rPr>
              <a:t>within the competencies</a:t>
            </a:r>
            <a:r>
              <a:rPr lang="en-GB" altLang="en-US" sz="1050">
                <a:solidFill>
                  <a:srgbClr val="F9DD16"/>
                </a:solidFill>
              </a:rPr>
              <a:t> of the Union (EU Treaties)</a:t>
            </a:r>
          </a:p>
          <a:p>
            <a:pPr>
              <a:spcBef>
                <a:spcPct val="0"/>
              </a:spcBef>
              <a:buFontTx/>
              <a:buNone/>
            </a:pPr>
            <a:r>
              <a:rPr lang="en-GB" altLang="en-US" sz="1050">
                <a:solidFill>
                  <a:srgbClr val="F9DD16"/>
                </a:solidFill>
              </a:rPr>
              <a:t>2. In carrying out its tasks the Agency shall refer to </a:t>
            </a:r>
            <a:r>
              <a:rPr lang="en-GB" altLang="en-US" sz="1050" b="1">
                <a:solidFill>
                  <a:srgbClr val="F9DD16"/>
                </a:solidFill>
              </a:rPr>
              <a:t>FR as defined in Art. 6(2) TEU</a:t>
            </a:r>
          </a:p>
          <a:p>
            <a:pPr>
              <a:spcBef>
                <a:spcPct val="0"/>
              </a:spcBef>
              <a:buFontTx/>
              <a:buNone/>
            </a:pPr>
            <a:r>
              <a:rPr lang="en-GB" altLang="en-US" sz="1050">
                <a:solidFill>
                  <a:srgbClr val="F9DD16"/>
                </a:solidFill>
              </a:rPr>
              <a:t>3. The Agency shall deal with FR issues in the </a:t>
            </a:r>
            <a:r>
              <a:rPr lang="en-GB" altLang="en-US" sz="1050" b="1">
                <a:solidFill>
                  <a:srgbClr val="F9DD16"/>
                </a:solidFill>
              </a:rPr>
              <a:t>EU and </a:t>
            </a:r>
            <a:r>
              <a:rPr lang="en-GB" altLang="en-US" sz="1050">
                <a:solidFill>
                  <a:srgbClr val="F9DD16"/>
                </a:solidFill>
              </a:rPr>
              <a:t>in its</a:t>
            </a:r>
            <a:r>
              <a:rPr lang="en-GB" altLang="en-US" sz="1050" b="1">
                <a:solidFill>
                  <a:srgbClr val="F9DD16"/>
                </a:solidFill>
              </a:rPr>
              <a:t> MSs (when implementing Union law)</a:t>
            </a:r>
          </a:p>
        </p:txBody>
      </p:sp>
      <p:sp>
        <p:nvSpPr>
          <p:cNvPr id="19462" name="Rectangle 5"/>
          <p:cNvSpPr>
            <a:spLocks noChangeArrowheads="1"/>
          </p:cNvSpPr>
          <p:nvPr/>
        </p:nvSpPr>
        <p:spPr bwMode="auto">
          <a:xfrm>
            <a:off x="1763316" y="1964532"/>
            <a:ext cx="4318397" cy="270272"/>
          </a:xfrm>
          <a:prstGeom prst="rect">
            <a:avLst/>
          </a:prstGeom>
          <a:solidFill>
            <a:srgbClr val="00339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Wingdings" panose="05000000000000000000" pitchFamily="2" charset="2"/>
              <a:buChar char="§"/>
              <a:defRPr sz="2600">
                <a:solidFill>
                  <a:schemeClr val="tx1"/>
                </a:solidFill>
                <a:latin typeface="Arial" panose="020B0604020202020204" pitchFamily="34" charset="0"/>
                <a:ea typeface="ヒラギノ角ゴ Pro W3" pitchFamily="-84" charset="-128"/>
                <a:cs typeface="Arial" panose="020B0604020202020204" pitchFamily="34" charset="0"/>
              </a:defRPr>
            </a:lvl1pPr>
            <a:lvl2pPr marL="742950" indent="-285750">
              <a:spcBef>
                <a:spcPct val="20000"/>
              </a:spcBef>
              <a:buFont typeface="Arial" panose="020B0604020202020204" pitchFamily="34" charset="0"/>
              <a:buChar char="–"/>
              <a:defRPr sz="2400">
                <a:solidFill>
                  <a:schemeClr val="tx1"/>
                </a:solidFill>
                <a:latin typeface="Arial" panose="020B0604020202020204" pitchFamily="34" charset="0"/>
                <a:ea typeface="ヒラギノ角ゴ Pro W3" pitchFamily="-84" charset="-128"/>
                <a:cs typeface="Arial" panose="020B060402020202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ea typeface="ヒラギノ角ゴ Pro W3" pitchFamily="-84" charset="-128"/>
              </a:defRPr>
            </a:lvl3pPr>
            <a:lvl4pPr marL="1600200" indent="-228600">
              <a:spcBef>
                <a:spcPct val="20000"/>
              </a:spcBef>
              <a:buFont typeface="Arial" panose="020B0604020202020204" pitchFamily="34" charset="0"/>
              <a:buChar char="–"/>
              <a:defRPr sz="1600">
                <a:solidFill>
                  <a:schemeClr val="tx1"/>
                </a:solidFill>
                <a:latin typeface="Calibri" panose="020F0502020204030204" pitchFamily="34" charset="0"/>
                <a:ea typeface="ヒラギノ角ゴ Pro W3" pitchFamily="-84" charset="-128"/>
              </a:defRPr>
            </a:lvl4pPr>
            <a:lvl5pPr marL="2057400" indent="-228600">
              <a:spcBef>
                <a:spcPct val="20000"/>
              </a:spcBef>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5pPr>
            <a:lvl6pPr marL="2514600" indent="-228600" defTabSz="4572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6pPr>
            <a:lvl7pPr marL="2971800" indent="-228600" defTabSz="4572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7pPr>
            <a:lvl8pPr marL="3429000" indent="-228600" defTabSz="4572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8pPr>
            <a:lvl9pPr marL="3886200" indent="-228600" defTabSz="4572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9pPr>
          </a:lstStyle>
          <a:p>
            <a:pPr>
              <a:spcBef>
                <a:spcPct val="0"/>
              </a:spcBef>
              <a:buFontTx/>
              <a:buNone/>
            </a:pPr>
            <a:r>
              <a:rPr lang="en-GB" altLang="en-US" sz="1050">
                <a:solidFill>
                  <a:srgbClr val="F9DD16"/>
                </a:solidFill>
              </a:rPr>
              <a:t>(b) </a:t>
            </a:r>
            <a:r>
              <a:rPr lang="en-GB" altLang="en-US" sz="1050" b="1">
                <a:solidFill>
                  <a:srgbClr val="F9DD16"/>
                </a:solidFill>
              </a:rPr>
              <a:t>develop methods and standards</a:t>
            </a:r>
            <a:r>
              <a:rPr lang="en-GB" altLang="en-US" sz="1050">
                <a:solidFill>
                  <a:srgbClr val="F9DD16"/>
                </a:solidFill>
              </a:rPr>
              <a:t> for data collection</a:t>
            </a:r>
          </a:p>
        </p:txBody>
      </p:sp>
      <p:sp>
        <p:nvSpPr>
          <p:cNvPr id="19463" name="Rectangle 6"/>
          <p:cNvSpPr>
            <a:spLocks noChangeArrowheads="1"/>
          </p:cNvSpPr>
          <p:nvPr/>
        </p:nvSpPr>
        <p:spPr bwMode="auto">
          <a:xfrm>
            <a:off x="1763316" y="2289572"/>
            <a:ext cx="2646759" cy="270272"/>
          </a:xfrm>
          <a:prstGeom prst="rect">
            <a:avLst/>
          </a:prstGeom>
          <a:solidFill>
            <a:srgbClr val="00339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Wingdings" panose="05000000000000000000" pitchFamily="2" charset="2"/>
              <a:buChar char="§"/>
              <a:defRPr sz="2600">
                <a:solidFill>
                  <a:schemeClr val="tx1"/>
                </a:solidFill>
                <a:latin typeface="Arial" panose="020B0604020202020204" pitchFamily="34" charset="0"/>
                <a:ea typeface="ヒラギノ角ゴ Pro W3" pitchFamily="-84" charset="-128"/>
                <a:cs typeface="Arial" panose="020B0604020202020204" pitchFamily="34" charset="0"/>
              </a:defRPr>
            </a:lvl1pPr>
            <a:lvl2pPr marL="742950" indent="-285750">
              <a:spcBef>
                <a:spcPct val="20000"/>
              </a:spcBef>
              <a:buFont typeface="Arial" panose="020B0604020202020204" pitchFamily="34" charset="0"/>
              <a:buChar char="–"/>
              <a:defRPr sz="2400">
                <a:solidFill>
                  <a:schemeClr val="tx1"/>
                </a:solidFill>
                <a:latin typeface="Arial" panose="020B0604020202020204" pitchFamily="34" charset="0"/>
                <a:ea typeface="ヒラギノ角ゴ Pro W3" pitchFamily="-84" charset="-128"/>
                <a:cs typeface="Arial" panose="020B060402020202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ea typeface="ヒラギノ角ゴ Pro W3" pitchFamily="-84" charset="-128"/>
              </a:defRPr>
            </a:lvl3pPr>
            <a:lvl4pPr marL="1600200" indent="-228600">
              <a:spcBef>
                <a:spcPct val="20000"/>
              </a:spcBef>
              <a:buFont typeface="Arial" panose="020B0604020202020204" pitchFamily="34" charset="0"/>
              <a:buChar char="–"/>
              <a:defRPr sz="1600">
                <a:solidFill>
                  <a:schemeClr val="tx1"/>
                </a:solidFill>
                <a:latin typeface="Calibri" panose="020F0502020204030204" pitchFamily="34" charset="0"/>
                <a:ea typeface="ヒラギノ角ゴ Pro W3" pitchFamily="-84" charset="-128"/>
              </a:defRPr>
            </a:lvl4pPr>
            <a:lvl5pPr marL="2057400" indent="-228600">
              <a:spcBef>
                <a:spcPct val="20000"/>
              </a:spcBef>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5pPr>
            <a:lvl6pPr marL="2514600" indent="-228600" defTabSz="4572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6pPr>
            <a:lvl7pPr marL="2971800" indent="-228600" defTabSz="4572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7pPr>
            <a:lvl8pPr marL="3429000" indent="-228600" defTabSz="4572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8pPr>
            <a:lvl9pPr marL="3886200" indent="-228600" defTabSz="4572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9pPr>
          </a:lstStyle>
          <a:p>
            <a:pPr>
              <a:spcBef>
                <a:spcPct val="0"/>
              </a:spcBef>
              <a:buFontTx/>
              <a:buNone/>
            </a:pPr>
            <a:r>
              <a:rPr lang="en-GB" altLang="en-US" sz="1050">
                <a:solidFill>
                  <a:srgbClr val="F9DD16"/>
                </a:solidFill>
              </a:rPr>
              <a:t>(c) carry out or encourage </a:t>
            </a:r>
            <a:r>
              <a:rPr lang="en-GB" altLang="en-US" sz="1050" b="1">
                <a:solidFill>
                  <a:srgbClr val="F9DD16"/>
                </a:solidFill>
              </a:rPr>
              <a:t>studies</a:t>
            </a:r>
          </a:p>
        </p:txBody>
      </p:sp>
      <p:sp>
        <p:nvSpPr>
          <p:cNvPr id="19464" name="Rectangle 7"/>
          <p:cNvSpPr>
            <a:spLocks noChangeArrowheads="1"/>
          </p:cNvSpPr>
          <p:nvPr/>
        </p:nvSpPr>
        <p:spPr bwMode="auto">
          <a:xfrm>
            <a:off x="1763316" y="2613422"/>
            <a:ext cx="4429125" cy="270272"/>
          </a:xfrm>
          <a:prstGeom prst="rect">
            <a:avLst/>
          </a:prstGeom>
          <a:solidFill>
            <a:srgbClr val="00339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Wingdings" panose="05000000000000000000" pitchFamily="2" charset="2"/>
              <a:buChar char="§"/>
              <a:defRPr sz="2600">
                <a:solidFill>
                  <a:schemeClr val="tx1"/>
                </a:solidFill>
                <a:latin typeface="Arial" panose="020B0604020202020204" pitchFamily="34" charset="0"/>
                <a:ea typeface="ヒラギノ角ゴ Pro W3" pitchFamily="-84" charset="-128"/>
                <a:cs typeface="Arial" panose="020B0604020202020204" pitchFamily="34" charset="0"/>
              </a:defRPr>
            </a:lvl1pPr>
            <a:lvl2pPr marL="742950" indent="-285750">
              <a:spcBef>
                <a:spcPct val="20000"/>
              </a:spcBef>
              <a:buFont typeface="Arial" panose="020B0604020202020204" pitchFamily="34" charset="0"/>
              <a:buChar char="–"/>
              <a:defRPr sz="2400">
                <a:solidFill>
                  <a:schemeClr val="tx1"/>
                </a:solidFill>
                <a:latin typeface="Arial" panose="020B0604020202020204" pitchFamily="34" charset="0"/>
                <a:ea typeface="ヒラギノ角ゴ Pro W3" pitchFamily="-84" charset="-128"/>
                <a:cs typeface="Arial" panose="020B060402020202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ea typeface="ヒラギノ角ゴ Pro W3" pitchFamily="-84" charset="-128"/>
              </a:defRPr>
            </a:lvl3pPr>
            <a:lvl4pPr marL="1600200" indent="-228600">
              <a:spcBef>
                <a:spcPct val="20000"/>
              </a:spcBef>
              <a:buFont typeface="Arial" panose="020B0604020202020204" pitchFamily="34" charset="0"/>
              <a:buChar char="–"/>
              <a:defRPr sz="1600">
                <a:solidFill>
                  <a:schemeClr val="tx1"/>
                </a:solidFill>
                <a:latin typeface="Calibri" panose="020F0502020204030204" pitchFamily="34" charset="0"/>
                <a:ea typeface="ヒラギノ角ゴ Pro W3" pitchFamily="-84" charset="-128"/>
              </a:defRPr>
            </a:lvl4pPr>
            <a:lvl5pPr marL="2057400" indent="-228600">
              <a:spcBef>
                <a:spcPct val="20000"/>
              </a:spcBef>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5pPr>
            <a:lvl6pPr marL="2514600" indent="-228600" defTabSz="4572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6pPr>
            <a:lvl7pPr marL="2971800" indent="-228600" defTabSz="4572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7pPr>
            <a:lvl8pPr marL="3429000" indent="-228600" defTabSz="4572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8pPr>
            <a:lvl9pPr marL="3886200" indent="-228600" defTabSz="4572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9pPr>
          </a:lstStyle>
          <a:p>
            <a:pPr>
              <a:spcBef>
                <a:spcPct val="0"/>
              </a:spcBef>
              <a:buFontTx/>
              <a:buNone/>
            </a:pPr>
            <a:r>
              <a:rPr lang="en-GB" altLang="en-US" sz="1050">
                <a:solidFill>
                  <a:srgbClr val="F9DD16"/>
                </a:solidFill>
              </a:rPr>
              <a:t>(d) </a:t>
            </a:r>
            <a:r>
              <a:rPr lang="en-GB" altLang="en-US" sz="1050" b="1">
                <a:solidFill>
                  <a:srgbClr val="F9DD16"/>
                </a:solidFill>
              </a:rPr>
              <a:t>conclusions and opinions</a:t>
            </a:r>
            <a:endParaRPr lang="en-GB" altLang="en-US" sz="1050">
              <a:solidFill>
                <a:srgbClr val="F9DD16"/>
              </a:solidFill>
            </a:endParaRPr>
          </a:p>
        </p:txBody>
      </p:sp>
      <p:sp>
        <p:nvSpPr>
          <p:cNvPr id="19465" name="Rectangle 8"/>
          <p:cNvSpPr>
            <a:spLocks noChangeArrowheads="1"/>
          </p:cNvSpPr>
          <p:nvPr/>
        </p:nvSpPr>
        <p:spPr bwMode="auto">
          <a:xfrm>
            <a:off x="1763316" y="2937272"/>
            <a:ext cx="4318397" cy="270272"/>
          </a:xfrm>
          <a:prstGeom prst="rect">
            <a:avLst/>
          </a:prstGeom>
          <a:solidFill>
            <a:srgbClr val="00339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Wingdings" panose="05000000000000000000" pitchFamily="2" charset="2"/>
              <a:buChar char="§"/>
              <a:defRPr sz="2600">
                <a:solidFill>
                  <a:schemeClr val="tx1"/>
                </a:solidFill>
                <a:latin typeface="Arial" panose="020B0604020202020204" pitchFamily="34" charset="0"/>
                <a:ea typeface="ヒラギノ角ゴ Pro W3" pitchFamily="-84" charset="-128"/>
                <a:cs typeface="Arial" panose="020B0604020202020204" pitchFamily="34" charset="0"/>
              </a:defRPr>
            </a:lvl1pPr>
            <a:lvl2pPr marL="742950" indent="-285750">
              <a:spcBef>
                <a:spcPct val="20000"/>
              </a:spcBef>
              <a:buFont typeface="Arial" panose="020B0604020202020204" pitchFamily="34" charset="0"/>
              <a:buChar char="–"/>
              <a:defRPr sz="2400">
                <a:solidFill>
                  <a:schemeClr val="tx1"/>
                </a:solidFill>
                <a:latin typeface="Arial" panose="020B0604020202020204" pitchFamily="34" charset="0"/>
                <a:ea typeface="ヒラギノ角ゴ Pro W3" pitchFamily="-84" charset="-128"/>
                <a:cs typeface="Arial" panose="020B060402020202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ea typeface="ヒラギノ角ゴ Pro W3" pitchFamily="-84" charset="-128"/>
              </a:defRPr>
            </a:lvl3pPr>
            <a:lvl4pPr marL="1600200" indent="-228600">
              <a:spcBef>
                <a:spcPct val="20000"/>
              </a:spcBef>
              <a:buFont typeface="Arial" panose="020B0604020202020204" pitchFamily="34" charset="0"/>
              <a:buChar char="–"/>
              <a:defRPr sz="1600">
                <a:solidFill>
                  <a:schemeClr val="tx1"/>
                </a:solidFill>
                <a:latin typeface="Calibri" panose="020F0502020204030204" pitchFamily="34" charset="0"/>
                <a:ea typeface="ヒラギノ角ゴ Pro W3" pitchFamily="-84" charset="-128"/>
              </a:defRPr>
            </a:lvl4pPr>
            <a:lvl5pPr marL="2057400" indent="-228600">
              <a:spcBef>
                <a:spcPct val="20000"/>
              </a:spcBef>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5pPr>
            <a:lvl6pPr marL="2514600" indent="-228600" defTabSz="4572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6pPr>
            <a:lvl7pPr marL="2971800" indent="-228600" defTabSz="4572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7pPr>
            <a:lvl8pPr marL="3429000" indent="-228600" defTabSz="4572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8pPr>
            <a:lvl9pPr marL="3886200" indent="-228600" defTabSz="4572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9pPr>
          </a:lstStyle>
          <a:p>
            <a:pPr>
              <a:spcBef>
                <a:spcPct val="0"/>
              </a:spcBef>
              <a:buFontTx/>
              <a:buNone/>
            </a:pPr>
            <a:r>
              <a:rPr lang="en-GB" altLang="en-US" sz="1050">
                <a:solidFill>
                  <a:srgbClr val="F9DD16"/>
                </a:solidFill>
              </a:rPr>
              <a:t>(e) </a:t>
            </a:r>
            <a:r>
              <a:rPr lang="en-GB" altLang="en-US" sz="1050" b="1">
                <a:solidFill>
                  <a:srgbClr val="F9DD16"/>
                </a:solidFill>
              </a:rPr>
              <a:t>annual report on FR areas</a:t>
            </a:r>
            <a:endParaRPr lang="en-GB" altLang="en-US" sz="1050">
              <a:solidFill>
                <a:srgbClr val="F9DD16"/>
              </a:solidFill>
            </a:endParaRPr>
          </a:p>
        </p:txBody>
      </p:sp>
      <p:sp>
        <p:nvSpPr>
          <p:cNvPr id="19466" name="Rectangle 9"/>
          <p:cNvSpPr>
            <a:spLocks noChangeArrowheads="1"/>
          </p:cNvSpPr>
          <p:nvPr/>
        </p:nvSpPr>
        <p:spPr bwMode="auto">
          <a:xfrm>
            <a:off x="1763316" y="3261122"/>
            <a:ext cx="4318397" cy="270272"/>
          </a:xfrm>
          <a:prstGeom prst="rect">
            <a:avLst/>
          </a:prstGeom>
          <a:solidFill>
            <a:srgbClr val="00339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Wingdings" panose="05000000000000000000" pitchFamily="2" charset="2"/>
              <a:buChar char="§"/>
              <a:defRPr sz="2600">
                <a:solidFill>
                  <a:schemeClr val="tx1"/>
                </a:solidFill>
                <a:latin typeface="Arial" panose="020B0604020202020204" pitchFamily="34" charset="0"/>
                <a:ea typeface="ヒラギノ角ゴ Pro W3" pitchFamily="-84" charset="-128"/>
                <a:cs typeface="Arial" panose="020B0604020202020204" pitchFamily="34" charset="0"/>
              </a:defRPr>
            </a:lvl1pPr>
            <a:lvl2pPr marL="742950" indent="-285750">
              <a:spcBef>
                <a:spcPct val="20000"/>
              </a:spcBef>
              <a:buFont typeface="Arial" panose="020B0604020202020204" pitchFamily="34" charset="0"/>
              <a:buChar char="–"/>
              <a:defRPr sz="2400">
                <a:solidFill>
                  <a:schemeClr val="tx1"/>
                </a:solidFill>
                <a:latin typeface="Arial" panose="020B0604020202020204" pitchFamily="34" charset="0"/>
                <a:ea typeface="ヒラギノ角ゴ Pro W3" pitchFamily="-84" charset="-128"/>
                <a:cs typeface="Arial" panose="020B060402020202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ea typeface="ヒラギノ角ゴ Pro W3" pitchFamily="-84" charset="-128"/>
              </a:defRPr>
            </a:lvl3pPr>
            <a:lvl4pPr marL="1600200" indent="-228600">
              <a:spcBef>
                <a:spcPct val="20000"/>
              </a:spcBef>
              <a:buFont typeface="Arial" panose="020B0604020202020204" pitchFamily="34" charset="0"/>
              <a:buChar char="–"/>
              <a:defRPr sz="1600">
                <a:solidFill>
                  <a:schemeClr val="tx1"/>
                </a:solidFill>
                <a:latin typeface="Calibri" panose="020F0502020204030204" pitchFamily="34" charset="0"/>
                <a:ea typeface="ヒラギノ角ゴ Pro W3" pitchFamily="-84" charset="-128"/>
              </a:defRPr>
            </a:lvl4pPr>
            <a:lvl5pPr marL="2057400" indent="-228600">
              <a:spcBef>
                <a:spcPct val="20000"/>
              </a:spcBef>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5pPr>
            <a:lvl6pPr marL="2514600" indent="-228600" defTabSz="4572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6pPr>
            <a:lvl7pPr marL="2971800" indent="-228600" defTabSz="4572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7pPr>
            <a:lvl8pPr marL="3429000" indent="-228600" defTabSz="4572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8pPr>
            <a:lvl9pPr marL="3886200" indent="-228600" defTabSz="4572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9pPr>
          </a:lstStyle>
          <a:p>
            <a:pPr>
              <a:spcBef>
                <a:spcPct val="0"/>
              </a:spcBef>
              <a:buFontTx/>
              <a:buNone/>
            </a:pPr>
            <a:r>
              <a:rPr lang="en-GB" altLang="en-US" sz="1050">
                <a:solidFill>
                  <a:srgbClr val="F9DD16"/>
                </a:solidFill>
              </a:rPr>
              <a:t>(f) </a:t>
            </a:r>
            <a:r>
              <a:rPr lang="en-GB" altLang="en-US" sz="1050" b="1">
                <a:solidFill>
                  <a:srgbClr val="F9DD16"/>
                </a:solidFill>
              </a:rPr>
              <a:t>thematic reports</a:t>
            </a:r>
            <a:endParaRPr lang="en-GB" altLang="en-US" sz="1050">
              <a:solidFill>
                <a:srgbClr val="F9DD16"/>
              </a:solidFill>
            </a:endParaRPr>
          </a:p>
        </p:txBody>
      </p:sp>
      <p:sp>
        <p:nvSpPr>
          <p:cNvPr id="19467" name="Rectangle 10"/>
          <p:cNvSpPr>
            <a:spLocks noChangeArrowheads="1"/>
          </p:cNvSpPr>
          <p:nvPr/>
        </p:nvSpPr>
        <p:spPr bwMode="auto">
          <a:xfrm>
            <a:off x="1763316" y="3584972"/>
            <a:ext cx="4318397" cy="270272"/>
          </a:xfrm>
          <a:prstGeom prst="rect">
            <a:avLst/>
          </a:prstGeom>
          <a:solidFill>
            <a:srgbClr val="00339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Wingdings" panose="05000000000000000000" pitchFamily="2" charset="2"/>
              <a:buChar char="§"/>
              <a:defRPr sz="2600">
                <a:solidFill>
                  <a:schemeClr val="tx1"/>
                </a:solidFill>
                <a:latin typeface="Arial" panose="020B0604020202020204" pitchFamily="34" charset="0"/>
                <a:ea typeface="ヒラギノ角ゴ Pro W3" pitchFamily="-84" charset="-128"/>
                <a:cs typeface="Arial" panose="020B0604020202020204" pitchFamily="34" charset="0"/>
              </a:defRPr>
            </a:lvl1pPr>
            <a:lvl2pPr marL="742950" indent="-285750">
              <a:spcBef>
                <a:spcPct val="20000"/>
              </a:spcBef>
              <a:buFont typeface="Arial" panose="020B0604020202020204" pitchFamily="34" charset="0"/>
              <a:buChar char="–"/>
              <a:defRPr sz="2400">
                <a:solidFill>
                  <a:schemeClr val="tx1"/>
                </a:solidFill>
                <a:latin typeface="Arial" panose="020B0604020202020204" pitchFamily="34" charset="0"/>
                <a:ea typeface="ヒラギノ角ゴ Pro W3" pitchFamily="-84" charset="-128"/>
                <a:cs typeface="Arial" panose="020B060402020202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ea typeface="ヒラギノ角ゴ Pro W3" pitchFamily="-84" charset="-128"/>
              </a:defRPr>
            </a:lvl3pPr>
            <a:lvl4pPr marL="1600200" indent="-228600">
              <a:spcBef>
                <a:spcPct val="20000"/>
              </a:spcBef>
              <a:buFont typeface="Arial" panose="020B0604020202020204" pitchFamily="34" charset="0"/>
              <a:buChar char="–"/>
              <a:defRPr sz="1600">
                <a:solidFill>
                  <a:schemeClr val="tx1"/>
                </a:solidFill>
                <a:latin typeface="Calibri" panose="020F0502020204030204" pitchFamily="34" charset="0"/>
                <a:ea typeface="ヒラギノ角ゴ Pro W3" pitchFamily="-84" charset="-128"/>
              </a:defRPr>
            </a:lvl4pPr>
            <a:lvl5pPr marL="2057400" indent="-228600">
              <a:spcBef>
                <a:spcPct val="20000"/>
              </a:spcBef>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5pPr>
            <a:lvl6pPr marL="2514600" indent="-228600" defTabSz="4572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6pPr>
            <a:lvl7pPr marL="2971800" indent="-228600" defTabSz="4572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7pPr>
            <a:lvl8pPr marL="3429000" indent="-228600" defTabSz="4572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8pPr>
            <a:lvl9pPr marL="3886200" indent="-228600" defTabSz="4572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9pPr>
          </a:lstStyle>
          <a:p>
            <a:pPr>
              <a:spcBef>
                <a:spcPct val="0"/>
              </a:spcBef>
              <a:buFontTx/>
              <a:buNone/>
            </a:pPr>
            <a:r>
              <a:rPr lang="en-GB" altLang="en-US" sz="1050">
                <a:solidFill>
                  <a:srgbClr val="F9DD16"/>
                </a:solidFill>
              </a:rPr>
              <a:t>(g) </a:t>
            </a:r>
            <a:r>
              <a:rPr lang="en-GB" altLang="en-US" sz="1050" b="1">
                <a:solidFill>
                  <a:srgbClr val="F9DD16"/>
                </a:solidFill>
              </a:rPr>
              <a:t>annual report on FRA activities</a:t>
            </a:r>
            <a:endParaRPr lang="en-GB" altLang="en-US" sz="1050">
              <a:solidFill>
                <a:srgbClr val="F9DD16"/>
              </a:solidFill>
            </a:endParaRPr>
          </a:p>
        </p:txBody>
      </p:sp>
      <p:sp>
        <p:nvSpPr>
          <p:cNvPr id="19468" name="Rectangle 11"/>
          <p:cNvSpPr>
            <a:spLocks noChangeArrowheads="1"/>
          </p:cNvSpPr>
          <p:nvPr/>
        </p:nvSpPr>
        <p:spPr bwMode="auto">
          <a:xfrm>
            <a:off x="1763316" y="3908822"/>
            <a:ext cx="4320778" cy="270272"/>
          </a:xfrm>
          <a:prstGeom prst="rect">
            <a:avLst/>
          </a:prstGeom>
          <a:solidFill>
            <a:srgbClr val="00339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Wingdings" panose="05000000000000000000" pitchFamily="2" charset="2"/>
              <a:buChar char="§"/>
              <a:defRPr sz="2600">
                <a:solidFill>
                  <a:schemeClr val="tx1"/>
                </a:solidFill>
                <a:latin typeface="Arial" panose="020B0604020202020204" pitchFamily="34" charset="0"/>
                <a:ea typeface="ヒラギノ角ゴ Pro W3" pitchFamily="-84" charset="-128"/>
                <a:cs typeface="Arial" panose="020B0604020202020204" pitchFamily="34" charset="0"/>
              </a:defRPr>
            </a:lvl1pPr>
            <a:lvl2pPr marL="742950" indent="-285750">
              <a:spcBef>
                <a:spcPct val="20000"/>
              </a:spcBef>
              <a:buFont typeface="Arial" panose="020B0604020202020204" pitchFamily="34" charset="0"/>
              <a:buChar char="–"/>
              <a:defRPr sz="2400">
                <a:solidFill>
                  <a:schemeClr val="tx1"/>
                </a:solidFill>
                <a:latin typeface="Arial" panose="020B0604020202020204" pitchFamily="34" charset="0"/>
                <a:ea typeface="ヒラギノ角ゴ Pro W3" pitchFamily="-84" charset="-128"/>
                <a:cs typeface="Arial" panose="020B060402020202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ea typeface="ヒラギノ角ゴ Pro W3" pitchFamily="-84" charset="-128"/>
              </a:defRPr>
            </a:lvl3pPr>
            <a:lvl4pPr marL="1600200" indent="-228600">
              <a:spcBef>
                <a:spcPct val="20000"/>
              </a:spcBef>
              <a:buFont typeface="Arial" panose="020B0604020202020204" pitchFamily="34" charset="0"/>
              <a:buChar char="–"/>
              <a:defRPr sz="1600">
                <a:solidFill>
                  <a:schemeClr val="tx1"/>
                </a:solidFill>
                <a:latin typeface="Calibri" panose="020F0502020204030204" pitchFamily="34" charset="0"/>
                <a:ea typeface="ヒラギノ角ゴ Pro W3" pitchFamily="-84" charset="-128"/>
              </a:defRPr>
            </a:lvl4pPr>
            <a:lvl5pPr marL="2057400" indent="-228600">
              <a:spcBef>
                <a:spcPct val="20000"/>
              </a:spcBef>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5pPr>
            <a:lvl6pPr marL="2514600" indent="-228600" defTabSz="4572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6pPr>
            <a:lvl7pPr marL="2971800" indent="-228600" defTabSz="4572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7pPr>
            <a:lvl8pPr marL="3429000" indent="-228600" defTabSz="4572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8pPr>
            <a:lvl9pPr marL="3886200" indent="-228600" defTabSz="4572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9pPr>
          </a:lstStyle>
          <a:p>
            <a:pPr>
              <a:spcBef>
                <a:spcPct val="0"/>
              </a:spcBef>
              <a:buFontTx/>
              <a:buNone/>
            </a:pPr>
            <a:r>
              <a:rPr lang="en-GB" altLang="en-US" sz="1050">
                <a:solidFill>
                  <a:srgbClr val="F9DD16"/>
                </a:solidFill>
              </a:rPr>
              <a:t>(h) dialogue with CSO and </a:t>
            </a:r>
            <a:r>
              <a:rPr lang="en-GB" altLang="en-US" sz="1050" b="1">
                <a:solidFill>
                  <a:srgbClr val="F9DD16"/>
                </a:solidFill>
              </a:rPr>
              <a:t>public awareness </a:t>
            </a:r>
            <a:endParaRPr lang="en-GB" altLang="en-US" sz="1050">
              <a:solidFill>
                <a:srgbClr val="F9DD16"/>
              </a:solidFill>
            </a:endParaRPr>
          </a:p>
        </p:txBody>
      </p:sp>
      <p:sp>
        <p:nvSpPr>
          <p:cNvPr id="19469" name="Rectangle 12"/>
          <p:cNvSpPr>
            <a:spLocks noChangeArrowheads="1"/>
          </p:cNvSpPr>
          <p:nvPr/>
        </p:nvSpPr>
        <p:spPr bwMode="auto">
          <a:xfrm rot="-5400000">
            <a:off x="305991" y="2775347"/>
            <a:ext cx="2537222" cy="270272"/>
          </a:xfrm>
          <a:prstGeom prst="rect">
            <a:avLst/>
          </a:prstGeom>
          <a:solidFill>
            <a:srgbClr val="F9DD1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nchorCtr="1"/>
          <a:lstStyle>
            <a:lvl1pPr>
              <a:spcBef>
                <a:spcPct val="20000"/>
              </a:spcBef>
              <a:buFont typeface="Wingdings" panose="05000000000000000000" pitchFamily="2" charset="2"/>
              <a:buChar char="§"/>
              <a:defRPr sz="2600">
                <a:solidFill>
                  <a:schemeClr val="tx1"/>
                </a:solidFill>
                <a:latin typeface="Arial" panose="020B0604020202020204" pitchFamily="34" charset="0"/>
                <a:ea typeface="ヒラギノ角ゴ Pro W3" pitchFamily="-84" charset="-128"/>
                <a:cs typeface="Arial" panose="020B0604020202020204" pitchFamily="34" charset="0"/>
              </a:defRPr>
            </a:lvl1pPr>
            <a:lvl2pPr marL="742950" indent="-285750">
              <a:spcBef>
                <a:spcPct val="20000"/>
              </a:spcBef>
              <a:buFont typeface="Arial" panose="020B0604020202020204" pitchFamily="34" charset="0"/>
              <a:buChar char="–"/>
              <a:defRPr sz="2400">
                <a:solidFill>
                  <a:schemeClr val="tx1"/>
                </a:solidFill>
                <a:latin typeface="Arial" panose="020B0604020202020204" pitchFamily="34" charset="0"/>
                <a:ea typeface="ヒラギノ角ゴ Pro W3" pitchFamily="-84" charset="-128"/>
                <a:cs typeface="Arial" panose="020B060402020202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ea typeface="ヒラギノ角ゴ Pro W3" pitchFamily="-84" charset="-128"/>
              </a:defRPr>
            </a:lvl3pPr>
            <a:lvl4pPr marL="1600200" indent="-228600">
              <a:spcBef>
                <a:spcPct val="20000"/>
              </a:spcBef>
              <a:buFont typeface="Arial" panose="020B0604020202020204" pitchFamily="34" charset="0"/>
              <a:buChar char="–"/>
              <a:defRPr sz="1600">
                <a:solidFill>
                  <a:schemeClr val="tx1"/>
                </a:solidFill>
                <a:latin typeface="Calibri" panose="020F0502020204030204" pitchFamily="34" charset="0"/>
                <a:ea typeface="ヒラギノ角ゴ Pro W3" pitchFamily="-84" charset="-128"/>
              </a:defRPr>
            </a:lvl4pPr>
            <a:lvl5pPr marL="2057400" indent="-228600">
              <a:spcBef>
                <a:spcPct val="20000"/>
              </a:spcBef>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5pPr>
            <a:lvl6pPr marL="2514600" indent="-228600" defTabSz="4572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6pPr>
            <a:lvl7pPr marL="2971800" indent="-228600" defTabSz="4572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7pPr>
            <a:lvl8pPr marL="3429000" indent="-228600" defTabSz="4572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8pPr>
            <a:lvl9pPr marL="3886200" indent="-228600" defTabSz="4572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9pPr>
          </a:lstStyle>
          <a:p>
            <a:pPr algn="ctr">
              <a:spcBef>
                <a:spcPct val="0"/>
              </a:spcBef>
              <a:buFontTx/>
              <a:buNone/>
            </a:pPr>
            <a:r>
              <a:rPr lang="en-GB" altLang="en-US" sz="1500" b="1">
                <a:solidFill>
                  <a:srgbClr val="003399"/>
                </a:solidFill>
              </a:rPr>
              <a:t>Tasks (A4)</a:t>
            </a:r>
            <a:endParaRPr lang="en-GB" altLang="en-US" sz="1500">
              <a:solidFill>
                <a:srgbClr val="003399"/>
              </a:solidFill>
            </a:endParaRPr>
          </a:p>
        </p:txBody>
      </p:sp>
      <p:sp>
        <p:nvSpPr>
          <p:cNvPr id="19470" name="Rectangle 13"/>
          <p:cNvSpPr>
            <a:spLocks noChangeArrowheads="1"/>
          </p:cNvSpPr>
          <p:nvPr/>
        </p:nvSpPr>
        <p:spPr bwMode="auto">
          <a:xfrm>
            <a:off x="1766888" y="1641872"/>
            <a:ext cx="5937647" cy="270272"/>
          </a:xfrm>
          <a:prstGeom prst="rect">
            <a:avLst/>
          </a:prstGeom>
          <a:solidFill>
            <a:srgbClr val="00339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Wingdings" panose="05000000000000000000" pitchFamily="2" charset="2"/>
              <a:buChar char="§"/>
              <a:defRPr sz="2600">
                <a:solidFill>
                  <a:schemeClr val="tx1"/>
                </a:solidFill>
                <a:latin typeface="Arial" panose="020B0604020202020204" pitchFamily="34" charset="0"/>
                <a:ea typeface="ヒラギノ角ゴ Pro W3" pitchFamily="-84" charset="-128"/>
                <a:cs typeface="Arial" panose="020B0604020202020204" pitchFamily="34" charset="0"/>
              </a:defRPr>
            </a:lvl1pPr>
            <a:lvl2pPr marL="742950" indent="-285750">
              <a:spcBef>
                <a:spcPct val="20000"/>
              </a:spcBef>
              <a:buFont typeface="Arial" panose="020B0604020202020204" pitchFamily="34" charset="0"/>
              <a:buChar char="–"/>
              <a:defRPr sz="2400">
                <a:solidFill>
                  <a:schemeClr val="tx1"/>
                </a:solidFill>
                <a:latin typeface="Arial" panose="020B0604020202020204" pitchFamily="34" charset="0"/>
                <a:ea typeface="ヒラギノ角ゴ Pro W3" pitchFamily="-84" charset="-128"/>
                <a:cs typeface="Arial" panose="020B060402020202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ea typeface="ヒラギノ角ゴ Pro W3" pitchFamily="-84" charset="-128"/>
              </a:defRPr>
            </a:lvl3pPr>
            <a:lvl4pPr marL="1600200" indent="-228600">
              <a:spcBef>
                <a:spcPct val="20000"/>
              </a:spcBef>
              <a:buFont typeface="Arial" panose="020B0604020202020204" pitchFamily="34" charset="0"/>
              <a:buChar char="–"/>
              <a:defRPr sz="1600">
                <a:solidFill>
                  <a:schemeClr val="tx1"/>
                </a:solidFill>
                <a:latin typeface="Calibri" panose="020F0502020204030204" pitchFamily="34" charset="0"/>
                <a:ea typeface="ヒラギノ角ゴ Pro W3" pitchFamily="-84" charset="-128"/>
              </a:defRPr>
            </a:lvl4pPr>
            <a:lvl5pPr marL="2057400" indent="-228600">
              <a:spcBef>
                <a:spcPct val="20000"/>
              </a:spcBef>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5pPr>
            <a:lvl6pPr marL="2514600" indent="-228600" defTabSz="4572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6pPr>
            <a:lvl7pPr marL="2971800" indent="-228600" defTabSz="4572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7pPr>
            <a:lvl8pPr marL="3429000" indent="-228600" defTabSz="4572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8pPr>
            <a:lvl9pPr marL="3886200" indent="-228600" defTabSz="4572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9pPr>
          </a:lstStyle>
          <a:p>
            <a:pPr>
              <a:spcBef>
                <a:spcPct val="0"/>
              </a:spcBef>
              <a:buFontTx/>
              <a:buNone/>
            </a:pPr>
            <a:r>
              <a:rPr lang="en-GB" altLang="en-US" sz="1050">
                <a:solidFill>
                  <a:srgbClr val="F9DD16"/>
                </a:solidFill>
              </a:rPr>
              <a:t>(a) </a:t>
            </a:r>
            <a:r>
              <a:rPr lang="en-GB" altLang="en-US" sz="1050" b="1">
                <a:solidFill>
                  <a:srgbClr val="F9DD16"/>
                </a:solidFill>
              </a:rPr>
              <a:t>collect, record, analyse and disseminate information and data</a:t>
            </a:r>
            <a:endParaRPr lang="en-GB" altLang="en-US" sz="1050">
              <a:solidFill>
                <a:srgbClr val="F9DD16"/>
              </a:solidFill>
            </a:endParaRPr>
          </a:p>
        </p:txBody>
      </p:sp>
      <p:sp>
        <p:nvSpPr>
          <p:cNvPr id="19471" name="Rectangle 14"/>
          <p:cNvSpPr>
            <a:spLocks noChangeArrowheads="1"/>
          </p:cNvSpPr>
          <p:nvPr/>
        </p:nvSpPr>
        <p:spPr bwMode="auto">
          <a:xfrm>
            <a:off x="6354366" y="1964531"/>
            <a:ext cx="1350169" cy="2214563"/>
          </a:xfrm>
          <a:prstGeom prst="rect">
            <a:avLst/>
          </a:prstGeom>
          <a:solidFill>
            <a:srgbClr val="00339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Wingdings" panose="05000000000000000000" pitchFamily="2" charset="2"/>
              <a:buChar char="§"/>
              <a:defRPr sz="2600">
                <a:solidFill>
                  <a:schemeClr val="tx1"/>
                </a:solidFill>
                <a:latin typeface="Arial" panose="020B0604020202020204" pitchFamily="34" charset="0"/>
                <a:ea typeface="ヒラギノ角ゴ Pro W3" pitchFamily="-84" charset="-128"/>
                <a:cs typeface="Arial" panose="020B0604020202020204" pitchFamily="34" charset="0"/>
              </a:defRPr>
            </a:lvl1pPr>
            <a:lvl2pPr marL="742950" indent="-285750">
              <a:spcBef>
                <a:spcPct val="20000"/>
              </a:spcBef>
              <a:buFont typeface="Arial" panose="020B0604020202020204" pitchFamily="34" charset="0"/>
              <a:buChar char="–"/>
              <a:defRPr sz="2400">
                <a:solidFill>
                  <a:schemeClr val="tx1"/>
                </a:solidFill>
                <a:latin typeface="Arial" panose="020B0604020202020204" pitchFamily="34" charset="0"/>
                <a:ea typeface="ヒラギノ角ゴ Pro W3" pitchFamily="-84" charset="-128"/>
                <a:cs typeface="Arial" panose="020B060402020202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ea typeface="ヒラギノ角ゴ Pro W3" pitchFamily="-84" charset="-128"/>
              </a:defRPr>
            </a:lvl3pPr>
            <a:lvl4pPr marL="1600200" indent="-228600">
              <a:spcBef>
                <a:spcPct val="20000"/>
              </a:spcBef>
              <a:buFont typeface="Arial" panose="020B0604020202020204" pitchFamily="34" charset="0"/>
              <a:buChar char="–"/>
              <a:defRPr sz="1600">
                <a:solidFill>
                  <a:schemeClr val="tx1"/>
                </a:solidFill>
                <a:latin typeface="Calibri" panose="020F0502020204030204" pitchFamily="34" charset="0"/>
                <a:ea typeface="ヒラギノ角ゴ Pro W3" pitchFamily="-84" charset="-128"/>
              </a:defRPr>
            </a:lvl4pPr>
            <a:lvl5pPr marL="2057400" indent="-228600">
              <a:spcBef>
                <a:spcPct val="20000"/>
              </a:spcBef>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5pPr>
            <a:lvl6pPr marL="2514600" indent="-228600" defTabSz="4572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6pPr>
            <a:lvl7pPr marL="2971800" indent="-228600" defTabSz="4572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7pPr>
            <a:lvl8pPr marL="3429000" indent="-228600" defTabSz="4572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8pPr>
            <a:lvl9pPr marL="3886200" indent="-228600" defTabSz="4572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9pPr>
          </a:lstStyle>
          <a:p>
            <a:pPr algn="ctr">
              <a:spcBef>
                <a:spcPct val="0"/>
              </a:spcBef>
              <a:buFontTx/>
              <a:buNone/>
            </a:pPr>
            <a:r>
              <a:rPr lang="en-GB" altLang="en-US" sz="750" b="1">
                <a:solidFill>
                  <a:srgbClr val="F9DD16"/>
                </a:solidFill>
              </a:rPr>
              <a:t>Tasks</a:t>
            </a:r>
          </a:p>
          <a:p>
            <a:pPr>
              <a:spcBef>
                <a:spcPct val="0"/>
              </a:spcBef>
              <a:buFontTx/>
              <a:buChar char="•"/>
            </a:pPr>
            <a:r>
              <a:rPr lang="en-GB" altLang="en-US" sz="750">
                <a:solidFill>
                  <a:srgbClr val="F9DD16"/>
                </a:solidFill>
              </a:rPr>
              <a:t>The conclusions, opinions and reports </a:t>
            </a:r>
            <a:r>
              <a:rPr lang="en-GB" altLang="en-US" sz="750" b="1">
                <a:solidFill>
                  <a:srgbClr val="F9DD16"/>
                </a:solidFill>
              </a:rPr>
              <a:t>may concern</a:t>
            </a:r>
            <a:r>
              <a:rPr lang="en-GB" altLang="en-US" sz="750">
                <a:solidFill>
                  <a:srgbClr val="F9DD16"/>
                </a:solidFill>
              </a:rPr>
              <a:t> proposals from the Commission or positions by the institutions </a:t>
            </a:r>
            <a:r>
              <a:rPr lang="en-GB" altLang="en-US" sz="750" b="1">
                <a:solidFill>
                  <a:srgbClr val="F9DD16"/>
                </a:solidFill>
              </a:rPr>
              <a:t>only where a request</a:t>
            </a:r>
            <a:r>
              <a:rPr lang="en-GB" altLang="en-US" sz="750">
                <a:solidFill>
                  <a:srgbClr val="F9DD16"/>
                </a:solidFill>
              </a:rPr>
              <a:t> by the respective institution </a:t>
            </a:r>
            <a:r>
              <a:rPr lang="en-GB" altLang="en-US" sz="750" b="1">
                <a:solidFill>
                  <a:srgbClr val="F9DD16"/>
                </a:solidFill>
              </a:rPr>
              <a:t>has been made</a:t>
            </a:r>
            <a:r>
              <a:rPr lang="en-GB" altLang="en-US" sz="750">
                <a:solidFill>
                  <a:srgbClr val="F9DD16"/>
                </a:solidFill>
              </a:rPr>
              <a:t> </a:t>
            </a:r>
          </a:p>
          <a:p>
            <a:pPr>
              <a:spcBef>
                <a:spcPct val="0"/>
              </a:spcBef>
              <a:buFontTx/>
              <a:buChar char="•"/>
            </a:pPr>
            <a:endParaRPr lang="en-GB" altLang="en-US" sz="750">
              <a:solidFill>
                <a:srgbClr val="F9DD16"/>
              </a:solidFill>
            </a:endParaRPr>
          </a:p>
          <a:p>
            <a:pPr>
              <a:spcBef>
                <a:spcPct val="0"/>
              </a:spcBef>
              <a:buFontTx/>
              <a:buChar char="•"/>
            </a:pPr>
            <a:r>
              <a:rPr lang="en-GB" altLang="en-US" sz="750">
                <a:solidFill>
                  <a:srgbClr val="F9DD16"/>
                </a:solidFill>
              </a:rPr>
              <a:t>They shall </a:t>
            </a:r>
            <a:r>
              <a:rPr lang="en-GB" altLang="en-US" sz="750" b="1">
                <a:solidFill>
                  <a:srgbClr val="F9DD16"/>
                </a:solidFill>
              </a:rPr>
              <a:t>not deal with the legality of acts</a:t>
            </a:r>
            <a:r>
              <a:rPr lang="en-GB" altLang="en-US" sz="750">
                <a:solidFill>
                  <a:srgbClr val="F9DD16"/>
                </a:solidFill>
              </a:rPr>
              <a:t> (annulment of EU acts) or with the question of whether a MS has failed to fulfil an obligation under the Treaty (infringement procedure) .</a:t>
            </a:r>
          </a:p>
        </p:txBody>
      </p:sp>
      <p:sp>
        <p:nvSpPr>
          <p:cNvPr id="19472" name="Rectangle 15"/>
          <p:cNvSpPr>
            <a:spLocks noChangeArrowheads="1"/>
          </p:cNvSpPr>
          <p:nvPr/>
        </p:nvSpPr>
        <p:spPr bwMode="auto">
          <a:xfrm>
            <a:off x="4518422" y="2288381"/>
            <a:ext cx="1565672" cy="595313"/>
          </a:xfrm>
          <a:prstGeom prst="rect">
            <a:avLst/>
          </a:prstGeom>
          <a:solidFill>
            <a:srgbClr val="F9DD1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Wingdings" panose="05000000000000000000" pitchFamily="2" charset="2"/>
              <a:buChar char="§"/>
              <a:defRPr sz="2600">
                <a:solidFill>
                  <a:schemeClr val="tx1"/>
                </a:solidFill>
                <a:latin typeface="Arial" panose="020B0604020202020204" pitchFamily="34" charset="0"/>
                <a:ea typeface="ヒラギノ角ゴ Pro W3" pitchFamily="-84" charset="-128"/>
                <a:cs typeface="Arial" panose="020B0604020202020204" pitchFamily="34" charset="0"/>
              </a:defRPr>
            </a:lvl1pPr>
            <a:lvl2pPr marL="742950" indent="-285750">
              <a:spcBef>
                <a:spcPct val="20000"/>
              </a:spcBef>
              <a:buFont typeface="Arial" panose="020B0604020202020204" pitchFamily="34" charset="0"/>
              <a:buChar char="–"/>
              <a:defRPr sz="2400">
                <a:solidFill>
                  <a:schemeClr val="tx1"/>
                </a:solidFill>
                <a:latin typeface="Arial" panose="020B0604020202020204" pitchFamily="34" charset="0"/>
                <a:ea typeface="ヒラギノ角ゴ Pro W3" pitchFamily="-84" charset="-128"/>
                <a:cs typeface="Arial" panose="020B060402020202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ea typeface="ヒラギノ角ゴ Pro W3" pitchFamily="-84" charset="-128"/>
              </a:defRPr>
            </a:lvl3pPr>
            <a:lvl4pPr marL="1600200" indent="-228600">
              <a:spcBef>
                <a:spcPct val="20000"/>
              </a:spcBef>
              <a:buFont typeface="Arial" panose="020B0604020202020204" pitchFamily="34" charset="0"/>
              <a:buChar char="–"/>
              <a:defRPr sz="1600">
                <a:solidFill>
                  <a:schemeClr val="tx1"/>
                </a:solidFill>
                <a:latin typeface="Calibri" panose="020F0502020204030204" pitchFamily="34" charset="0"/>
                <a:ea typeface="ヒラギノ角ゴ Pro W3" pitchFamily="-84" charset="-128"/>
              </a:defRPr>
            </a:lvl4pPr>
            <a:lvl5pPr marL="2057400" indent="-228600">
              <a:spcBef>
                <a:spcPct val="20000"/>
              </a:spcBef>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5pPr>
            <a:lvl6pPr marL="2514600" indent="-228600" defTabSz="4572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6pPr>
            <a:lvl7pPr marL="2971800" indent="-228600" defTabSz="4572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7pPr>
            <a:lvl8pPr marL="3429000" indent="-228600" defTabSz="4572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8pPr>
            <a:lvl9pPr marL="3886200" indent="-228600" defTabSz="4572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9pPr>
          </a:lstStyle>
          <a:p>
            <a:pPr>
              <a:spcBef>
                <a:spcPct val="0"/>
              </a:spcBef>
              <a:buFontTx/>
              <a:buNone/>
            </a:pPr>
            <a:r>
              <a:rPr lang="en-GB" altLang="en-US" sz="1050">
                <a:solidFill>
                  <a:srgbClr val="003399"/>
                </a:solidFill>
              </a:rPr>
              <a:t>either on its own initiative or at the request of EP, Council or Commission</a:t>
            </a:r>
          </a:p>
        </p:txBody>
      </p:sp>
      <p:sp>
        <p:nvSpPr>
          <p:cNvPr id="19473" name="AutoShape 16"/>
          <p:cNvSpPr>
            <a:spLocks noChangeArrowheads="1"/>
          </p:cNvSpPr>
          <p:nvPr/>
        </p:nvSpPr>
        <p:spPr bwMode="auto">
          <a:xfrm rot="5400000">
            <a:off x="6002537" y="2640211"/>
            <a:ext cx="485775" cy="215503"/>
          </a:xfrm>
          <a:prstGeom prst="triangle">
            <a:avLst>
              <a:gd name="adj" fmla="val 50000"/>
            </a:avLst>
          </a:prstGeom>
          <a:solidFill>
            <a:srgbClr val="00339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Wingdings" panose="05000000000000000000" pitchFamily="2" charset="2"/>
              <a:buChar char="§"/>
              <a:defRPr sz="2600">
                <a:solidFill>
                  <a:schemeClr val="tx1"/>
                </a:solidFill>
                <a:latin typeface="Arial" panose="020B0604020202020204" pitchFamily="34" charset="0"/>
                <a:ea typeface="ヒラギノ角ゴ Pro W3" pitchFamily="-84" charset="-128"/>
                <a:cs typeface="Arial" panose="020B0604020202020204" pitchFamily="34" charset="0"/>
              </a:defRPr>
            </a:lvl1pPr>
            <a:lvl2pPr marL="742950" indent="-285750">
              <a:spcBef>
                <a:spcPct val="20000"/>
              </a:spcBef>
              <a:buFont typeface="Arial" panose="020B0604020202020204" pitchFamily="34" charset="0"/>
              <a:buChar char="–"/>
              <a:defRPr sz="2400">
                <a:solidFill>
                  <a:schemeClr val="tx1"/>
                </a:solidFill>
                <a:latin typeface="Arial" panose="020B0604020202020204" pitchFamily="34" charset="0"/>
                <a:ea typeface="ヒラギノ角ゴ Pro W3" pitchFamily="-84" charset="-128"/>
                <a:cs typeface="Arial" panose="020B060402020202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ea typeface="ヒラギノ角ゴ Pro W3" pitchFamily="-84" charset="-128"/>
              </a:defRPr>
            </a:lvl3pPr>
            <a:lvl4pPr marL="1600200" indent="-228600">
              <a:spcBef>
                <a:spcPct val="20000"/>
              </a:spcBef>
              <a:buFont typeface="Arial" panose="020B0604020202020204" pitchFamily="34" charset="0"/>
              <a:buChar char="–"/>
              <a:defRPr sz="1600">
                <a:solidFill>
                  <a:schemeClr val="tx1"/>
                </a:solidFill>
                <a:latin typeface="Calibri" panose="020F0502020204030204" pitchFamily="34" charset="0"/>
                <a:ea typeface="ヒラギノ角ゴ Pro W3" pitchFamily="-84" charset="-128"/>
              </a:defRPr>
            </a:lvl4pPr>
            <a:lvl5pPr marL="2057400" indent="-228600">
              <a:spcBef>
                <a:spcPct val="20000"/>
              </a:spcBef>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5pPr>
            <a:lvl6pPr marL="2514600" indent="-228600" defTabSz="4572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6pPr>
            <a:lvl7pPr marL="2971800" indent="-228600" defTabSz="4572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7pPr>
            <a:lvl8pPr marL="3429000" indent="-228600" defTabSz="4572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8pPr>
            <a:lvl9pPr marL="3886200" indent="-228600" defTabSz="4572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9pPr>
          </a:lstStyle>
          <a:p>
            <a:pPr>
              <a:spcBef>
                <a:spcPct val="0"/>
              </a:spcBef>
              <a:buFontTx/>
              <a:buNone/>
            </a:pPr>
            <a:endParaRPr lang="en-US" altLang="en-US" sz="1350"/>
          </a:p>
        </p:txBody>
      </p:sp>
      <p:sp>
        <p:nvSpPr>
          <p:cNvPr id="19" name="TextBox 6"/>
          <p:cNvSpPr txBox="1">
            <a:spLocks noChangeArrowheads="1"/>
          </p:cNvSpPr>
          <p:nvPr/>
        </p:nvSpPr>
        <p:spPr bwMode="auto">
          <a:xfrm>
            <a:off x="2485982" y="38765"/>
            <a:ext cx="1651397"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Wingdings" panose="05000000000000000000" pitchFamily="2" charset="2"/>
              <a:buChar char="§"/>
              <a:defRPr sz="2600">
                <a:solidFill>
                  <a:schemeClr val="tx1"/>
                </a:solidFill>
                <a:latin typeface="Arial" panose="020B0604020202020204" pitchFamily="34" charset="0"/>
                <a:ea typeface="ヒラギノ角ゴ Pro W3" pitchFamily="-84" charset="-128"/>
                <a:cs typeface="Arial" panose="020B0604020202020204" pitchFamily="34" charset="0"/>
              </a:defRPr>
            </a:lvl1pPr>
            <a:lvl2pPr marL="742950" indent="-285750">
              <a:spcBef>
                <a:spcPct val="20000"/>
              </a:spcBef>
              <a:buFont typeface="Arial" panose="020B0604020202020204" pitchFamily="34" charset="0"/>
              <a:buChar char="–"/>
              <a:defRPr sz="2400">
                <a:solidFill>
                  <a:schemeClr val="tx1"/>
                </a:solidFill>
                <a:latin typeface="Arial" panose="020B0604020202020204" pitchFamily="34" charset="0"/>
                <a:ea typeface="ヒラギノ角ゴ Pro W3" pitchFamily="-84" charset="-128"/>
                <a:cs typeface="Arial" panose="020B060402020202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ea typeface="ヒラギノ角ゴ Pro W3" pitchFamily="-84" charset="-128"/>
              </a:defRPr>
            </a:lvl3pPr>
            <a:lvl4pPr marL="1600200" indent="-228600">
              <a:spcBef>
                <a:spcPct val="20000"/>
              </a:spcBef>
              <a:buFont typeface="Arial" panose="020B0604020202020204" pitchFamily="34" charset="0"/>
              <a:buChar char="–"/>
              <a:defRPr sz="1600">
                <a:solidFill>
                  <a:schemeClr val="tx1"/>
                </a:solidFill>
                <a:latin typeface="Calibri" panose="020F0502020204030204" pitchFamily="34" charset="0"/>
                <a:ea typeface="ヒラギノ角ゴ Pro W3" pitchFamily="-84" charset="-128"/>
              </a:defRPr>
            </a:lvl4pPr>
            <a:lvl5pPr marL="2057400" indent="-228600">
              <a:spcBef>
                <a:spcPct val="20000"/>
              </a:spcBef>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5pPr>
            <a:lvl6pPr marL="2514600" indent="-228600" defTabSz="4572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6pPr>
            <a:lvl7pPr marL="2971800" indent="-228600" defTabSz="4572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7pPr>
            <a:lvl8pPr marL="3429000" indent="-228600" defTabSz="4572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8pPr>
            <a:lvl9pPr marL="3886200" indent="-228600" defTabSz="4572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9pPr>
          </a:lstStyle>
          <a:p>
            <a:pPr>
              <a:spcBef>
                <a:spcPct val="0"/>
              </a:spcBef>
              <a:buFontTx/>
              <a:buNone/>
            </a:pPr>
            <a:r>
              <a:rPr lang="en-US" altLang="en-US" sz="1350" b="1" dirty="0" smtClean="0">
                <a:solidFill>
                  <a:srgbClr val="F9DD16"/>
                </a:solidFill>
                <a:latin typeface="Calibri" panose="020F0502020204030204" pitchFamily="34" charset="0"/>
              </a:rPr>
              <a:t>Objective, tasks and scope</a:t>
            </a:r>
            <a:endParaRPr lang="en-GB" altLang="en-US" sz="1350" dirty="0"/>
          </a:p>
        </p:txBody>
      </p:sp>
    </p:spTree>
    <p:extLst>
      <p:ext uri="{BB962C8B-B14F-4D97-AF65-F5344CB8AC3E}">
        <p14:creationId xmlns:p14="http://schemas.microsoft.com/office/powerpoint/2010/main" val="42975243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9" name="Rectangle 4"/>
          <p:cNvSpPr>
            <a:spLocks noChangeArrowheads="1"/>
          </p:cNvSpPr>
          <p:nvPr/>
        </p:nvSpPr>
        <p:spPr bwMode="auto">
          <a:xfrm>
            <a:off x="643397" y="969218"/>
            <a:ext cx="7920000" cy="3780000"/>
          </a:xfrm>
          <a:prstGeom prst="rect">
            <a:avLst/>
          </a:prstGeom>
          <a:solidFill>
            <a:srgbClr val="00339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t"/>
          <a:lstStyle>
            <a:lvl1pPr>
              <a:spcBef>
                <a:spcPct val="20000"/>
              </a:spcBef>
              <a:buFont typeface="Wingdings" panose="05000000000000000000" pitchFamily="2" charset="2"/>
              <a:buChar char="§"/>
              <a:defRPr sz="2600">
                <a:solidFill>
                  <a:schemeClr val="tx1"/>
                </a:solidFill>
                <a:latin typeface="Arial" panose="020B0604020202020204" pitchFamily="34" charset="0"/>
                <a:ea typeface="ヒラギノ角ゴ Pro W3" pitchFamily="-84" charset="-128"/>
                <a:cs typeface="Arial" panose="020B0604020202020204" pitchFamily="34" charset="0"/>
              </a:defRPr>
            </a:lvl1pPr>
            <a:lvl2pPr marL="742950" indent="-285750">
              <a:spcBef>
                <a:spcPct val="20000"/>
              </a:spcBef>
              <a:buFont typeface="Arial" panose="020B0604020202020204" pitchFamily="34" charset="0"/>
              <a:buChar char="–"/>
              <a:defRPr sz="2400">
                <a:solidFill>
                  <a:schemeClr val="tx1"/>
                </a:solidFill>
                <a:latin typeface="Arial" panose="020B0604020202020204" pitchFamily="34" charset="0"/>
                <a:ea typeface="ヒラギノ角ゴ Pro W3" pitchFamily="-84" charset="-128"/>
                <a:cs typeface="Arial" panose="020B060402020202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ea typeface="ヒラギノ角ゴ Pro W3" pitchFamily="-84" charset="-128"/>
              </a:defRPr>
            </a:lvl3pPr>
            <a:lvl4pPr marL="1600200" indent="-228600">
              <a:spcBef>
                <a:spcPct val="20000"/>
              </a:spcBef>
              <a:buFont typeface="Arial" panose="020B0604020202020204" pitchFamily="34" charset="0"/>
              <a:buChar char="–"/>
              <a:defRPr sz="1600">
                <a:solidFill>
                  <a:schemeClr val="tx1"/>
                </a:solidFill>
                <a:latin typeface="Calibri" panose="020F0502020204030204" pitchFamily="34" charset="0"/>
                <a:ea typeface="ヒラギノ角ゴ Pro W3" pitchFamily="-84" charset="-128"/>
              </a:defRPr>
            </a:lvl4pPr>
            <a:lvl5pPr marL="2057400" indent="-228600">
              <a:spcBef>
                <a:spcPct val="20000"/>
              </a:spcBef>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5pPr>
            <a:lvl6pPr marL="2514600" indent="-2286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6pPr>
            <a:lvl7pPr marL="2971800" indent="-2286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7pPr>
            <a:lvl8pPr marL="3429000" indent="-2286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8pPr>
            <a:lvl9pPr marL="3886200" indent="-2286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9pPr>
          </a:lstStyle>
          <a:p>
            <a:pPr defTabSz="685800">
              <a:spcBef>
                <a:spcPct val="0"/>
              </a:spcBef>
              <a:buNone/>
            </a:pPr>
            <a:r>
              <a:rPr lang="en-US" altLang="en-US" sz="1350" dirty="0">
                <a:solidFill>
                  <a:srgbClr val="F9DD16"/>
                </a:solidFill>
              </a:rPr>
              <a:t>EU </a:t>
            </a:r>
            <a:r>
              <a:rPr lang="en-US" altLang="en-US" sz="1350" dirty="0" smtClean="0">
                <a:solidFill>
                  <a:srgbClr val="F9DD16"/>
                </a:solidFill>
              </a:rPr>
              <a:t>Treaties, including Charter of Fundamental Rights of the European Union</a:t>
            </a:r>
            <a:endParaRPr lang="en-US" altLang="en-US" sz="1350" dirty="0">
              <a:solidFill>
                <a:srgbClr val="F9DD16"/>
              </a:solidFill>
            </a:endParaRPr>
          </a:p>
        </p:txBody>
      </p:sp>
      <p:sp>
        <p:nvSpPr>
          <p:cNvPr id="4099" name="Rectangle 5"/>
          <p:cNvSpPr>
            <a:spLocks noChangeArrowheads="1"/>
          </p:cNvSpPr>
          <p:nvPr/>
        </p:nvSpPr>
        <p:spPr bwMode="auto">
          <a:xfrm>
            <a:off x="1259632" y="1224844"/>
            <a:ext cx="6480000" cy="3420000"/>
          </a:xfrm>
          <a:prstGeom prst="rect">
            <a:avLst/>
          </a:prstGeom>
          <a:solidFill>
            <a:schemeClr val="accent1"/>
          </a:solidFill>
          <a:ln w="9525">
            <a:noFill/>
            <a:miter lim="800000"/>
            <a:headEnd/>
            <a:tailEnd/>
          </a:ln>
        </p:spPr>
        <p:txBody>
          <a:bodyPr wrap="none" anchor="t"/>
          <a:lstStyle/>
          <a:p>
            <a:pPr defTabSz="685800">
              <a:defRPr/>
            </a:pPr>
            <a:r>
              <a:rPr lang="en-US" sz="1350" dirty="0">
                <a:solidFill>
                  <a:srgbClr val="F9DD16"/>
                </a:solidFill>
                <a:latin typeface="Arial" charset="0"/>
                <a:cs typeface="ヒラギノ角ゴ Pro W3" charset="0"/>
              </a:rPr>
              <a:t>Council Reg. 168/2007 15 Feb 2007 (FRA)</a:t>
            </a:r>
          </a:p>
        </p:txBody>
      </p:sp>
      <p:sp>
        <p:nvSpPr>
          <p:cNvPr id="23561" name="Rectangle 6"/>
          <p:cNvSpPr>
            <a:spLocks noChangeArrowheads="1"/>
          </p:cNvSpPr>
          <p:nvPr/>
        </p:nvSpPr>
        <p:spPr bwMode="auto">
          <a:xfrm>
            <a:off x="2444198" y="1540075"/>
            <a:ext cx="4318397" cy="3024000"/>
          </a:xfrm>
          <a:prstGeom prst="rect">
            <a:avLst/>
          </a:prstGeom>
          <a:solidFill>
            <a:srgbClr val="00339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t"/>
          <a:lstStyle>
            <a:lvl1pPr>
              <a:spcBef>
                <a:spcPct val="20000"/>
              </a:spcBef>
              <a:buFont typeface="Wingdings" panose="05000000000000000000" pitchFamily="2" charset="2"/>
              <a:buChar char="§"/>
              <a:defRPr sz="2600">
                <a:solidFill>
                  <a:schemeClr val="tx1"/>
                </a:solidFill>
                <a:latin typeface="Arial" panose="020B0604020202020204" pitchFamily="34" charset="0"/>
                <a:ea typeface="ヒラギノ角ゴ Pro W3" pitchFamily="-84" charset="-128"/>
                <a:cs typeface="Arial" panose="020B0604020202020204" pitchFamily="34" charset="0"/>
              </a:defRPr>
            </a:lvl1pPr>
            <a:lvl2pPr marL="742950" indent="-285750">
              <a:spcBef>
                <a:spcPct val="20000"/>
              </a:spcBef>
              <a:buFont typeface="Arial" panose="020B0604020202020204" pitchFamily="34" charset="0"/>
              <a:buChar char="–"/>
              <a:defRPr sz="2400">
                <a:solidFill>
                  <a:schemeClr val="tx1"/>
                </a:solidFill>
                <a:latin typeface="Arial" panose="020B0604020202020204" pitchFamily="34" charset="0"/>
                <a:ea typeface="ヒラギノ角ゴ Pro W3" pitchFamily="-84" charset="-128"/>
                <a:cs typeface="Arial" panose="020B060402020202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ea typeface="ヒラギノ角ゴ Pro W3" pitchFamily="-84" charset="-128"/>
              </a:defRPr>
            </a:lvl3pPr>
            <a:lvl4pPr marL="1600200" indent="-228600">
              <a:spcBef>
                <a:spcPct val="20000"/>
              </a:spcBef>
              <a:buFont typeface="Arial" panose="020B0604020202020204" pitchFamily="34" charset="0"/>
              <a:buChar char="–"/>
              <a:defRPr sz="1600">
                <a:solidFill>
                  <a:schemeClr val="tx1"/>
                </a:solidFill>
                <a:latin typeface="Calibri" panose="020F0502020204030204" pitchFamily="34" charset="0"/>
                <a:ea typeface="ヒラギノ角ゴ Pro W3" pitchFamily="-84" charset="-128"/>
              </a:defRPr>
            </a:lvl4pPr>
            <a:lvl5pPr marL="2057400" indent="-228600">
              <a:spcBef>
                <a:spcPct val="20000"/>
              </a:spcBef>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5pPr>
            <a:lvl6pPr marL="2514600" indent="-2286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6pPr>
            <a:lvl7pPr marL="2971800" indent="-2286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7pPr>
            <a:lvl8pPr marL="3429000" indent="-2286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8pPr>
            <a:lvl9pPr marL="3886200" indent="-2286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9pPr>
          </a:lstStyle>
          <a:p>
            <a:pPr algn="ctr" defTabSz="685800">
              <a:spcBef>
                <a:spcPct val="0"/>
              </a:spcBef>
              <a:buNone/>
            </a:pPr>
            <a:r>
              <a:rPr lang="en-US" altLang="en-US" sz="1350" dirty="0">
                <a:solidFill>
                  <a:srgbClr val="F9DD16"/>
                </a:solidFill>
              </a:rPr>
              <a:t>MAF: Multi-annual Framework (</a:t>
            </a:r>
            <a:r>
              <a:rPr lang="en-US" altLang="en-US" sz="1350" dirty="0" smtClean="0">
                <a:solidFill>
                  <a:srgbClr val="F9DD16"/>
                </a:solidFill>
              </a:rPr>
              <a:t>2018–2022)</a:t>
            </a:r>
            <a:endParaRPr lang="en-US" altLang="en-US" sz="1350" dirty="0">
              <a:solidFill>
                <a:srgbClr val="F9DD16"/>
              </a:solidFill>
            </a:endParaRPr>
          </a:p>
          <a:p>
            <a:pPr algn="ctr" defTabSz="685800">
              <a:spcBef>
                <a:spcPct val="0"/>
              </a:spcBef>
              <a:buNone/>
            </a:pPr>
            <a:r>
              <a:rPr lang="en-US" altLang="en-US" sz="1350" dirty="0">
                <a:solidFill>
                  <a:srgbClr val="F9DD16"/>
                </a:solidFill>
              </a:rPr>
              <a:t>8</a:t>
            </a:r>
            <a:r>
              <a:rPr lang="en-US" altLang="en-US" sz="1350" dirty="0" smtClean="0">
                <a:solidFill>
                  <a:srgbClr val="F9DD16"/>
                </a:solidFill>
              </a:rPr>
              <a:t> </a:t>
            </a:r>
            <a:r>
              <a:rPr lang="en-US" altLang="en-US" sz="1350" dirty="0">
                <a:solidFill>
                  <a:srgbClr val="F9DD16"/>
                </a:solidFill>
              </a:rPr>
              <a:t>Thematic Areas</a:t>
            </a:r>
            <a:endParaRPr lang="en-US" altLang="en-US" sz="750" dirty="0">
              <a:solidFill>
                <a:srgbClr val="F9DD16"/>
              </a:solidFill>
            </a:endParaRPr>
          </a:p>
        </p:txBody>
      </p:sp>
      <p:sp>
        <p:nvSpPr>
          <p:cNvPr id="19" name="Rectangle 44"/>
          <p:cNvSpPr>
            <a:spLocks noChangeArrowheads="1"/>
          </p:cNvSpPr>
          <p:nvPr/>
        </p:nvSpPr>
        <p:spPr bwMode="auto">
          <a:xfrm rot="16200000">
            <a:off x="4471654" y="1076031"/>
            <a:ext cx="270272" cy="4032647"/>
          </a:xfrm>
          <a:prstGeom prst="rect">
            <a:avLst/>
          </a:prstGeom>
          <a:solidFill>
            <a:srgbClr val="F9DD16"/>
          </a:solidFill>
          <a:ln w="9525">
            <a:noFill/>
            <a:miter lim="800000"/>
            <a:headEnd/>
            <a:tailEnd/>
          </a:ln>
        </p:spPr>
        <p:txBody>
          <a:bodyPr vert="eaVert" wrap="none" anchor="ctr"/>
          <a:lstStyle/>
          <a:p>
            <a:pPr defTabSz="685800">
              <a:defRPr/>
            </a:pPr>
            <a:r>
              <a:rPr lang="en-US" sz="1050" b="1" dirty="0">
                <a:solidFill>
                  <a:srgbClr val="003399"/>
                </a:solidFill>
                <a:latin typeface="Arial" charset="0"/>
                <a:cs typeface="ヒラギノ角ゴ Pro W3" charset="0"/>
              </a:rPr>
              <a:t>d) Judicial cooperation, except in criminal matters</a:t>
            </a:r>
          </a:p>
        </p:txBody>
      </p:sp>
      <p:sp>
        <p:nvSpPr>
          <p:cNvPr id="23555" name="Rectangle 40"/>
          <p:cNvSpPr>
            <a:spLocks noChangeArrowheads="1"/>
          </p:cNvSpPr>
          <p:nvPr/>
        </p:nvSpPr>
        <p:spPr bwMode="auto">
          <a:xfrm rot="-5400000">
            <a:off x="4471654" y="1688013"/>
            <a:ext cx="270272" cy="4032647"/>
          </a:xfrm>
          <a:prstGeom prst="rect">
            <a:avLst/>
          </a:prstGeom>
          <a:solidFill>
            <a:srgbClr val="F9DD1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lvl1pPr>
              <a:spcBef>
                <a:spcPct val="20000"/>
              </a:spcBef>
              <a:buFont typeface="Wingdings" panose="05000000000000000000" pitchFamily="2" charset="2"/>
              <a:buChar char="§"/>
              <a:defRPr sz="2600">
                <a:solidFill>
                  <a:schemeClr val="tx1"/>
                </a:solidFill>
                <a:latin typeface="Arial" panose="020B0604020202020204" pitchFamily="34" charset="0"/>
                <a:ea typeface="ヒラギノ角ゴ Pro W3" pitchFamily="-84" charset="-128"/>
                <a:cs typeface="Arial" panose="020B0604020202020204" pitchFamily="34" charset="0"/>
              </a:defRPr>
            </a:lvl1pPr>
            <a:lvl2pPr marL="742950" indent="-285750">
              <a:spcBef>
                <a:spcPct val="20000"/>
              </a:spcBef>
              <a:buFont typeface="Arial" panose="020B0604020202020204" pitchFamily="34" charset="0"/>
              <a:buChar char="–"/>
              <a:defRPr sz="2400">
                <a:solidFill>
                  <a:schemeClr val="tx1"/>
                </a:solidFill>
                <a:latin typeface="Arial" panose="020B0604020202020204" pitchFamily="34" charset="0"/>
                <a:ea typeface="ヒラギノ角ゴ Pro W3" pitchFamily="-84" charset="-128"/>
                <a:cs typeface="Arial" panose="020B060402020202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ea typeface="ヒラギノ角ゴ Pro W3" pitchFamily="-84" charset="-128"/>
              </a:defRPr>
            </a:lvl3pPr>
            <a:lvl4pPr marL="1600200" indent="-228600">
              <a:spcBef>
                <a:spcPct val="20000"/>
              </a:spcBef>
              <a:buFont typeface="Arial" panose="020B0604020202020204" pitchFamily="34" charset="0"/>
              <a:buChar char="–"/>
              <a:defRPr sz="1600">
                <a:solidFill>
                  <a:schemeClr val="tx1"/>
                </a:solidFill>
                <a:latin typeface="Calibri" panose="020F0502020204030204" pitchFamily="34" charset="0"/>
                <a:ea typeface="ヒラギノ角ゴ Pro W3" pitchFamily="-84" charset="-128"/>
              </a:defRPr>
            </a:lvl4pPr>
            <a:lvl5pPr marL="2057400" indent="-228600">
              <a:spcBef>
                <a:spcPct val="20000"/>
              </a:spcBef>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5pPr>
            <a:lvl6pPr marL="2514600" indent="-2286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6pPr>
            <a:lvl7pPr marL="2971800" indent="-2286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7pPr>
            <a:lvl8pPr marL="3429000" indent="-2286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8pPr>
            <a:lvl9pPr marL="3886200" indent="-2286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9pPr>
          </a:lstStyle>
          <a:p>
            <a:pPr defTabSz="685800">
              <a:spcBef>
                <a:spcPct val="0"/>
              </a:spcBef>
              <a:buNone/>
            </a:pPr>
            <a:r>
              <a:rPr lang="en-US" altLang="en-US" sz="1050" b="1" dirty="0">
                <a:solidFill>
                  <a:srgbClr val="003399"/>
                </a:solidFill>
              </a:rPr>
              <a:t>f) Racism, xenophobia &amp; related </a:t>
            </a:r>
            <a:r>
              <a:rPr lang="en-US" altLang="en-US" sz="1050" b="1" dirty="0" smtClean="0">
                <a:solidFill>
                  <a:srgbClr val="003399"/>
                </a:solidFill>
              </a:rPr>
              <a:t>intolerance</a:t>
            </a:r>
            <a:endParaRPr lang="en-US" altLang="en-US" sz="1050" b="1" dirty="0">
              <a:solidFill>
                <a:srgbClr val="003399"/>
              </a:solidFill>
            </a:endParaRPr>
          </a:p>
        </p:txBody>
      </p:sp>
      <p:sp>
        <p:nvSpPr>
          <p:cNvPr id="4104" name="Rectangle 39"/>
          <p:cNvSpPr>
            <a:spLocks noChangeArrowheads="1"/>
          </p:cNvSpPr>
          <p:nvPr/>
        </p:nvSpPr>
        <p:spPr bwMode="auto">
          <a:xfrm rot="16200000">
            <a:off x="4471654" y="460478"/>
            <a:ext cx="270272" cy="4032647"/>
          </a:xfrm>
          <a:prstGeom prst="rect">
            <a:avLst/>
          </a:prstGeom>
          <a:solidFill>
            <a:srgbClr val="F9DD16"/>
          </a:solidFill>
          <a:ln w="9525">
            <a:noFill/>
            <a:miter lim="800000"/>
            <a:headEnd/>
            <a:tailEnd/>
          </a:ln>
        </p:spPr>
        <p:txBody>
          <a:bodyPr vert="eaVert" wrap="none" anchor="ctr"/>
          <a:lstStyle/>
          <a:p>
            <a:pPr defTabSz="685800">
              <a:defRPr/>
            </a:pPr>
            <a:r>
              <a:rPr lang="en-US" sz="1050" b="1" dirty="0">
                <a:solidFill>
                  <a:srgbClr val="003399"/>
                </a:solidFill>
                <a:latin typeface="Arial" charset="0"/>
                <a:cs typeface="ヒラギノ角ゴ Pro W3" charset="0"/>
              </a:rPr>
              <a:t>b) </a:t>
            </a:r>
            <a:r>
              <a:rPr lang="en-US" sz="1050" b="1" dirty="0" smtClean="0">
                <a:solidFill>
                  <a:srgbClr val="003399"/>
                </a:solidFill>
                <a:latin typeface="Arial" charset="0"/>
                <a:cs typeface="ヒラギノ角ゴ Pro W3" charset="0"/>
              </a:rPr>
              <a:t>Equality and discrimination (as listed in Charter Art. 21)</a:t>
            </a:r>
            <a:endParaRPr lang="en-US" sz="1050" b="1" dirty="0">
              <a:solidFill>
                <a:srgbClr val="003399"/>
              </a:solidFill>
              <a:latin typeface="Arial" charset="0"/>
              <a:cs typeface="ヒラギノ角ゴ Pro W3" charset="0"/>
            </a:endParaRPr>
          </a:p>
        </p:txBody>
      </p:sp>
      <p:sp>
        <p:nvSpPr>
          <p:cNvPr id="23557" name="Rectangle 45"/>
          <p:cNvSpPr>
            <a:spLocks noChangeArrowheads="1"/>
          </p:cNvSpPr>
          <p:nvPr/>
        </p:nvSpPr>
        <p:spPr bwMode="auto">
          <a:xfrm rot="-5400000">
            <a:off x="4476327" y="154487"/>
            <a:ext cx="270272" cy="4035029"/>
          </a:xfrm>
          <a:prstGeom prst="rect">
            <a:avLst/>
          </a:prstGeom>
          <a:solidFill>
            <a:srgbClr val="F9DD1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lvl1pPr>
              <a:spcBef>
                <a:spcPct val="20000"/>
              </a:spcBef>
              <a:buFont typeface="Wingdings" panose="05000000000000000000" pitchFamily="2" charset="2"/>
              <a:buChar char="§"/>
              <a:defRPr sz="2600">
                <a:solidFill>
                  <a:schemeClr val="tx1"/>
                </a:solidFill>
                <a:latin typeface="Arial" panose="020B0604020202020204" pitchFamily="34" charset="0"/>
                <a:ea typeface="ヒラギノ角ゴ Pro W3" pitchFamily="-84" charset="-128"/>
                <a:cs typeface="Arial" panose="020B0604020202020204" pitchFamily="34" charset="0"/>
              </a:defRPr>
            </a:lvl1pPr>
            <a:lvl2pPr marL="742950" indent="-285750">
              <a:spcBef>
                <a:spcPct val="20000"/>
              </a:spcBef>
              <a:buFont typeface="Arial" panose="020B0604020202020204" pitchFamily="34" charset="0"/>
              <a:buChar char="–"/>
              <a:defRPr sz="2400">
                <a:solidFill>
                  <a:schemeClr val="tx1"/>
                </a:solidFill>
                <a:latin typeface="Arial" panose="020B0604020202020204" pitchFamily="34" charset="0"/>
                <a:ea typeface="ヒラギノ角ゴ Pro W3" pitchFamily="-84" charset="-128"/>
                <a:cs typeface="Arial" panose="020B060402020202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ea typeface="ヒラギノ角ゴ Pro W3" pitchFamily="-84" charset="-128"/>
              </a:defRPr>
            </a:lvl3pPr>
            <a:lvl4pPr marL="1600200" indent="-228600">
              <a:spcBef>
                <a:spcPct val="20000"/>
              </a:spcBef>
              <a:buFont typeface="Arial" panose="020B0604020202020204" pitchFamily="34" charset="0"/>
              <a:buChar char="–"/>
              <a:defRPr sz="1600">
                <a:solidFill>
                  <a:schemeClr val="tx1"/>
                </a:solidFill>
                <a:latin typeface="Calibri" panose="020F0502020204030204" pitchFamily="34" charset="0"/>
                <a:ea typeface="ヒラギノ角ゴ Pro W3" pitchFamily="-84" charset="-128"/>
              </a:defRPr>
            </a:lvl4pPr>
            <a:lvl5pPr marL="2057400" indent="-228600">
              <a:spcBef>
                <a:spcPct val="20000"/>
              </a:spcBef>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5pPr>
            <a:lvl6pPr marL="2514600" indent="-2286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6pPr>
            <a:lvl7pPr marL="2971800" indent="-2286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7pPr>
            <a:lvl8pPr marL="3429000" indent="-2286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8pPr>
            <a:lvl9pPr marL="3886200" indent="-2286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9pPr>
          </a:lstStyle>
          <a:p>
            <a:pPr defTabSz="685800">
              <a:spcBef>
                <a:spcPct val="0"/>
              </a:spcBef>
              <a:buNone/>
            </a:pPr>
            <a:r>
              <a:rPr lang="en-US" altLang="en-US" sz="1050" b="1" dirty="0">
                <a:solidFill>
                  <a:srgbClr val="003399"/>
                </a:solidFill>
              </a:rPr>
              <a:t>a) </a:t>
            </a:r>
            <a:r>
              <a:rPr lang="en-US" altLang="en-US" sz="1050" b="1" dirty="0" smtClean="0">
                <a:solidFill>
                  <a:srgbClr val="003399"/>
                </a:solidFill>
              </a:rPr>
              <a:t>Victims of crime and access </a:t>
            </a:r>
            <a:r>
              <a:rPr lang="en-US" altLang="en-US" sz="1050" b="1" dirty="0">
                <a:solidFill>
                  <a:srgbClr val="003399"/>
                </a:solidFill>
              </a:rPr>
              <a:t>to justice </a:t>
            </a:r>
          </a:p>
        </p:txBody>
      </p:sp>
      <p:sp>
        <p:nvSpPr>
          <p:cNvPr id="20" name="Rectangle 44"/>
          <p:cNvSpPr>
            <a:spLocks noChangeArrowheads="1"/>
          </p:cNvSpPr>
          <p:nvPr/>
        </p:nvSpPr>
        <p:spPr bwMode="auto">
          <a:xfrm rot="16200000">
            <a:off x="4471654" y="1380831"/>
            <a:ext cx="270272" cy="4032647"/>
          </a:xfrm>
          <a:prstGeom prst="rect">
            <a:avLst/>
          </a:prstGeom>
          <a:solidFill>
            <a:srgbClr val="F9DD16"/>
          </a:solidFill>
          <a:ln w="9525">
            <a:noFill/>
            <a:miter lim="800000"/>
            <a:headEnd/>
            <a:tailEnd/>
          </a:ln>
        </p:spPr>
        <p:txBody>
          <a:bodyPr vert="eaVert" wrap="none" anchor="ctr"/>
          <a:lstStyle/>
          <a:p>
            <a:pPr defTabSz="685800">
              <a:defRPr/>
            </a:pPr>
            <a:r>
              <a:rPr lang="en-US" sz="1050" b="1" dirty="0">
                <a:solidFill>
                  <a:srgbClr val="003399"/>
                </a:solidFill>
                <a:latin typeface="Arial" charset="0"/>
                <a:cs typeface="ヒラギノ角ゴ Pro W3" charset="0"/>
              </a:rPr>
              <a:t>e) </a:t>
            </a:r>
            <a:r>
              <a:rPr lang="en-US" sz="1050" b="1" dirty="0" smtClean="0">
                <a:solidFill>
                  <a:srgbClr val="003399"/>
                </a:solidFill>
                <a:latin typeface="Arial" charset="0"/>
                <a:cs typeface="ヒラギノ角ゴ Pro W3" charset="0"/>
              </a:rPr>
              <a:t>Migration, borders, asylum and integration </a:t>
            </a:r>
            <a:endParaRPr lang="en-US" sz="1050" b="1" dirty="0">
              <a:solidFill>
                <a:srgbClr val="003399"/>
              </a:solidFill>
              <a:latin typeface="Arial" charset="0"/>
              <a:cs typeface="ヒラギノ角ゴ Pro W3" charset="0"/>
            </a:endParaRPr>
          </a:p>
        </p:txBody>
      </p:sp>
      <p:sp>
        <p:nvSpPr>
          <p:cNvPr id="23563" name="Rectangle 24"/>
          <p:cNvSpPr>
            <a:spLocks noChangeArrowheads="1"/>
          </p:cNvSpPr>
          <p:nvPr/>
        </p:nvSpPr>
        <p:spPr bwMode="auto">
          <a:xfrm rot="-5400000">
            <a:off x="4471059" y="2000551"/>
            <a:ext cx="271463" cy="4032647"/>
          </a:xfrm>
          <a:prstGeom prst="rect">
            <a:avLst/>
          </a:prstGeom>
          <a:solidFill>
            <a:srgbClr val="F9DD1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lvl1pPr>
              <a:spcBef>
                <a:spcPct val="20000"/>
              </a:spcBef>
              <a:buFont typeface="Wingdings" panose="05000000000000000000" pitchFamily="2" charset="2"/>
              <a:buChar char="§"/>
              <a:defRPr sz="2600">
                <a:solidFill>
                  <a:schemeClr val="tx1"/>
                </a:solidFill>
                <a:latin typeface="Arial" panose="020B0604020202020204" pitchFamily="34" charset="0"/>
                <a:ea typeface="ヒラギノ角ゴ Pro W3" pitchFamily="-84" charset="-128"/>
                <a:cs typeface="Arial" panose="020B0604020202020204" pitchFamily="34" charset="0"/>
              </a:defRPr>
            </a:lvl1pPr>
            <a:lvl2pPr marL="742950" indent="-285750">
              <a:spcBef>
                <a:spcPct val="20000"/>
              </a:spcBef>
              <a:buFont typeface="Arial" panose="020B0604020202020204" pitchFamily="34" charset="0"/>
              <a:buChar char="–"/>
              <a:defRPr sz="2400">
                <a:solidFill>
                  <a:schemeClr val="tx1"/>
                </a:solidFill>
                <a:latin typeface="Arial" panose="020B0604020202020204" pitchFamily="34" charset="0"/>
                <a:ea typeface="ヒラギノ角ゴ Pro W3" pitchFamily="-84" charset="-128"/>
                <a:cs typeface="Arial" panose="020B060402020202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ea typeface="ヒラギノ角ゴ Pro W3" pitchFamily="-84" charset="-128"/>
              </a:defRPr>
            </a:lvl3pPr>
            <a:lvl4pPr marL="1600200" indent="-228600">
              <a:spcBef>
                <a:spcPct val="20000"/>
              </a:spcBef>
              <a:buFont typeface="Arial" panose="020B0604020202020204" pitchFamily="34" charset="0"/>
              <a:buChar char="–"/>
              <a:defRPr sz="1600">
                <a:solidFill>
                  <a:schemeClr val="tx1"/>
                </a:solidFill>
                <a:latin typeface="Calibri" panose="020F0502020204030204" pitchFamily="34" charset="0"/>
                <a:ea typeface="ヒラギノ角ゴ Pro W3" pitchFamily="-84" charset="-128"/>
              </a:defRPr>
            </a:lvl4pPr>
            <a:lvl5pPr marL="2057400" indent="-228600">
              <a:spcBef>
                <a:spcPct val="20000"/>
              </a:spcBef>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5pPr>
            <a:lvl6pPr marL="2514600" indent="-2286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6pPr>
            <a:lvl7pPr marL="2971800" indent="-2286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7pPr>
            <a:lvl8pPr marL="3429000" indent="-2286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8pPr>
            <a:lvl9pPr marL="3886200" indent="-2286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9pPr>
          </a:lstStyle>
          <a:p>
            <a:pPr defTabSz="685800">
              <a:spcBef>
                <a:spcPct val="0"/>
              </a:spcBef>
              <a:buNone/>
            </a:pPr>
            <a:r>
              <a:rPr lang="en-US" altLang="en-US" sz="1050" b="1" dirty="0">
                <a:solidFill>
                  <a:srgbClr val="003399"/>
                </a:solidFill>
              </a:rPr>
              <a:t>g) </a:t>
            </a:r>
            <a:r>
              <a:rPr lang="en-US" altLang="en-US" sz="1050" b="1" dirty="0" smtClean="0">
                <a:solidFill>
                  <a:srgbClr val="003399"/>
                </a:solidFill>
              </a:rPr>
              <a:t>Rights of the child</a:t>
            </a:r>
            <a:endParaRPr lang="en-US" altLang="en-US" sz="1050" b="1" dirty="0">
              <a:solidFill>
                <a:srgbClr val="003399"/>
              </a:solidFill>
            </a:endParaRPr>
          </a:p>
        </p:txBody>
      </p:sp>
      <p:sp>
        <p:nvSpPr>
          <p:cNvPr id="4106" name="Rectangle 41"/>
          <p:cNvSpPr>
            <a:spLocks noChangeArrowheads="1"/>
          </p:cNvSpPr>
          <p:nvPr/>
        </p:nvSpPr>
        <p:spPr bwMode="auto">
          <a:xfrm rot="16200000">
            <a:off x="4471654" y="2314281"/>
            <a:ext cx="270272" cy="4032647"/>
          </a:xfrm>
          <a:prstGeom prst="rect">
            <a:avLst/>
          </a:prstGeom>
          <a:solidFill>
            <a:srgbClr val="F9DD16"/>
          </a:solidFill>
          <a:ln w="9525">
            <a:noFill/>
            <a:miter lim="800000"/>
            <a:headEnd/>
            <a:tailEnd/>
          </a:ln>
        </p:spPr>
        <p:txBody>
          <a:bodyPr vert="eaVert" wrap="none" anchor="ctr"/>
          <a:lstStyle/>
          <a:p>
            <a:pPr defTabSz="685800">
              <a:defRPr/>
            </a:pPr>
            <a:r>
              <a:rPr lang="en-US" sz="1050" b="1" dirty="0">
                <a:solidFill>
                  <a:srgbClr val="003399"/>
                </a:solidFill>
                <a:latin typeface="Arial" charset="0"/>
                <a:cs typeface="ヒラギノ角ゴ Pro W3" charset="0"/>
              </a:rPr>
              <a:t>h</a:t>
            </a:r>
            <a:r>
              <a:rPr lang="en-US" sz="1050" b="1" dirty="0" smtClean="0">
                <a:solidFill>
                  <a:srgbClr val="003399"/>
                </a:solidFill>
                <a:latin typeface="Arial" charset="0"/>
                <a:cs typeface="ヒラギノ角ゴ Pro W3" charset="0"/>
              </a:rPr>
              <a:t>) Integration and social inclusion of Roma</a:t>
            </a:r>
            <a:endParaRPr lang="en-US" sz="1050" b="1" dirty="0">
              <a:solidFill>
                <a:srgbClr val="003399"/>
              </a:solidFill>
              <a:latin typeface="Arial" charset="0"/>
              <a:cs typeface="ヒラギノ角ゴ Pro W3" charset="0"/>
            </a:endParaRPr>
          </a:p>
        </p:txBody>
      </p:sp>
      <p:sp>
        <p:nvSpPr>
          <p:cNvPr id="4109" name="Rectangle 44"/>
          <p:cNvSpPr>
            <a:spLocks noChangeArrowheads="1"/>
          </p:cNvSpPr>
          <p:nvPr/>
        </p:nvSpPr>
        <p:spPr bwMode="auto">
          <a:xfrm rot="16200000">
            <a:off x="4471654" y="770040"/>
            <a:ext cx="270272" cy="4032647"/>
          </a:xfrm>
          <a:prstGeom prst="rect">
            <a:avLst/>
          </a:prstGeom>
          <a:solidFill>
            <a:srgbClr val="F9DD16"/>
          </a:solidFill>
          <a:ln w="9525">
            <a:noFill/>
            <a:miter lim="800000"/>
            <a:headEnd/>
            <a:tailEnd/>
          </a:ln>
        </p:spPr>
        <p:txBody>
          <a:bodyPr vert="eaVert" wrap="none" anchor="ctr"/>
          <a:lstStyle/>
          <a:p>
            <a:pPr defTabSz="685800">
              <a:defRPr/>
            </a:pPr>
            <a:r>
              <a:rPr lang="en-US" sz="1050" b="1" dirty="0">
                <a:solidFill>
                  <a:srgbClr val="003399"/>
                </a:solidFill>
                <a:latin typeface="Arial" charset="0"/>
                <a:cs typeface="ヒラギノ角ゴ Pro W3" charset="0"/>
              </a:rPr>
              <a:t>c) Information </a:t>
            </a:r>
            <a:r>
              <a:rPr lang="en-US" sz="1050" b="1" dirty="0" smtClean="0">
                <a:solidFill>
                  <a:srgbClr val="003399"/>
                </a:solidFill>
                <a:latin typeface="Arial" charset="0"/>
                <a:cs typeface="ヒラギノ角ゴ Pro W3" charset="0"/>
              </a:rPr>
              <a:t>society, private life and personal data </a:t>
            </a:r>
            <a:endParaRPr lang="en-US" sz="1050" b="1" dirty="0">
              <a:solidFill>
                <a:srgbClr val="003399"/>
              </a:solidFill>
              <a:latin typeface="Arial" charset="0"/>
              <a:cs typeface="ヒラギノ角ゴ Pro W3" charset="0"/>
            </a:endParaRPr>
          </a:p>
        </p:txBody>
      </p:sp>
      <p:sp>
        <p:nvSpPr>
          <p:cNvPr id="23566" name="Rectangle 40">
            <a:hlinkClick r:id="" action="ppaction://noaction"/>
          </p:cNvPr>
          <p:cNvSpPr>
            <a:spLocks noChangeArrowheads="1"/>
          </p:cNvSpPr>
          <p:nvPr/>
        </p:nvSpPr>
        <p:spPr bwMode="auto">
          <a:xfrm>
            <a:off x="6717507" y="1"/>
            <a:ext cx="1283494" cy="62269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Wingdings" panose="05000000000000000000" pitchFamily="2" charset="2"/>
              <a:buChar char="§"/>
              <a:defRPr sz="2600">
                <a:solidFill>
                  <a:schemeClr val="tx1"/>
                </a:solidFill>
                <a:latin typeface="Arial" panose="020B0604020202020204" pitchFamily="34" charset="0"/>
                <a:ea typeface="ヒラギノ角ゴ Pro W3" pitchFamily="-84" charset="-128"/>
                <a:cs typeface="Arial" panose="020B0604020202020204" pitchFamily="34" charset="0"/>
              </a:defRPr>
            </a:lvl1pPr>
            <a:lvl2pPr marL="742950" indent="-285750">
              <a:spcBef>
                <a:spcPct val="20000"/>
              </a:spcBef>
              <a:buFont typeface="Arial" panose="020B0604020202020204" pitchFamily="34" charset="0"/>
              <a:buChar char="–"/>
              <a:defRPr sz="2400">
                <a:solidFill>
                  <a:schemeClr val="tx1"/>
                </a:solidFill>
                <a:latin typeface="Arial" panose="020B0604020202020204" pitchFamily="34" charset="0"/>
                <a:ea typeface="ヒラギノ角ゴ Pro W3" pitchFamily="-84" charset="-128"/>
                <a:cs typeface="Arial" panose="020B060402020202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ea typeface="ヒラギノ角ゴ Pro W3" pitchFamily="-84" charset="-128"/>
              </a:defRPr>
            </a:lvl3pPr>
            <a:lvl4pPr marL="1600200" indent="-228600">
              <a:spcBef>
                <a:spcPct val="20000"/>
              </a:spcBef>
              <a:buFont typeface="Arial" panose="020B0604020202020204" pitchFamily="34" charset="0"/>
              <a:buChar char="–"/>
              <a:defRPr sz="1600">
                <a:solidFill>
                  <a:schemeClr val="tx1"/>
                </a:solidFill>
                <a:latin typeface="Calibri" panose="020F0502020204030204" pitchFamily="34" charset="0"/>
                <a:ea typeface="ヒラギノ角ゴ Pro W3" pitchFamily="-84" charset="-128"/>
              </a:defRPr>
            </a:lvl4pPr>
            <a:lvl5pPr marL="2057400" indent="-228600">
              <a:spcBef>
                <a:spcPct val="20000"/>
              </a:spcBef>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5pPr>
            <a:lvl6pPr marL="2514600" indent="-228600" defTabSz="4572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6pPr>
            <a:lvl7pPr marL="2971800" indent="-228600" defTabSz="4572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7pPr>
            <a:lvl8pPr marL="3429000" indent="-228600" defTabSz="4572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8pPr>
            <a:lvl9pPr marL="3886200" indent="-228600" defTabSz="4572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9pPr>
          </a:lstStyle>
          <a:p>
            <a:pPr eaLnBrk="1" hangingPunct="1">
              <a:spcBef>
                <a:spcPct val="0"/>
              </a:spcBef>
              <a:buFontTx/>
              <a:buNone/>
            </a:pPr>
            <a:endParaRPr lang="en-US" altLang="en-US" sz="1350"/>
          </a:p>
        </p:txBody>
      </p:sp>
      <p:sp>
        <p:nvSpPr>
          <p:cNvPr id="24" name="TextBox 6"/>
          <p:cNvSpPr txBox="1">
            <a:spLocks noChangeArrowheads="1"/>
          </p:cNvSpPr>
          <p:nvPr/>
        </p:nvSpPr>
        <p:spPr bwMode="auto">
          <a:xfrm>
            <a:off x="2485982" y="38765"/>
            <a:ext cx="165139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Wingdings" panose="05000000000000000000" pitchFamily="2" charset="2"/>
              <a:buChar char="§"/>
              <a:defRPr sz="2600">
                <a:solidFill>
                  <a:schemeClr val="tx1"/>
                </a:solidFill>
                <a:latin typeface="Arial" panose="020B0604020202020204" pitchFamily="34" charset="0"/>
                <a:ea typeface="ヒラギノ角ゴ Pro W3" pitchFamily="-84" charset="-128"/>
                <a:cs typeface="Arial" panose="020B0604020202020204" pitchFamily="34" charset="0"/>
              </a:defRPr>
            </a:lvl1pPr>
            <a:lvl2pPr marL="742950" indent="-285750">
              <a:spcBef>
                <a:spcPct val="20000"/>
              </a:spcBef>
              <a:buFont typeface="Arial" panose="020B0604020202020204" pitchFamily="34" charset="0"/>
              <a:buChar char="–"/>
              <a:defRPr sz="2400">
                <a:solidFill>
                  <a:schemeClr val="tx1"/>
                </a:solidFill>
                <a:latin typeface="Arial" panose="020B0604020202020204" pitchFamily="34" charset="0"/>
                <a:ea typeface="ヒラギノ角ゴ Pro W3" pitchFamily="-84" charset="-128"/>
                <a:cs typeface="Arial" panose="020B060402020202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ea typeface="ヒラギノ角ゴ Pro W3" pitchFamily="-84" charset="-128"/>
              </a:defRPr>
            </a:lvl3pPr>
            <a:lvl4pPr marL="1600200" indent="-228600">
              <a:spcBef>
                <a:spcPct val="20000"/>
              </a:spcBef>
              <a:buFont typeface="Arial" panose="020B0604020202020204" pitchFamily="34" charset="0"/>
              <a:buChar char="–"/>
              <a:defRPr sz="1600">
                <a:solidFill>
                  <a:schemeClr val="tx1"/>
                </a:solidFill>
                <a:latin typeface="Calibri" panose="020F0502020204030204" pitchFamily="34" charset="0"/>
                <a:ea typeface="ヒラギノ角ゴ Pro W3" pitchFamily="-84" charset="-128"/>
              </a:defRPr>
            </a:lvl4pPr>
            <a:lvl5pPr marL="2057400" indent="-228600">
              <a:spcBef>
                <a:spcPct val="20000"/>
              </a:spcBef>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5pPr>
            <a:lvl6pPr marL="2514600" indent="-228600" defTabSz="4572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6pPr>
            <a:lvl7pPr marL="2971800" indent="-228600" defTabSz="4572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7pPr>
            <a:lvl8pPr marL="3429000" indent="-228600" defTabSz="4572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8pPr>
            <a:lvl9pPr marL="3886200" indent="-228600" defTabSz="4572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9pPr>
          </a:lstStyle>
          <a:p>
            <a:pPr>
              <a:spcBef>
                <a:spcPct val="0"/>
              </a:spcBef>
              <a:buFontTx/>
              <a:buNone/>
            </a:pPr>
            <a:r>
              <a:rPr lang="en-US" altLang="en-US" sz="2400" b="1" dirty="0" err="1" smtClean="0">
                <a:solidFill>
                  <a:srgbClr val="F9DD16"/>
                </a:solidFill>
                <a:latin typeface="Calibri" panose="020F0502020204030204" pitchFamily="34" charset="0"/>
              </a:rPr>
              <a:t>III</a:t>
            </a:r>
            <a:r>
              <a:rPr lang="en-US" altLang="en-US" sz="2400" b="1" baseline="30000" dirty="0" err="1" smtClean="0">
                <a:solidFill>
                  <a:srgbClr val="F9DD16"/>
                </a:solidFill>
                <a:latin typeface="Calibri" panose="020F0502020204030204" pitchFamily="34" charset="0"/>
              </a:rPr>
              <a:t>rd</a:t>
            </a:r>
            <a:r>
              <a:rPr lang="en-US" altLang="en-US" sz="2400" b="1" dirty="0" smtClean="0">
                <a:solidFill>
                  <a:srgbClr val="F9DD16"/>
                </a:solidFill>
                <a:latin typeface="Calibri" panose="020F0502020204030204" pitchFamily="34" charset="0"/>
              </a:rPr>
              <a:t> MAF</a:t>
            </a:r>
            <a:endParaRPr lang="en-GB" altLang="en-US" sz="2400" dirty="0"/>
          </a:p>
        </p:txBody>
      </p:sp>
    </p:spTree>
    <p:extLst>
      <p:ext uri="{BB962C8B-B14F-4D97-AF65-F5344CB8AC3E}">
        <p14:creationId xmlns:p14="http://schemas.microsoft.com/office/powerpoint/2010/main" val="405184501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GB" dirty="0"/>
              <a:t>FRA’s </a:t>
            </a:r>
            <a:r>
              <a:rPr lang="en-GB" dirty="0" smtClean="0"/>
              <a:t>2018–2022 </a:t>
            </a:r>
            <a:r>
              <a:rPr lang="en-GB" dirty="0"/>
              <a:t>Strategy</a:t>
            </a:r>
            <a:br>
              <a:rPr lang="en-GB" dirty="0"/>
            </a:br>
            <a:endParaRPr lang="en-GB" dirty="0"/>
          </a:p>
        </p:txBody>
      </p:sp>
      <p:sp>
        <p:nvSpPr>
          <p:cNvPr id="5" name="Content Placeholder 4"/>
          <p:cNvSpPr>
            <a:spLocks noGrp="1"/>
          </p:cNvSpPr>
          <p:nvPr>
            <p:ph idx="1"/>
          </p:nvPr>
        </p:nvSpPr>
        <p:spPr/>
        <p:txBody>
          <a:bodyPr>
            <a:normAutofit fontScale="92500" lnSpcReduction="10000"/>
          </a:bodyPr>
          <a:lstStyle/>
          <a:p>
            <a:pPr marL="457200" lvl="0" indent="-457200">
              <a:buFont typeface="+mj-lt"/>
              <a:buAutoNum type="arabicPeriod"/>
            </a:pPr>
            <a:r>
              <a:rPr lang="en-GB" dirty="0" smtClean="0"/>
              <a:t>Identifying </a:t>
            </a:r>
            <a:r>
              <a:rPr lang="en-GB" dirty="0"/>
              <a:t>trends </a:t>
            </a:r>
            <a:r>
              <a:rPr lang="en-GB" dirty="0" smtClean="0"/>
              <a:t>– </a:t>
            </a:r>
            <a:r>
              <a:rPr lang="en-GB" dirty="0"/>
              <a:t>comparative data and evidence </a:t>
            </a:r>
            <a:endParaRPr lang="en-GB" dirty="0" smtClean="0"/>
          </a:p>
          <a:p>
            <a:pPr marL="457200" lvl="0" indent="-457200">
              <a:buFont typeface="+mj-lt"/>
              <a:buAutoNum type="arabicPeriod"/>
            </a:pPr>
            <a:r>
              <a:rPr lang="en-GB" dirty="0" smtClean="0"/>
              <a:t>Contributing </a:t>
            </a:r>
            <a:r>
              <a:rPr lang="en-GB" dirty="0"/>
              <a:t>to better law making and implementation - providing independent </a:t>
            </a:r>
            <a:r>
              <a:rPr lang="en-GB" dirty="0" smtClean="0"/>
              <a:t>advice</a:t>
            </a:r>
            <a:endParaRPr lang="en-GB" dirty="0"/>
          </a:p>
          <a:p>
            <a:pPr marL="457200" lvl="0" indent="-457200">
              <a:buFont typeface="+mj-lt"/>
              <a:buAutoNum type="arabicPeriod"/>
            </a:pPr>
            <a:r>
              <a:rPr lang="en-GB" dirty="0"/>
              <a:t>Supporting rights-compliant policy responses </a:t>
            </a:r>
            <a:r>
              <a:rPr lang="en-GB" dirty="0"/>
              <a:t>– </a:t>
            </a:r>
            <a:r>
              <a:rPr lang="en-GB" dirty="0"/>
              <a:t>providing real-time assistance and </a:t>
            </a:r>
            <a:r>
              <a:rPr lang="en-GB" dirty="0" smtClean="0"/>
              <a:t>expertise</a:t>
            </a:r>
          </a:p>
          <a:p>
            <a:pPr marL="457200" lvl="0" indent="-457200">
              <a:buFont typeface="+mj-lt"/>
              <a:buAutoNum type="arabicPeriod"/>
            </a:pPr>
            <a:r>
              <a:rPr lang="en-GB" dirty="0" smtClean="0"/>
              <a:t>Effectively </a:t>
            </a:r>
            <a:r>
              <a:rPr lang="en-GB" dirty="0"/>
              <a:t>promoting rights, values and freedoms</a:t>
            </a:r>
          </a:p>
          <a:p>
            <a:pPr marL="457200" lvl="0" indent="-457200">
              <a:buFont typeface="+mj-lt"/>
              <a:buAutoNum type="arabicPeriod"/>
            </a:pPr>
            <a:r>
              <a:rPr lang="en-GB" dirty="0"/>
              <a:t>Strengthening cooperation with national and local fundamental rights actors </a:t>
            </a:r>
            <a:r>
              <a:rPr lang="en-GB" dirty="0"/>
              <a:t>– </a:t>
            </a:r>
            <a:r>
              <a:rPr lang="en-GB" dirty="0"/>
              <a:t>working with communities of support</a:t>
            </a:r>
          </a:p>
          <a:p>
            <a:endParaRPr lang="en-GB" dirty="0"/>
          </a:p>
        </p:txBody>
      </p:sp>
      <p:sp>
        <p:nvSpPr>
          <p:cNvPr id="6" name="Rectangle 5"/>
          <p:cNvSpPr/>
          <p:nvPr/>
        </p:nvSpPr>
        <p:spPr>
          <a:xfrm>
            <a:off x="4427984" y="141111"/>
            <a:ext cx="4572000" cy="923330"/>
          </a:xfrm>
          <a:prstGeom prst="rect">
            <a:avLst/>
          </a:prstGeom>
        </p:spPr>
        <p:txBody>
          <a:bodyPr>
            <a:spAutoFit/>
          </a:bodyPr>
          <a:lstStyle/>
          <a:p>
            <a:pPr algn="r"/>
            <a:r>
              <a:rPr lang="en-GB" dirty="0" smtClean="0"/>
              <a:t>independent </a:t>
            </a:r>
            <a:r>
              <a:rPr lang="en-GB" dirty="0"/>
              <a:t>centre of reference and excellence for the promotion and protection of human rights for everyone in the EU</a:t>
            </a:r>
          </a:p>
        </p:txBody>
      </p:sp>
    </p:spTree>
    <p:extLst>
      <p:ext uri="{BB962C8B-B14F-4D97-AF65-F5344CB8AC3E}">
        <p14:creationId xmlns:p14="http://schemas.microsoft.com/office/powerpoint/2010/main" val="28533094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435810" y="1605291"/>
            <a:ext cx="4320000" cy="720000"/>
          </a:xfrm>
          <a:prstGeom prst="rect">
            <a:avLst/>
          </a:prstGeom>
          <a:solidFill>
            <a:srgbClr val="003399"/>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GB" sz="1350" b="1" dirty="0">
                <a:solidFill>
                  <a:srgbClr val="F9DD16"/>
                </a:solidFill>
              </a:rPr>
              <a:t>Research</a:t>
            </a:r>
            <a:r>
              <a:rPr lang="en-GB" sz="1350" dirty="0">
                <a:solidFill>
                  <a:srgbClr val="F9DD16"/>
                </a:solidFill>
              </a:rPr>
              <a:t>: Comparative studies (</a:t>
            </a:r>
            <a:r>
              <a:rPr lang="en-GB" sz="1350" dirty="0" smtClean="0">
                <a:solidFill>
                  <a:srgbClr val="F9DD16"/>
                </a:solidFill>
              </a:rPr>
              <a:t>including </a:t>
            </a:r>
            <a:r>
              <a:rPr lang="en-GB" sz="1350" dirty="0">
                <a:solidFill>
                  <a:srgbClr val="F9DD16"/>
                </a:solidFill>
              </a:rPr>
              <a:t>surveys)</a:t>
            </a:r>
          </a:p>
        </p:txBody>
      </p:sp>
      <p:sp>
        <p:nvSpPr>
          <p:cNvPr id="6" name="Rectangle 5"/>
          <p:cNvSpPr/>
          <p:nvPr/>
        </p:nvSpPr>
        <p:spPr>
          <a:xfrm>
            <a:off x="2435809" y="2543505"/>
            <a:ext cx="4320000" cy="720000"/>
          </a:xfrm>
          <a:prstGeom prst="rect">
            <a:avLst/>
          </a:prstGeom>
          <a:solidFill>
            <a:srgbClr val="003399"/>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GB" sz="1350" b="1" dirty="0">
                <a:solidFill>
                  <a:srgbClr val="F9DD16"/>
                </a:solidFill>
              </a:rPr>
              <a:t>Policy cycle input</a:t>
            </a:r>
            <a:r>
              <a:rPr lang="en-GB" sz="1350" dirty="0">
                <a:solidFill>
                  <a:srgbClr val="F9DD16"/>
                </a:solidFill>
              </a:rPr>
              <a:t>: legal opinions and inputs into resolutions, conclusions, UPR, and informally to EC </a:t>
            </a:r>
            <a:r>
              <a:rPr lang="en-GB" sz="1350" dirty="0" err="1">
                <a:solidFill>
                  <a:srgbClr val="F9DD16"/>
                </a:solidFill>
              </a:rPr>
              <a:t>etc</a:t>
            </a:r>
            <a:endParaRPr lang="en-GB" sz="1350" dirty="0">
              <a:solidFill>
                <a:srgbClr val="F9DD16"/>
              </a:solidFill>
            </a:endParaRPr>
          </a:p>
        </p:txBody>
      </p:sp>
      <p:sp>
        <p:nvSpPr>
          <p:cNvPr id="7" name="Rectangle 6"/>
          <p:cNvSpPr/>
          <p:nvPr/>
        </p:nvSpPr>
        <p:spPr>
          <a:xfrm>
            <a:off x="2435808" y="3478099"/>
            <a:ext cx="4320000" cy="720000"/>
          </a:xfrm>
          <a:prstGeom prst="rect">
            <a:avLst/>
          </a:prstGeom>
          <a:solidFill>
            <a:srgbClr val="003399"/>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GB" sz="1350" b="1" dirty="0">
                <a:solidFill>
                  <a:srgbClr val="F9DD16"/>
                </a:solidFill>
              </a:rPr>
              <a:t>Implementation</a:t>
            </a:r>
            <a:r>
              <a:rPr lang="en-GB" sz="1350" dirty="0">
                <a:solidFill>
                  <a:srgbClr val="F9DD16"/>
                </a:solidFill>
              </a:rPr>
              <a:t>: Dos and don’ts, </a:t>
            </a:r>
            <a:r>
              <a:rPr lang="en-GB" sz="1350" dirty="0" smtClean="0">
                <a:solidFill>
                  <a:srgbClr val="F9DD16"/>
                </a:solidFill>
              </a:rPr>
              <a:t>victim support, </a:t>
            </a:r>
            <a:r>
              <a:rPr lang="en-GB" sz="1350" dirty="0" err="1" smtClean="0">
                <a:solidFill>
                  <a:srgbClr val="F9DD16"/>
                </a:solidFill>
              </a:rPr>
              <a:t>ScheVal</a:t>
            </a:r>
            <a:r>
              <a:rPr lang="en-GB" sz="1350" dirty="0">
                <a:solidFill>
                  <a:srgbClr val="F9DD16"/>
                </a:solidFill>
              </a:rPr>
              <a:t>, NHRI-advice; body scanners; thematic situation reports (</a:t>
            </a:r>
            <a:r>
              <a:rPr lang="en-GB" sz="1350" dirty="0" err="1">
                <a:solidFill>
                  <a:srgbClr val="F9DD16"/>
                </a:solidFill>
              </a:rPr>
              <a:t>Ponticelli</a:t>
            </a:r>
            <a:r>
              <a:rPr lang="en-GB" sz="1350" dirty="0">
                <a:solidFill>
                  <a:srgbClr val="F9DD16"/>
                </a:solidFill>
              </a:rPr>
              <a:t>, Greek/Turkish border, HU/EL); </a:t>
            </a:r>
            <a:r>
              <a:rPr lang="en-GB" sz="1350" dirty="0" smtClean="0">
                <a:solidFill>
                  <a:srgbClr val="F9DD16"/>
                </a:solidFill>
              </a:rPr>
              <a:t>HBs; …</a:t>
            </a:r>
            <a:endParaRPr lang="en-GB" sz="1350" dirty="0">
              <a:solidFill>
                <a:srgbClr val="F9DD16"/>
              </a:solidFill>
            </a:endParaRPr>
          </a:p>
        </p:txBody>
      </p:sp>
      <p:sp>
        <p:nvSpPr>
          <p:cNvPr id="12" name="TextBox 6"/>
          <p:cNvSpPr txBox="1">
            <a:spLocks noChangeArrowheads="1"/>
          </p:cNvSpPr>
          <p:nvPr/>
        </p:nvSpPr>
        <p:spPr bwMode="auto">
          <a:xfrm>
            <a:off x="2485982" y="38765"/>
            <a:ext cx="1651397" cy="300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Wingdings" panose="05000000000000000000" pitchFamily="2" charset="2"/>
              <a:buChar char="§"/>
              <a:defRPr sz="2600">
                <a:solidFill>
                  <a:schemeClr val="tx1"/>
                </a:solidFill>
                <a:latin typeface="Arial" panose="020B0604020202020204" pitchFamily="34" charset="0"/>
                <a:ea typeface="ヒラギノ角ゴ Pro W3" pitchFamily="-84" charset="-128"/>
                <a:cs typeface="Arial" panose="020B0604020202020204" pitchFamily="34" charset="0"/>
              </a:defRPr>
            </a:lvl1pPr>
            <a:lvl2pPr marL="742950" indent="-285750">
              <a:spcBef>
                <a:spcPct val="20000"/>
              </a:spcBef>
              <a:buFont typeface="Arial" panose="020B0604020202020204" pitchFamily="34" charset="0"/>
              <a:buChar char="–"/>
              <a:defRPr sz="2400">
                <a:solidFill>
                  <a:schemeClr val="tx1"/>
                </a:solidFill>
                <a:latin typeface="Arial" panose="020B0604020202020204" pitchFamily="34" charset="0"/>
                <a:ea typeface="ヒラギノ角ゴ Pro W3" pitchFamily="-84" charset="-128"/>
                <a:cs typeface="Arial" panose="020B060402020202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ea typeface="ヒラギノ角ゴ Pro W3" pitchFamily="-84" charset="-128"/>
              </a:defRPr>
            </a:lvl3pPr>
            <a:lvl4pPr marL="1600200" indent="-228600">
              <a:spcBef>
                <a:spcPct val="20000"/>
              </a:spcBef>
              <a:buFont typeface="Arial" panose="020B0604020202020204" pitchFamily="34" charset="0"/>
              <a:buChar char="–"/>
              <a:defRPr sz="1600">
                <a:solidFill>
                  <a:schemeClr val="tx1"/>
                </a:solidFill>
                <a:latin typeface="Calibri" panose="020F0502020204030204" pitchFamily="34" charset="0"/>
                <a:ea typeface="ヒラギノ角ゴ Pro W3" pitchFamily="-84" charset="-128"/>
              </a:defRPr>
            </a:lvl4pPr>
            <a:lvl5pPr marL="2057400" indent="-228600">
              <a:spcBef>
                <a:spcPct val="20000"/>
              </a:spcBef>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5pPr>
            <a:lvl6pPr marL="2514600" indent="-228600" defTabSz="4572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6pPr>
            <a:lvl7pPr marL="2971800" indent="-228600" defTabSz="4572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7pPr>
            <a:lvl8pPr marL="3429000" indent="-228600" defTabSz="4572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8pPr>
            <a:lvl9pPr marL="3886200" indent="-228600" defTabSz="4572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9pPr>
          </a:lstStyle>
          <a:p>
            <a:pPr>
              <a:spcBef>
                <a:spcPct val="0"/>
              </a:spcBef>
              <a:buFontTx/>
              <a:buNone/>
            </a:pPr>
            <a:r>
              <a:rPr lang="en-US" altLang="en-US" sz="1350" b="1" dirty="0" smtClean="0">
                <a:solidFill>
                  <a:srgbClr val="F9DD16"/>
                </a:solidFill>
                <a:latin typeface="Calibri" panose="020F0502020204030204" pitchFamily="34" charset="0"/>
              </a:rPr>
              <a:t>Activities</a:t>
            </a:r>
            <a:endParaRPr lang="en-GB" altLang="en-US" sz="1350" dirty="0"/>
          </a:p>
        </p:txBody>
      </p:sp>
      <p:pic>
        <p:nvPicPr>
          <p:cNvPr id="3" name="Picture 2"/>
          <p:cNvPicPr>
            <a:picLocks noChangeAspect="1"/>
          </p:cNvPicPr>
          <p:nvPr/>
        </p:nvPicPr>
        <p:blipFill>
          <a:blip r:embed="rId3"/>
          <a:stretch>
            <a:fillRect/>
          </a:stretch>
        </p:blipFill>
        <p:spPr>
          <a:xfrm>
            <a:off x="251520" y="1016827"/>
            <a:ext cx="1456000" cy="2016000"/>
          </a:xfrm>
          <a:prstGeom prst="rect">
            <a:avLst/>
          </a:prstGeom>
        </p:spPr>
      </p:pic>
      <p:pic>
        <p:nvPicPr>
          <p:cNvPr id="5" name="Picture 4"/>
          <p:cNvPicPr>
            <a:picLocks noChangeAspect="1"/>
          </p:cNvPicPr>
          <p:nvPr/>
        </p:nvPicPr>
        <p:blipFill>
          <a:blip r:embed="rId4"/>
          <a:stretch>
            <a:fillRect/>
          </a:stretch>
        </p:blipFill>
        <p:spPr>
          <a:xfrm>
            <a:off x="610239" y="2643982"/>
            <a:ext cx="1446667" cy="2016000"/>
          </a:xfrm>
          <a:prstGeom prst="rect">
            <a:avLst/>
          </a:prstGeom>
        </p:spPr>
      </p:pic>
      <p:pic>
        <p:nvPicPr>
          <p:cNvPr id="13" name="Picture 12"/>
          <p:cNvPicPr>
            <a:picLocks noChangeAspect="1"/>
          </p:cNvPicPr>
          <p:nvPr/>
        </p:nvPicPr>
        <p:blipFill>
          <a:blip r:embed="rId5"/>
          <a:stretch>
            <a:fillRect/>
          </a:stretch>
        </p:blipFill>
        <p:spPr>
          <a:xfrm>
            <a:off x="7484098" y="1037527"/>
            <a:ext cx="1434865" cy="2016000"/>
          </a:xfrm>
          <a:prstGeom prst="rect">
            <a:avLst/>
          </a:prstGeom>
        </p:spPr>
      </p:pic>
      <p:pic>
        <p:nvPicPr>
          <p:cNvPr id="14" name="Picture 13"/>
          <p:cNvPicPr>
            <a:picLocks noChangeAspect="1"/>
          </p:cNvPicPr>
          <p:nvPr/>
        </p:nvPicPr>
        <p:blipFill>
          <a:blip r:embed="rId6"/>
          <a:stretch>
            <a:fillRect/>
          </a:stretch>
        </p:blipFill>
        <p:spPr>
          <a:xfrm>
            <a:off x="7137711" y="2643982"/>
            <a:ext cx="1446667" cy="2016000"/>
          </a:xfrm>
          <a:prstGeom prst="rect">
            <a:avLst/>
          </a:prstGeom>
        </p:spPr>
      </p:pic>
    </p:spTree>
    <p:extLst>
      <p:ext uri="{BB962C8B-B14F-4D97-AF65-F5344CB8AC3E}">
        <p14:creationId xmlns:p14="http://schemas.microsoft.com/office/powerpoint/2010/main" val="226541264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p:cNvGraphicFramePr>
            <a:graphicFrameLocks noGrp="1"/>
          </p:cNvGraphicFramePr>
          <p:nvPr>
            <p:extLst/>
          </p:nvPr>
        </p:nvGraphicFramePr>
        <p:xfrm>
          <a:off x="1" y="0"/>
          <a:ext cx="9144000" cy="5300230"/>
        </p:xfrm>
        <a:graphic>
          <a:graphicData uri="http://schemas.openxmlformats.org/drawingml/2006/table">
            <a:tbl>
              <a:tblPr firstRow="1" firstCol="1" bandRow="1">
                <a:tableStyleId>{5C22544A-7EE6-4342-B048-85BDC9FD1C3A}</a:tableStyleId>
              </a:tblPr>
              <a:tblGrid>
                <a:gridCol w="5148064"/>
                <a:gridCol w="1093631"/>
                <a:gridCol w="1004011"/>
                <a:gridCol w="1004011"/>
                <a:gridCol w="894283"/>
              </a:tblGrid>
              <a:tr h="188855">
                <a:tc rowSpan="2">
                  <a:txBody>
                    <a:bodyPr/>
                    <a:lstStyle/>
                    <a:p>
                      <a:pPr algn="l">
                        <a:lnSpc>
                          <a:spcPct val="107000"/>
                        </a:lnSpc>
                        <a:spcAft>
                          <a:spcPts val="800"/>
                        </a:spcAft>
                      </a:pPr>
                      <a:r>
                        <a:rPr lang="en-GB" sz="1100" b="0" dirty="0">
                          <a:effectLst/>
                        </a:rPr>
                        <a:t> </a:t>
                      </a:r>
                      <a:r>
                        <a:rPr lang="en-GB" sz="1100" b="1" dirty="0">
                          <a:effectLst/>
                        </a:rPr>
                        <a:t>Topic (date)</a:t>
                      </a:r>
                      <a:endParaRPr lang="en-GB"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38908" marR="38908" marT="5404"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rowSpan="2">
                  <a:txBody>
                    <a:bodyPr/>
                    <a:lstStyle/>
                    <a:p>
                      <a:pPr algn="ctr">
                        <a:lnSpc>
                          <a:spcPct val="107000"/>
                        </a:lnSpc>
                        <a:spcAft>
                          <a:spcPts val="800"/>
                        </a:spcAft>
                      </a:pPr>
                      <a:r>
                        <a:rPr lang="en-GB" sz="1100" b="0" dirty="0">
                          <a:effectLst/>
                        </a:rPr>
                        <a:t>   </a:t>
                      </a:r>
                      <a:r>
                        <a:rPr lang="en-GB" sz="1100" b="1" dirty="0" smtClean="0">
                          <a:effectLst/>
                        </a:rPr>
                        <a:t>Year (number)</a:t>
                      </a:r>
                      <a:endParaRPr lang="en-GB"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gridSpan="3">
                  <a:txBody>
                    <a:bodyPr/>
                    <a:lstStyle/>
                    <a:p>
                      <a:pPr algn="ctr">
                        <a:lnSpc>
                          <a:spcPct val="107000"/>
                        </a:lnSpc>
                        <a:spcAft>
                          <a:spcPts val="800"/>
                        </a:spcAft>
                      </a:pPr>
                      <a:r>
                        <a:rPr lang="en-GB" sz="1100" b="1" dirty="0">
                          <a:effectLst/>
                        </a:rPr>
                        <a:t>Requested by</a:t>
                      </a:r>
                      <a:endParaRPr lang="en-GB"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38908" marR="38908" marT="5404"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hMerge="1">
                  <a:txBody>
                    <a:bodyPr/>
                    <a:lstStyle/>
                    <a:p>
                      <a:endParaRPr lang="en-GB"/>
                    </a:p>
                  </a:txBody>
                  <a:tcPr/>
                </a:tc>
                <a:tc hMerge="1">
                  <a:txBody>
                    <a:bodyPr/>
                    <a:lstStyle/>
                    <a:p>
                      <a:endParaRPr lang="en-GB"/>
                    </a:p>
                  </a:txBody>
                  <a:tcPr/>
                </a:tc>
              </a:tr>
              <a:tr h="188855">
                <a:tc vMerge="1">
                  <a:txBody>
                    <a:bodyPr/>
                    <a:lstStyle/>
                    <a:p>
                      <a:endParaRPr lang="en-GB"/>
                    </a:p>
                  </a:txBody>
                  <a:tcPr/>
                </a:tc>
                <a:tc vMerge="1">
                  <a:txBody>
                    <a:bodyPr/>
                    <a:lstStyle/>
                    <a:p>
                      <a:endParaRPr lang="en-GB"/>
                    </a:p>
                  </a:txBody>
                  <a:tcPr/>
                </a:tc>
                <a:tc>
                  <a:txBody>
                    <a:bodyPr/>
                    <a:lstStyle/>
                    <a:p>
                      <a:pPr marL="0" algn="ctr" defTabSz="914400" rtl="0" eaLnBrk="1" latinLnBrk="0" hangingPunct="1">
                        <a:lnSpc>
                          <a:spcPct val="107000"/>
                        </a:lnSpc>
                        <a:spcAft>
                          <a:spcPts val="800"/>
                        </a:spcAft>
                      </a:pPr>
                      <a:r>
                        <a:rPr lang="en-GB" sz="1100" b="0" kern="1200" dirty="0">
                          <a:solidFill>
                            <a:schemeClr val="lt1"/>
                          </a:solidFill>
                          <a:effectLst/>
                          <a:latin typeface="+mn-lt"/>
                          <a:ea typeface="+mn-ea"/>
                          <a:cs typeface="+mn-cs"/>
                        </a:rPr>
                        <a:t>EC</a:t>
                      </a:r>
                    </a:p>
                  </a:txBody>
                  <a:tcPr marL="38908" marR="38908" marT="5404" marB="0">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60000"/>
                        <a:lumOff val="40000"/>
                      </a:schemeClr>
                    </a:solidFill>
                  </a:tcPr>
                </a:tc>
                <a:tc>
                  <a:txBody>
                    <a:bodyPr/>
                    <a:lstStyle/>
                    <a:p>
                      <a:pPr marL="0" algn="ctr" defTabSz="914400" rtl="0" eaLnBrk="1" latinLnBrk="0" hangingPunct="1">
                        <a:lnSpc>
                          <a:spcPct val="107000"/>
                        </a:lnSpc>
                        <a:spcAft>
                          <a:spcPts val="800"/>
                        </a:spcAft>
                      </a:pPr>
                      <a:r>
                        <a:rPr lang="en-GB" sz="1100" b="0" kern="1200" dirty="0">
                          <a:solidFill>
                            <a:schemeClr val="lt1"/>
                          </a:solidFill>
                          <a:effectLst/>
                          <a:latin typeface="+mn-lt"/>
                          <a:ea typeface="+mn-ea"/>
                          <a:cs typeface="+mn-cs"/>
                        </a:rPr>
                        <a:t>EP</a:t>
                      </a:r>
                    </a:p>
                  </a:txBody>
                  <a:tcPr marL="38908" marR="38908" marT="5404" marB="0">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60000"/>
                        <a:lumOff val="40000"/>
                      </a:schemeClr>
                    </a:solidFill>
                  </a:tcPr>
                </a:tc>
                <a:tc>
                  <a:txBody>
                    <a:bodyPr/>
                    <a:lstStyle/>
                    <a:p>
                      <a:pPr marL="0" algn="ctr" defTabSz="914400" rtl="0" eaLnBrk="1" latinLnBrk="0" hangingPunct="1">
                        <a:lnSpc>
                          <a:spcPct val="107000"/>
                        </a:lnSpc>
                        <a:spcAft>
                          <a:spcPts val="800"/>
                        </a:spcAft>
                      </a:pPr>
                      <a:r>
                        <a:rPr lang="en-GB" sz="1100" b="0" kern="1200" dirty="0">
                          <a:solidFill>
                            <a:schemeClr val="lt1"/>
                          </a:solidFill>
                          <a:effectLst/>
                          <a:latin typeface="+mn-lt"/>
                          <a:ea typeface="+mn-ea"/>
                          <a:cs typeface="+mn-cs"/>
                        </a:rPr>
                        <a:t>Council</a:t>
                      </a:r>
                    </a:p>
                  </a:txBody>
                  <a:tcPr marL="38908" marR="38908" marT="5404" marB="0">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60000"/>
                        <a:lumOff val="40000"/>
                      </a:schemeClr>
                    </a:solidFill>
                  </a:tcPr>
                </a:tc>
              </a:tr>
              <a:tr h="251460">
                <a:tc>
                  <a:txBody>
                    <a:bodyPr/>
                    <a:lstStyle/>
                    <a:p>
                      <a:pPr algn="l">
                        <a:lnSpc>
                          <a:spcPct val="100000"/>
                        </a:lnSpc>
                        <a:spcAft>
                          <a:spcPts val="0"/>
                        </a:spcAft>
                      </a:pPr>
                      <a:r>
                        <a:rPr lang="en-GB" sz="1100" b="0" dirty="0" smtClean="0">
                          <a:effectLst/>
                          <a:latin typeface="+mn-lt"/>
                          <a:ea typeface="Calibri" panose="020F0502020204030204" pitchFamily="34" charset="0"/>
                          <a:cs typeface="Times New Roman" panose="02020603050405020304" pitchFamily="18" charset="0"/>
                        </a:rPr>
                        <a:t>Regulation on the European Travel Information System (ETIAS)</a:t>
                      </a:r>
                      <a:endParaRPr lang="en-GB" sz="1100" b="0" dirty="0">
                        <a:effectLst/>
                        <a:latin typeface="+mn-lt"/>
                        <a:ea typeface="Calibri" panose="020F0502020204030204" pitchFamily="34" charset="0"/>
                        <a:cs typeface="Times New Roman" panose="02020603050405020304" pitchFamily="18" charset="0"/>
                      </a:endParaRPr>
                    </a:p>
                  </a:txBody>
                  <a:tcPr marL="45720" marR="45720">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rowSpan="2">
                  <a:txBody>
                    <a:bodyPr/>
                    <a:lstStyle/>
                    <a:p>
                      <a:pPr algn="ctr">
                        <a:lnSpc>
                          <a:spcPct val="100000"/>
                        </a:lnSpc>
                        <a:spcAft>
                          <a:spcPts val="0"/>
                        </a:spcAft>
                      </a:pPr>
                      <a:r>
                        <a:rPr lang="en-GB" sz="1100" b="0" dirty="0" smtClean="0">
                          <a:effectLst/>
                          <a:latin typeface="+mn-lt"/>
                          <a:ea typeface="Calibri" panose="020F0502020204030204" pitchFamily="34" charset="0"/>
                          <a:cs typeface="Times New Roman" panose="02020603050405020304" pitchFamily="18" charset="0"/>
                        </a:rPr>
                        <a:t>2017 (2)</a:t>
                      </a:r>
                      <a:endParaRPr lang="en-GB" sz="1100" b="0" dirty="0">
                        <a:effectLst/>
                        <a:latin typeface="+mn-lt"/>
                        <a:ea typeface="Calibri" panose="020F0502020204030204" pitchFamily="34" charset="0"/>
                        <a:cs typeface="Times New Roman" panose="02020603050405020304" pitchFamily="18" charset="0"/>
                      </a:endParaRPr>
                    </a:p>
                  </a:txBody>
                  <a:tcPr marL="45720" marR="4572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lnSpc>
                          <a:spcPct val="100000"/>
                        </a:lnSpc>
                        <a:spcAft>
                          <a:spcPts val="0"/>
                        </a:spcAft>
                      </a:pPr>
                      <a:endParaRPr lang="en-GB" sz="1100" b="0" dirty="0">
                        <a:effectLst/>
                        <a:latin typeface="+mn-lt"/>
                        <a:ea typeface="Calibri" panose="020F0502020204030204" pitchFamily="34" charset="0"/>
                        <a:cs typeface="Times New Roman" panose="02020603050405020304" pitchFamily="18" charset="0"/>
                      </a:endParaRPr>
                    </a:p>
                  </a:txBody>
                  <a:tcPr marL="45720" marR="45720">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lnSpc>
                          <a:spcPct val="100000"/>
                        </a:lnSpc>
                        <a:spcAft>
                          <a:spcPts val="0"/>
                        </a:spcAft>
                      </a:pPr>
                      <a:endParaRPr lang="en-GB" sz="1100" b="0" dirty="0">
                        <a:effectLst/>
                        <a:latin typeface="+mn-lt"/>
                      </a:endParaRPr>
                    </a:p>
                  </a:txBody>
                  <a:tcPr marL="45720" marR="45720">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algn="ctr">
                        <a:lnSpc>
                          <a:spcPct val="100000"/>
                        </a:lnSpc>
                        <a:spcAft>
                          <a:spcPts val="0"/>
                        </a:spcAft>
                      </a:pPr>
                      <a:endParaRPr lang="en-GB" sz="1100" b="0" kern="1200" dirty="0">
                        <a:solidFill>
                          <a:schemeClr val="dk1"/>
                        </a:solidFill>
                        <a:effectLst/>
                        <a:latin typeface="+mn-lt"/>
                        <a:ea typeface="+mn-ea"/>
                        <a:cs typeface="+mn-cs"/>
                      </a:endParaRPr>
                    </a:p>
                  </a:txBody>
                  <a:tcPr marL="45720" marR="45720">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r>
              <a:tr h="251460">
                <a:tc>
                  <a:txBody>
                    <a:bodyPr/>
                    <a:lstStyle/>
                    <a:p>
                      <a:pPr algn="l">
                        <a:lnSpc>
                          <a:spcPct val="100000"/>
                        </a:lnSpc>
                        <a:spcAft>
                          <a:spcPts val="0"/>
                        </a:spcAft>
                      </a:pPr>
                      <a:r>
                        <a:rPr lang="en-GB" sz="1100" b="0" dirty="0" smtClean="0">
                          <a:effectLst/>
                          <a:latin typeface="+mn-lt"/>
                        </a:rPr>
                        <a:t>Business and human rights (April 2017)</a:t>
                      </a:r>
                      <a:endParaRPr lang="en-GB" sz="1100" b="0" dirty="0">
                        <a:effectLst/>
                        <a:latin typeface="+mn-lt"/>
                        <a:ea typeface="Calibri" panose="020F0502020204030204" pitchFamily="34" charset="0"/>
                        <a:cs typeface="Times New Roman" panose="02020603050405020304" pitchFamily="18" charset="0"/>
                      </a:endParaRPr>
                    </a:p>
                  </a:txBody>
                  <a:tcPr marL="45720" marR="45720">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vMerge="1">
                  <a:txBody>
                    <a:bodyPr/>
                    <a:lstStyle/>
                    <a:p>
                      <a:pPr algn="ctr">
                        <a:lnSpc>
                          <a:spcPct val="100000"/>
                        </a:lnSpc>
                        <a:spcAft>
                          <a:spcPts val="0"/>
                        </a:spcAft>
                      </a:pPr>
                      <a:endParaRPr lang="en-GB" sz="1500" b="0" dirty="0">
                        <a:effectLst/>
                        <a:latin typeface="Calibri" panose="020F0502020204030204" pitchFamily="34" charset="0"/>
                        <a:ea typeface="Calibri" panose="020F0502020204030204" pitchFamily="34" charset="0"/>
                        <a:cs typeface="Times New Roman" panose="02020603050405020304" pitchFamily="18" charset="0"/>
                      </a:endParaRPr>
                    </a:p>
                  </a:txBody>
                  <a:tcPr marL="60960" marR="60960" marT="60960" marB="60960">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lnSpc>
                          <a:spcPct val="100000"/>
                        </a:lnSpc>
                        <a:spcAft>
                          <a:spcPts val="0"/>
                        </a:spcAft>
                      </a:pPr>
                      <a:r>
                        <a:rPr lang="en-GB" sz="1100" b="0" dirty="0">
                          <a:effectLst/>
                          <a:latin typeface="+mn-lt"/>
                        </a:rPr>
                        <a:t> </a:t>
                      </a:r>
                      <a:endParaRPr lang="en-GB" sz="1100" b="0" dirty="0">
                        <a:effectLst/>
                        <a:latin typeface="+mn-lt"/>
                        <a:ea typeface="Calibri" panose="020F0502020204030204" pitchFamily="34" charset="0"/>
                        <a:cs typeface="Times New Roman" panose="02020603050405020304" pitchFamily="18" charset="0"/>
                      </a:endParaRPr>
                    </a:p>
                  </a:txBody>
                  <a:tcPr marL="45720" marR="45720">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lnSpc>
                          <a:spcPct val="100000"/>
                        </a:lnSpc>
                        <a:spcAft>
                          <a:spcPts val="0"/>
                        </a:spcAft>
                      </a:pPr>
                      <a:endParaRPr lang="en-GB" sz="1100" b="0" dirty="0">
                        <a:effectLst/>
                        <a:latin typeface="+mn-lt"/>
                      </a:endParaRPr>
                    </a:p>
                  </a:txBody>
                  <a:tcPr marL="45720" marR="45720">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lnSpc>
                          <a:spcPct val="100000"/>
                        </a:lnSpc>
                        <a:spcAft>
                          <a:spcPts val="0"/>
                        </a:spcAft>
                      </a:pPr>
                      <a:endParaRPr lang="en-GB" sz="1100" b="0" dirty="0">
                        <a:effectLst/>
                        <a:latin typeface="+mn-lt"/>
                        <a:ea typeface="Calibri" panose="020F0502020204030204" pitchFamily="34" charset="0"/>
                        <a:cs typeface="Times New Roman" panose="02020603050405020304" pitchFamily="18" charset="0"/>
                      </a:endParaRPr>
                    </a:p>
                  </a:txBody>
                  <a:tcPr marL="45720" marR="45720">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r>
              <a:tr h="251460">
                <a:tc>
                  <a:txBody>
                    <a:bodyPr/>
                    <a:lstStyle/>
                    <a:p>
                      <a:pPr algn="l">
                        <a:lnSpc>
                          <a:spcPct val="100000"/>
                        </a:lnSpc>
                        <a:spcAft>
                          <a:spcPts val="0"/>
                        </a:spcAft>
                      </a:pPr>
                      <a:r>
                        <a:rPr lang="en-GB" sz="1100" b="0" dirty="0">
                          <a:effectLst/>
                          <a:latin typeface="+mn-lt"/>
                        </a:rPr>
                        <a:t>Revised EURODAC (Dec 2016)</a:t>
                      </a:r>
                      <a:endParaRPr lang="en-GB" sz="1100" b="0" dirty="0">
                        <a:effectLst/>
                        <a:latin typeface="+mn-lt"/>
                        <a:ea typeface="Calibri" panose="020F0502020204030204" pitchFamily="34" charset="0"/>
                        <a:cs typeface="Times New Roman" panose="02020603050405020304" pitchFamily="18" charset="0"/>
                      </a:endParaRPr>
                    </a:p>
                  </a:txBody>
                  <a:tcPr marL="45720" marR="45720">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rowSpan="6">
                  <a:txBody>
                    <a:bodyPr/>
                    <a:lstStyle/>
                    <a:p>
                      <a:pPr algn="ctr">
                        <a:lnSpc>
                          <a:spcPct val="100000"/>
                        </a:lnSpc>
                        <a:spcAft>
                          <a:spcPts val="0"/>
                        </a:spcAft>
                      </a:pPr>
                      <a:r>
                        <a:rPr lang="en-GB" sz="1100" b="0" dirty="0">
                          <a:effectLst/>
                          <a:latin typeface="+mn-lt"/>
                        </a:rPr>
                        <a:t>2016 (6)</a:t>
                      </a:r>
                      <a:endParaRPr lang="en-GB" sz="1100" b="0" dirty="0">
                        <a:effectLst/>
                        <a:latin typeface="+mn-lt"/>
                        <a:ea typeface="Calibri" panose="020F0502020204030204" pitchFamily="34" charset="0"/>
                        <a:cs typeface="Times New Roman" panose="02020603050405020304" pitchFamily="18" charset="0"/>
                      </a:endParaRPr>
                    </a:p>
                  </a:txBody>
                  <a:tcPr marL="45720" marR="4572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lnSpc>
                          <a:spcPct val="100000"/>
                        </a:lnSpc>
                        <a:spcAft>
                          <a:spcPts val="0"/>
                        </a:spcAft>
                      </a:pPr>
                      <a:r>
                        <a:rPr lang="en-GB" sz="1100" b="0" dirty="0">
                          <a:effectLst/>
                          <a:latin typeface="+mn-lt"/>
                        </a:rPr>
                        <a:t> </a:t>
                      </a:r>
                      <a:endParaRPr lang="en-GB" sz="1100" b="0" dirty="0">
                        <a:effectLst/>
                        <a:latin typeface="+mn-lt"/>
                        <a:ea typeface="Calibri" panose="020F0502020204030204" pitchFamily="34" charset="0"/>
                        <a:cs typeface="Times New Roman" panose="02020603050405020304" pitchFamily="18" charset="0"/>
                      </a:endParaRPr>
                    </a:p>
                  </a:txBody>
                  <a:tcPr marL="45720" marR="45720">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lnSpc>
                          <a:spcPct val="100000"/>
                        </a:lnSpc>
                        <a:spcAft>
                          <a:spcPts val="0"/>
                        </a:spcAft>
                      </a:pPr>
                      <a:endParaRPr lang="en-GB" sz="1100" b="0" dirty="0">
                        <a:effectLst/>
                        <a:latin typeface="+mn-lt"/>
                        <a:ea typeface="Calibri" panose="020F0502020204030204" pitchFamily="34" charset="0"/>
                        <a:cs typeface="Times New Roman" panose="02020603050405020304" pitchFamily="18" charset="0"/>
                      </a:endParaRPr>
                    </a:p>
                  </a:txBody>
                  <a:tcPr marL="45720" marR="45720">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algn="ctr">
                        <a:lnSpc>
                          <a:spcPct val="100000"/>
                        </a:lnSpc>
                        <a:spcAft>
                          <a:spcPts val="0"/>
                        </a:spcAft>
                      </a:pPr>
                      <a:r>
                        <a:rPr lang="en-GB" sz="1100" b="0" dirty="0">
                          <a:effectLst/>
                          <a:latin typeface="+mn-lt"/>
                        </a:rPr>
                        <a:t> </a:t>
                      </a:r>
                      <a:endParaRPr lang="en-GB" sz="1100" b="0" dirty="0">
                        <a:effectLst/>
                        <a:latin typeface="+mn-lt"/>
                        <a:ea typeface="Calibri" panose="020F0502020204030204" pitchFamily="34" charset="0"/>
                        <a:cs typeface="Times New Roman" panose="02020603050405020304" pitchFamily="18" charset="0"/>
                      </a:endParaRPr>
                    </a:p>
                  </a:txBody>
                  <a:tcPr marL="45720" marR="45720">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r>
              <a:tr h="251460">
                <a:tc>
                  <a:txBody>
                    <a:bodyPr/>
                    <a:lstStyle/>
                    <a:p>
                      <a:pPr algn="l">
                        <a:lnSpc>
                          <a:spcPct val="100000"/>
                        </a:lnSpc>
                        <a:spcAft>
                          <a:spcPts val="0"/>
                        </a:spcAft>
                      </a:pPr>
                      <a:r>
                        <a:rPr lang="en-GB" sz="1100" b="0" dirty="0">
                          <a:effectLst/>
                          <a:latin typeface="+mn-lt"/>
                        </a:rPr>
                        <a:t>Situation in the hotspots  (Nov 2016)</a:t>
                      </a:r>
                      <a:endParaRPr lang="en-GB" sz="1100" b="0" dirty="0">
                        <a:effectLst/>
                        <a:latin typeface="+mn-lt"/>
                        <a:ea typeface="Calibri" panose="020F0502020204030204" pitchFamily="34" charset="0"/>
                        <a:cs typeface="Times New Roman" panose="02020603050405020304" pitchFamily="18" charset="0"/>
                      </a:endParaRPr>
                    </a:p>
                  </a:txBody>
                  <a:tcPr marL="45720" marR="45720">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vMerge="1">
                  <a:txBody>
                    <a:bodyPr/>
                    <a:lstStyle/>
                    <a:p>
                      <a:endParaRPr lang="en-GB"/>
                    </a:p>
                  </a:txBody>
                  <a:tcPr/>
                </a:tc>
                <a:tc>
                  <a:txBody>
                    <a:bodyPr/>
                    <a:lstStyle/>
                    <a:p>
                      <a:pPr algn="ctr">
                        <a:lnSpc>
                          <a:spcPct val="100000"/>
                        </a:lnSpc>
                        <a:spcAft>
                          <a:spcPts val="0"/>
                        </a:spcAft>
                      </a:pPr>
                      <a:r>
                        <a:rPr lang="en-GB" sz="1100" b="0" dirty="0">
                          <a:effectLst/>
                          <a:latin typeface="+mn-lt"/>
                        </a:rPr>
                        <a:t> </a:t>
                      </a:r>
                      <a:endParaRPr lang="en-GB" sz="1100" b="0" dirty="0">
                        <a:effectLst/>
                        <a:latin typeface="+mn-lt"/>
                        <a:ea typeface="Calibri" panose="020F0502020204030204" pitchFamily="34" charset="0"/>
                        <a:cs typeface="Times New Roman" panose="02020603050405020304" pitchFamily="18" charset="0"/>
                      </a:endParaRPr>
                    </a:p>
                  </a:txBody>
                  <a:tcPr marL="45720" marR="45720">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lnSpc>
                          <a:spcPct val="100000"/>
                        </a:lnSpc>
                        <a:spcAft>
                          <a:spcPts val="0"/>
                        </a:spcAft>
                      </a:pPr>
                      <a:endParaRPr lang="en-GB" sz="1100" b="0" dirty="0">
                        <a:effectLst/>
                        <a:latin typeface="+mn-lt"/>
                        <a:ea typeface="Calibri" panose="020F0502020204030204" pitchFamily="34" charset="0"/>
                        <a:cs typeface="Times New Roman" panose="02020603050405020304" pitchFamily="18" charset="0"/>
                      </a:endParaRPr>
                    </a:p>
                  </a:txBody>
                  <a:tcPr marL="45720" marR="45720">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algn="ctr">
                        <a:lnSpc>
                          <a:spcPct val="100000"/>
                        </a:lnSpc>
                        <a:spcAft>
                          <a:spcPts val="0"/>
                        </a:spcAft>
                      </a:pPr>
                      <a:r>
                        <a:rPr lang="en-GB" sz="1100" b="0">
                          <a:effectLst/>
                          <a:latin typeface="+mn-lt"/>
                        </a:rPr>
                        <a:t> </a:t>
                      </a:r>
                      <a:endParaRPr lang="en-GB" sz="1100" b="0">
                        <a:effectLst/>
                        <a:latin typeface="+mn-lt"/>
                        <a:ea typeface="Calibri" panose="020F0502020204030204" pitchFamily="34" charset="0"/>
                        <a:cs typeface="Times New Roman" panose="02020603050405020304" pitchFamily="18" charset="0"/>
                      </a:endParaRPr>
                    </a:p>
                  </a:txBody>
                  <a:tcPr marL="45720" marR="45720">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r>
              <a:tr h="251460">
                <a:tc>
                  <a:txBody>
                    <a:bodyPr/>
                    <a:lstStyle/>
                    <a:p>
                      <a:pPr algn="l">
                        <a:lnSpc>
                          <a:spcPct val="100000"/>
                        </a:lnSpc>
                        <a:spcAft>
                          <a:spcPts val="0"/>
                        </a:spcAft>
                      </a:pPr>
                      <a:r>
                        <a:rPr lang="en-GB" sz="1100" b="0" dirty="0">
                          <a:effectLst/>
                          <a:latin typeface="+mn-lt"/>
                        </a:rPr>
                        <a:t>Children rights and revised Dublin (Nov 2016)</a:t>
                      </a:r>
                      <a:endParaRPr lang="en-GB" sz="1100" b="0" dirty="0">
                        <a:effectLst/>
                        <a:latin typeface="+mn-lt"/>
                        <a:ea typeface="Calibri" panose="020F0502020204030204" pitchFamily="34" charset="0"/>
                        <a:cs typeface="Times New Roman" panose="02020603050405020304" pitchFamily="18" charset="0"/>
                      </a:endParaRPr>
                    </a:p>
                  </a:txBody>
                  <a:tcPr marL="45720" marR="45720">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vMerge="1">
                  <a:txBody>
                    <a:bodyPr/>
                    <a:lstStyle/>
                    <a:p>
                      <a:endParaRPr lang="en-GB"/>
                    </a:p>
                  </a:txBody>
                  <a:tcPr/>
                </a:tc>
                <a:tc>
                  <a:txBody>
                    <a:bodyPr/>
                    <a:lstStyle/>
                    <a:p>
                      <a:pPr algn="ctr">
                        <a:lnSpc>
                          <a:spcPct val="100000"/>
                        </a:lnSpc>
                        <a:spcAft>
                          <a:spcPts val="0"/>
                        </a:spcAft>
                      </a:pPr>
                      <a:r>
                        <a:rPr lang="en-GB" sz="1100" b="0" dirty="0">
                          <a:effectLst/>
                          <a:latin typeface="+mn-lt"/>
                        </a:rPr>
                        <a:t> </a:t>
                      </a:r>
                      <a:endParaRPr lang="en-GB" sz="1100" b="0" dirty="0">
                        <a:effectLst/>
                        <a:latin typeface="+mn-lt"/>
                        <a:ea typeface="Calibri" panose="020F0502020204030204" pitchFamily="34" charset="0"/>
                        <a:cs typeface="Times New Roman" panose="02020603050405020304" pitchFamily="18" charset="0"/>
                      </a:endParaRPr>
                    </a:p>
                  </a:txBody>
                  <a:tcPr marL="45720" marR="45720">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lnSpc>
                          <a:spcPct val="100000"/>
                        </a:lnSpc>
                        <a:spcAft>
                          <a:spcPts val="0"/>
                        </a:spcAft>
                      </a:pPr>
                      <a:endParaRPr lang="en-GB" sz="1100" b="0" dirty="0">
                        <a:effectLst/>
                        <a:latin typeface="+mn-lt"/>
                        <a:ea typeface="Calibri" panose="020F0502020204030204" pitchFamily="34" charset="0"/>
                        <a:cs typeface="Times New Roman" panose="02020603050405020304" pitchFamily="18" charset="0"/>
                      </a:endParaRPr>
                    </a:p>
                  </a:txBody>
                  <a:tcPr marL="45720" marR="45720">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algn="ctr">
                        <a:lnSpc>
                          <a:spcPct val="100000"/>
                        </a:lnSpc>
                        <a:spcAft>
                          <a:spcPts val="0"/>
                        </a:spcAft>
                      </a:pPr>
                      <a:r>
                        <a:rPr lang="en-GB" sz="1100" b="0" dirty="0">
                          <a:effectLst/>
                          <a:latin typeface="+mn-lt"/>
                        </a:rPr>
                        <a:t> </a:t>
                      </a:r>
                      <a:endParaRPr lang="en-GB" sz="1100" b="0" dirty="0">
                        <a:effectLst/>
                        <a:latin typeface="+mn-lt"/>
                        <a:ea typeface="Calibri" panose="020F0502020204030204" pitchFamily="34" charset="0"/>
                        <a:cs typeface="Times New Roman" panose="02020603050405020304" pitchFamily="18" charset="0"/>
                      </a:endParaRPr>
                    </a:p>
                  </a:txBody>
                  <a:tcPr marL="45720" marR="45720">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r>
              <a:tr h="251460">
                <a:tc>
                  <a:txBody>
                    <a:bodyPr/>
                    <a:lstStyle/>
                    <a:p>
                      <a:pPr algn="l">
                        <a:lnSpc>
                          <a:spcPct val="100000"/>
                        </a:lnSpc>
                        <a:spcAft>
                          <a:spcPts val="0"/>
                        </a:spcAft>
                      </a:pPr>
                      <a:r>
                        <a:rPr lang="en-GB" sz="1100" b="0" dirty="0">
                          <a:effectLst/>
                          <a:latin typeface="+mn-lt"/>
                        </a:rPr>
                        <a:t>CRPD monitoring in the EU (May 2016)</a:t>
                      </a:r>
                      <a:endParaRPr lang="en-GB" sz="1100" b="0" dirty="0">
                        <a:effectLst/>
                        <a:latin typeface="+mn-lt"/>
                        <a:ea typeface="Calibri" panose="020F0502020204030204" pitchFamily="34" charset="0"/>
                        <a:cs typeface="Times New Roman" panose="02020603050405020304" pitchFamily="18" charset="0"/>
                      </a:endParaRPr>
                    </a:p>
                  </a:txBody>
                  <a:tcPr marL="45720" marR="45720">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en-GB"/>
                    </a:p>
                  </a:txBody>
                  <a:tcPr/>
                </a:tc>
                <a:tc>
                  <a:txBody>
                    <a:bodyPr/>
                    <a:lstStyle/>
                    <a:p>
                      <a:pPr algn="ctr">
                        <a:lnSpc>
                          <a:spcPct val="100000"/>
                        </a:lnSpc>
                        <a:spcAft>
                          <a:spcPts val="0"/>
                        </a:spcAft>
                      </a:pPr>
                      <a:r>
                        <a:rPr lang="en-GB" sz="1100" b="0" dirty="0">
                          <a:effectLst/>
                          <a:latin typeface="+mn-lt"/>
                        </a:rPr>
                        <a:t> </a:t>
                      </a:r>
                      <a:endParaRPr lang="en-GB" sz="1100" b="0" dirty="0">
                        <a:effectLst/>
                        <a:latin typeface="+mn-lt"/>
                        <a:ea typeface="Calibri" panose="020F0502020204030204" pitchFamily="34" charset="0"/>
                        <a:cs typeface="Times New Roman" panose="02020603050405020304" pitchFamily="18" charset="0"/>
                      </a:endParaRPr>
                    </a:p>
                  </a:txBody>
                  <a:tcPr marL="45720" marR="45720">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lnSpc>
                          <a:spcPct val="100000"/>
                        </a:lnSpc>
                        <a:spcAft>
                          <a:spcPts val="0"/>
                        </a:spcAft>
                      </a:pPr>
                      <a:endParaRPr lang="en-GB" sz="1100" b="0" dirty="0">
                        <a:effectLst/>
                        <a:latin typeface="+mn-lt"/>
                        <a:ea typeface="Calibri" panose="020F0502020204030204" pitchFamily="34" charset="0"/>
                        <a:cs typeface="Times New Roman" panose="02020603050405020304" pitchFamily="18" charset="0"/>
                      </a:endParaRPr>
                    </a:p>
                  </a:txBody>
                  <a:tcPr marL="45720" marR="45720">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algn="ctr">
                        <a:lnSpc>
                          <a:spcPct val="100000"/>
                        </a:lnSpc>
                        <a:spcAft>
                          <a:spcPts val="0"/>
                        </a:spcAft>
                      </a:pPr>
                      <a:r>
                        <a:rPr lang="en-GB" sz="1100" b="0" dirty="0">
                          <a:effectLst/>
                          <a:latin typeface="+mn-lt"/>
                        </a:rPr>
                        <a:t> </a:t>
                      </a:r>
                      <a:endParaRPr lang="en-GB" sz="1100" b="0" dirty="0">
                        <a:effectLst/>
                        <a:latin typeface="+mn-lt"/>
                        <a:ea typeface="Calibri" panose="020F0502020204030204" pitchFamily="34" charset="0"/>
                        <a:cs typeface="Times New Roman" panose="02020603050405020304" pitchFamily="18" charset="0"/>
                      </a:endParaRPr>
                    </a:p>
                  </a:txBody>
                  <a:tcPr marL="45720" marR="45720">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r>
              <a:tr h="251460">
                <a:tc>
                  <a:txBody>
                    <a:bodyPr/>
                    <a:lstStyle/>
                    <a:p>
                      <a:pPr algn="l">
                        <a:lnSpc>
                          <a:spcPct val="100000"/>
                        </a:lnSpc>
                        <a:spcAft>
                          <a:spcPts val="0"/>
                        </a:spcAft>
                      </a:pPr>
                      <a:r>
                        <a:rPr lang="en-GB" sz="1100" b="0" dirty="0">
                          <a:effectLst/>
                          <a:latin typeface="+mn-lt"/>
                        </a:rPr>
                        <a:t>Article 2 </a:t>
                      </a:r>
                      <a:r>
                        <a:rPr lang="en-GB" sz="1100" b="0" dirty="0" smtClean="0">
                          <a:effectLst/>
                          <a:latin typeface="+mn-lt"/>
                        </a:rPr>
                        <a:t>TEU </a:t>
                      </a:r>
                      <a:r>
                        <a:rPr lang="en-GB" sz="1100" b="0" dirty="0">
                          <a:effectLst/>
                          <a:latin typeface="+mn-lt"/>
                        </a:rPr>
                        <a:t>values (April 2016)</a:t>
                      </a:r>
                      <a:endParaRPr lang="en-GB" sz="1100" b="0" dirty="0">
                        <a:effectLst/>
                        <a:latin typeface="+mn-lt"/>
                        <a:ea typeface="Calibri" panose="020F0502020204030204" pitchFamily="34" charset="0"/>
                        <a:cs typeface="Times New Roman" panose="02020603050405020304" pitchFamily="18" charset="0"/>
                      </a:endParaRPr>
                    </a:p>
                  </a:txBody>
                  <a:tcPr marL="45720" marR="45720">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en-GB"/>
                    </a:p>
                  </a:txBody>
                  <a:tcPr/>
                </a:tc>
                <a:tc>
                  <a:txBody>
                    <a:bodyPr/>
                    <a:lstStyle/>
                    <a:p>
                      <a:pPr algn="ctr">
                        <a:lnSpc>
                          <a:spcPct val="100000"/>
                        </a:lnSpc>
                        <a:spcAft>
                          <a:spcPts val="0"/>
                        </a:spcAft>
                      </a:pPr>
                      <a:r>
                        <a:rPr lang="en-GB" sz="1100" b="0" dirty="0">
                          <a:effectLst/>
                          <a:latin typeface="+mn-lt"/>
                        </a:rPr>
                        <a:t> </a:t>
                      </a:r>
                      <a:endParaRPr lang="en-GB" sz="1100" b="0" dirty="0">
                        <a:effectLst/>
                        <a:latin typeface="+mn-lt"/>
                        <a:ea typeface="Calibri" panose="020F0502020204030204" pitchFamily="34" charset="0"/>
                        <a:cs typeface="Times New Roman" panose="02020603050405020304" pitchFamily="18" charset="0"/>
                      </a:endParaRPr>
                    </a:p>
                  </a:txBody>
                  <a:tcPr marL="45720" marR="45720">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lnSpc>
                          <a:spcPct val="100000"/>
                        </a:lnSpc>
                        <a:spcAft>
                          <a:spcPts val="0"/>
                        </a:spcAft>
                      </a:pPr>
                      <a:endParaRPr lang="en-GB" sz="1100" b="0" dirty="0">
                        <a:effectLst/>
                        <a:latin typeface="+mn-lt"/>
                        <a:ea typeface="Calibri" panose="020F0502020204030204" pitchFamily="34" charset="0"/>
                        <a:cs typeface="Times New Roman" panose="02020603050405020304" pitchFamily="18" charset="0"/>
                      </a:endParaRPr>
                    </a:p>
                  </a:txBody>
                  <a:tcPr marL="45720" marR="45720">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algn="ctr">
                        <a:lnSpc>
                          <a:spcPct val="100000"/>
                        </a:lnSpc>
                        <a:spcAft>
                          <a:spcPts val="0"/>
                        </a:spcAft>
                      </a:pPr>
                      <a:r>
                        <a:rPr lang="en-GB" sz="1100" b="0">
                          <a:effectLst/>
                          <a:latin typeface="+mn-lt"/>
                        </a:rPr>
                        <a:t> </a:t>
                      </a:r>
                      <a:endParaRPr lang="en-GB" sz="1100" b="0">
                        <a:effectLst/>
                        <a:latin typeface="+mn-lt"/>
                        <a:ea typeface="Calibri" panose="020F0502020204030204" pitchFamily="34" charset="0"/>
                        <a:cs typeface="Times New Roman" panose="02020603050405020304" pitchFamily="18" charset="0"/>
                      </a:endParaRPr>
                    </a:p>
                  </a:txBody>
                  <a:tcPr marL="45720" marR="45720">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r>
              <a:tr h="251460">
                <a:tc>
                  <a:txBody>
                    <a:bodyPr/>
                    <a:lstStyle/>
                    <a:p>
                      <a:pPr algn="l">
                        <a:lnSpc>
                          <a:spcPct val="100000"/>
                        </a:lnSpc>
                        <a:spcAft>
                          <a:spcPts val="0"/>
                        </a:spcAft>
                      </a:pPr>
                      <a:r>
                        <a:rPr lang="en-GB" sz="1100" b="0" dirty="0">
                          <a:effectLst/>
                          <a:latin typeface="+mn-lt"/>
                        </a:rPr>
                        <a:t>EU Common list of safe countries of origin (March 2016)</a:t>
                      </a:r>
                      <a:endParaRPr lang="en-GB" sz="1100" b="0" dirty="0">
                        <a:effectLst/>
                        <a:latin typeface="+mn-lt"/>
                        <a:ea typeface="Calibri" panose="020F0502020204030204" pitchFamily="34" charset="0"/>
                        <a:cs typeface="Times New Roman" panose="02020603050405020304" pitchFamily="18" charset="0"/>
                      </a:endParaRPr>
                    </a:p>
                  </a:txBody>
                  <a:tcPr marL="45720" marR="45720">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vMerge="1">
                  <a:txBody>
                    <a:bodyPr/>
                    <a:lstStyle/>
                    <a:p>
                      <a:endParaRPr lang="en-GB"/>
                    </a:p>
                  </a:txBody>
                  <a:tcPr/>
                </a:tc>
                <a:tc>
                  <a:txBody>
                    <a:bodyPr/>
                    <a:lstStyle/>
                    <a:p>
                      <a:pPr algn="ctr">
                        <a:lnSpc>
                          <a:spcPct val="100000"/>
                        </a:lnSpc>
                        <a:spcAft>
                          <a:spcPts val="0"/>
                        </a:spcAft>
                      </a:pPr>
                      <a:endParaRPr lang="en-GB" sz="1100" b="0" dirty="0">
                        <a:effectLst/>
                        <a:latin typeface="+mn-lt"/>
                      </a:endParaRPr>
                    </a:p>
                  </a:txBody>
                  <a:tcPr marL="45720" marR="45720">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lnSpc>
                          <a:spcPct val="100000"/>
                        </a:lnSpc>
                        <a:spcAft>
                          <a:spcPts val="0"/>
                        </a:spcAft>
                      </a:pPr>
                      <a:endParaRPr lang="en-GB" sz="1100" b="0" dirty="0">
                        <a:effectLst/>
                        <a:latin typeface="+mn-lt"/>
                        <a:ea typeface="Calibri" panose="020F0502020204030204" pitchFamily="34" charset="0"/>
                        <a:cs typeface="Times New Roman" panose="02020603050405020304" pitchFamily="18" charset="0"/>
                      </a:endParaRPr>
                    </a:p>
                  </a:txBody>
                  <a:tcPr marL="45720" marR="45720">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algn="ctr">
                        <a:lnSpc>
                          <a:spcPct val="100000"/>
                        </a:lnSpc>
                        <a:spcAft>
                          <a:spcPts val="0"/>
                        </a:spcAft>
                      </a:pPr>
                      <a:endParaRPr lang="en-GB" sz="1100" b="0" dirty="0">
                        <a:effectLst/>
                        <a:latin typeface="+mn-lt"/>
                      </a:endParaRPr>
                    </a:p>
                  </a:txBody>
                  <a:tcPr marL="45720" marR="45720">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r>
              <a:tr h="251460">
                <a:tc>
                  <a:txBody>
                    <a:bodyPr/>
                    <a:lstStyle/>
                    <a:p>
                      <a:pPr algn="l">
                        <a:lnSpc>
                          <a:spcPct val="100000"/>
                        </a:lnSpc>
                        <a:spcAft>
                          <a:spcPts val="0"/>
                        </a:spcAft>
                      </a:pPr>
                      <a:r>
                        <a:rPr lang="en-GB" sz="1100" b="0" dirty="0">
                          <a:effectLst/>
                          <a:latin typeface="+mn-lt"/>
                        </a:rPr>
                        <a:t>European Criminal Record Information System (Dec 2015)</a:t>
                      </a:r>
                      <a:endParaRPr lang="en-GB" sz="1100" b="0" dirty="0">
                        <a:effectLst/>
                        <a:latin typeface="+mn-lt"/>
                        <a:ea typeface="Calibri" panose="020F0502020204030204" pitchFamily="34" charset="0"/>
                        <a:cs typeface="Times New Roman" panose="02020603050405020304" pitchFamily="18" charset="0"/>
                      </a:endParaRPr>
                    </a:p>
                  </a:txBody>
                  <a:tcPr marL="45720" marR="45720">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algn="ctr">
                        <a:lnSpc>
                          <a:spcPct val="100000"/>
                        </a:lnSpc>
                        <a:spcAft>
                          <a:spcPts val="0"/>
                        </a:spcAft>
                      </a:pPr>
                      <a:r>
                        <a:rPr lang="en-GB" sz="1100" b="0" dirty="0">
                          <a:effectLst/>
                          <a:latin typeface="+mn-lt"/>
                        </a:rPr>
                        <a:t>2015 (1)</a:t>
                      </a:r>
                      <a:endParaRPr lang="en-GB" sz="1100" b="0" dirty="0">
                        <a:effectLst/>
                        <a:latin typeface="+mn-lt"/>
                        <a:ea typeface="Calibri" panose="020F0502020204030204" pitchFamily="34" charset="0"/>
                        <a:cs typeface="Times New Roman" panose="02020603050405020304" pitchFamily="18" charset="0"/>
                      </a:endParaRPr>
                    </a:p>
                  </a:txBody>
                  <a:tcPr marL="45720" marR="45720">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lnSpc>
                          <a:spcPct val="100000"/>
                        </a:lnSpc>
                        <a:spcAft>
                          <a:spcPts val="0"/>
                        </a:spcAft>
                      </a:pPr>
                      <a:r>
                        <a:rPr lang="en-GB" sz="1100" b="0" dirty="0">
                          <a:effectLst/>
                          <a:latin typeface="+mn-lt"/>
                        </a:rPr>
                        <a:t> </a:t>
                      </a:r>
                      <a:endParaRPr lang="en-GB" sz="1100" b="0" dirty="0">
                        <a:effectLst/>
                        <a:latin typeface="+mn-lt"/>
                        <a:ea typeface="Calibri" panose="020F0502020204030204" pitchFamily="34" charset="0"/>
                        <a:cs typeface="Times New Roman" panose="02020603050405020304" pitchFamily="18" charset="0"/>
                      </a:endParaRPr>
                    </a:p>
                  </a:txBody>
                  <a:tcPr marL="45720" marR="45720">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algn="ctr">
                        <a:lnSpc>
                          <a:spcPct val="100000"/>
                        </a:lnSpc>
                        <a:spcAft>
                          <a:spcPts val="0"/>
                        </a:spcAft>
                      </a:pPr>
                      <a:r>
                        <a:rPr lang="en-GB" sz="1100" b="0" dirty="0">
                          <a:effectLst/>
                          <a:latin typeface="+mn-lt"/>
                        </a:rPr>
                        <a:t> </a:t>
                      </a:r>
                      <a:endParaRPr lang="en-GB" sz="1100" b="0" dirty="0">
                        <a:effectLst/>
                        <a:latin typeface="+mn-lt"/>
                        <a:ea typeface="Calibri" panose="020F0502020204030204" pitchFamily="34" charset="0"/>
                        <a:cs typeface="Times New Roman" panose="02020603050405020304" pitchFamily="18" charset="0"/>
                      </a:endParaRPr>
                    </a:p>
                  </a:txBody>
                  <a:tcPr marL="45720" marR="45720">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lnSpc>
                          <a:spcPct val="100000"/>
                        </a:lnSpc>
                        <a:spcAft>
                          <a:spcPts val="0"/>
                        </a:spcAft>
                      </a:pPr>
                      <a:r>
                        <a:rPr lang="en-GB" sz="1100" b="0" dirty="0">
                          <a:effectLst/>
                          <a:latin typeface="+mn-lt"/>
                        </a:rPr>
                        <a:t> </a:t>
                      </a:r>
                      <a:endParaRPr lang="en-GB" sz="1100" b="0" dirty="0">
                        <a:effectLst/>
                        <a:latin typeface="+mn-lt"/>
                        <a:ea typeface="Calibri" panose="020F0502020204030204" pitchFamily="34" charset="0"/>
                        <a:cs typeface="Times New Roman" panose="02020603050405020304" pitchFamily="18" charset="0"/>
                      </a:endParaRPr>
                    </a:p>
                  </a:txBody>
                  <a:tcPr marL="45720" marR="45720">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r>
              <a:tr h="251460">
                <a:tc>
                  <a:txBody>
                    <a:bodyPr/>
                    <a:lstStyle/>
                    <a:p>
                      <a:pPr algn="l">
                        <a:lnSpc>
                          <a:spcPct val="100000"/>
                        </a:lnSpc>
                        <a:spcAft>
                          <a:spcPts val="0"/>
                        </a:spcAft>
                      </a:pPr>
                      <a:r>
                        <a:rPr lang="en-GB" sz="1100" b="0" dirty="0">
                          <a:effectLst/>
                          <a:latin typeface="+mn-lt"/>
                        </a:rPr>
                        <a:t>European Public Prosecutor Office (Feb 2014)</a:t>
                      </a:r>
                      <a:endParaRPr lang="en-GB" sz="1100" b="0" dirty="0">
                        <a:effectLst/>
                        <a:latin typeface="+mn-lt"/>
                        <a:ea typeface="Calibri" panose="020F0502020204030204" pitchFamily="34" charset="0"/>
                        <a:cs typeface="Times New Roman" panose="02020603050405020304" pitchFamily="18" charset="0"/>
                      </a:endParaRPr>
                    </a:p>
                  </a:txBody>
                  <a:tcPr marL="45720" marR="45720">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algn="ctr">
                        <a:lnSpc>
                          <a:spcPct val="100000"/>
                        </a:lnSpc>
                        <a:spcAft>
                          <a:spcPts val="0"/>
                        </a:spcAft>
                      </a:pPr>
                      <a:r>
                        <a:rPr lang="en-GB" sz="1100" b="0" dirty="0">
                          <a:effectLst/>
                          <a:latin typeface="+mn-lt"/>
                        </a:rPr>
                        <a:t>2014 (1)</a:t>
                      </a:r>
                      <a:endParaRPr lang="en-GB" sz="1100" b="0" dirty="0">
                        <a:effectLst/>
                        <a:latin typeface="+mn-lt"/>
                        <a:ea typeface="Calibri" panose="020F0502020204030204" pitchFamily="34" charset="0"/>
                        <a:cs typeface="Times New Roman" panose="02020603050405020304" pitchFamily="18" charset="0"/>
                      </a:endParaRPr>
                    </a:p>
                  </a:txBody>
                  <a:tcPr marL="45720" marR="45720">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lnSpc>
                          <a:spcPct val="100000"/>
                        </a:lnSpc>
                        <a:spcAft>
                          <a:spcPts val="0"/>
                        </a:spcAft>
                      </a:pPr>
                      <a:r>
                        <a:rPr lang="en-GB" sz="1100" b="0">
                          <a:effectLst/>
                          <a:latin typeface="+mn-lt"/>
                        </a:rPr>
                        <a:t> </a:t>
                      </a:r>
                      <a:endParaRPr lang="en-GB" sz="1100" b="0">
                        <a:effectLst/>
                        <a:latin typeface="+mn-lt"/>
                        <a:ea typeface="Calibri" panose="020F0502020204030204" pitchFamily="34" charset="0"/>
                        <a:cs typeface="Times New Roman" panose="02020603050405020304" pitchFamily="18" charset="0"/>
                      </a:endParaRPr>
                    </a:p>
                  </a:txBody>
                  <a:tcPr marL="45720" marR="45720">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lnSpc>
                          <a:spcPct val="100000"/>
                        </a:lnSpc>
                        <a:spcAft>
                          <a:spcPts val="0"/>
                        </a:spcAft>
                      </a:pPr>
                      <a:r>
                        <a:rPr lang="en-GB" sz="1100" b="0" dirty="0">
                          <a:effectLst/>
                          <a:latin typeface="+mn-lt"/>
                        </a:rPr>
                        <a:t> </a:t>
                      </a:r>
                      <a:endParaRPr lang="en-GB" sz="1100" b="0" dirty="0">
                        <a:effectLst/>
                        <a:latin typeface="+mn-lt"/>
                        <a:ea typeface="Calibri" panose="020F0502020204030204" pitchFamily="34" charset="0"/>
                        <a:cs typeface="Times New Roman" panose="02020603050405020304" pitchFamily="18" charset="0"/>
                      </a:endParaRPr>
                    </a:p>
                  </a:txBody>
                  <a:tcPr marL="45720" marR="45720">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algn="ctr">
                        <a:lnSpc>
                          <a:spcPct val="100000"/>
                        </a:lnSpc>
                        <a:spcAft>
                          <a:spcPts val="0"/>
                        </a:spcAft>
                      </a:pPr>
                      <a:r>
                        <a:rPr lang="en-GB" sz="1100" b="0" dirty="0">
                          <a:effectLst/>
                          <a:latin typeface="+mn-lt"/>
                        </a:rPr>
                        <a:t> </a:t>
                      </a:r>
                      <a:endParaRPr lang="en-GB" sz="1100" b="0" dirty="0">
                        <a:effectLst/>
                        <a:latin typeface="+mn-lt"/>
                        <a:ea typeface="Calibri" panose="020F0502020204030204" pitchFamily="34" charset="0"/>
                        <a:cs typeface="Times New Roman" panose="02020603050405020304" pitchFamily="18" charset="0"/>
                      </a:endParaRPr>
                    </a:p>
                  </a:txBody>
                  <a:tcPr marL="45720" marR="45720">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r>
              <a:tr h="251460">
                <a:tc>
                  <a:txBody>
                    <a:bodyPr/>
                    <a:lstStyle/>
                    <a:p>
                      <a:pPr algn="l">
                        <a:lnSpc>
                          <a:spcPct val="100000"/>
                        </a:lnSpc>
                        <a:spcAft>
                          <a:spcPts val="0"/>
                        </a:spcAft>
                      </a:pPr>
                      <a:r>
                        <a:rPr lang="en-GB" sz="1100" b="0" dirty="0">
                          <a:effectLst/>
                          <a:latin typeface="+mn-lt"/>
                        </a:rPr>
                        <a:t>Framework Decision on Racism and Xenophobia (Oct 2013)</a:t>
                      </a:r>
                      <a:endParaRPr lang="en-GB" sz="1100" b="0" dirty="0">
                        <a:effectLst/>
                        <a:latin typeface="+mn-lt"/>
                        <a:ea typeface="Calibri" panose="020F0502020204030204" pitchFamily="34" charset="0"/>
                        <a:cs typeface="Times New Roman" panose="02020603050405020304" pitchFamily="18" charset="0"/>
                      </a:endParaRPr>
                    </a:p>
                  </a:txBody>
                  <a:tcPr marL="45720" marR="45720">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rowSpan="2">
                  <a:txBody>
                    <a:bodyPr/>
                    <a:lstStyle/>
                    <a:p>
                      <a:pPr algn="ctr">
                        <a:lnSpc>
                          <a:spcPct val="100000"/>
                        </a:lnSpc>
                        <a:spcAft>
                          <a:spcPts val="0"/>
                        </a:spcAft>
                      </a:pPr>
                      <a:r>
                        <a:rPr lang="en-GB" sz="1100" b="0" dirty="0">
                          <a:effectLst/>
                          <a:latin typeface="+mn-lt"/>
                        </a:rPr>
                        <a:t>2013 (2)</a:t>
                      </a:r>
                      <a:endParaRPr lang="en-GB" sz="1100" b="0" dirty="0">
                        <a:effectLst/>
                        <a:latin typeface="+mn-lt"/>
                        <a:ea typeface="Calibri" panose="020F0502020204030204" pitchFamily="34" charset="0"/>
                        <a:cs typeface="Times New Roman" panose="02020603050405020304" pitchFamily="18" charset="0"/>
                      </a:endParaRPr>
                    </a:p>
                  </a:txBody>
                  <a:tcPr marL="45720" marR="4572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lnSpc>
                          <a:spcPct val="100000"/>
                        </a:lnSpc>
                        <a:spcAft>
                          <a:spcPts val="0"/>
                        </a:spcAft>
                      </a:pPr>
                      <a:r>
                        <a:rPr lang="en-GB" sz="1100" b="0" dirty="0">
                          <a:effectLst/>
                          <a:latin typeface="+mn-lt"/>
                        </a:rPr>
                        <a:t> </a:t>
                      </a:r>
                      <a:endParaRPr lang="en-GB" sz="1100" b="0" dirty="0">
                        <a:effectLst/>
                        <a:latin typeface="+mn-lt"/>
                        <a:ea typeface="Calibri" panose="020F0502020204030204" pitchFamily="34" charset="0"/>
                        <a:cs typeface="Times New Roman" panose="02020603050405020304" pitchFamily="18" charset="0"/>
                      </a:endParaRPr>
                    </a:p>
                  </a:txBody>
                  <a:tcPr marL="45720" marR="45720">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lnSpc>
                          <a:spcPct val="100000"/>
                        </a:lnSpc>
                        <a:spcAft>
                          <a:spcPts val="0"/>
                        </a:spcAft>
                      </a:pPr>
                      <a:r>
                        <a:rPr lang="en-GB" sz="1100" b="0" dirty="0">
                          <a:effectLst/>
                          <a:latin typeface="+mn-lt"/>
                        </a:rPr>
                        <a:t> </a:t>
                      </a:r>
                      <a:endParaRPr lang="en-GB" sz="1100" b="0" dirty="0">
                        <a:effectLst/>
                        <a:latin typeface="+mn-lt"/>
                        <a:ea typeface="Calibri" panose="020F0502020204030204" pitchFamily="34" charset="0"/>
                        <a:cs typeface="Times New Roman" panose="02020603050405020304" pitchFamily="18" charset="0"/>
                      </a:endParaRPr>
                    </a:p>
                  </a:txBody>
                  <a:tcPr marL="45720" marR="45720">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lnSpc>
                          <a:spcPct val="100000"/>
                        </a:lnSpc>
                        <a:spcAft>
                          <a:spcPts val="0"/>
                        </a:spcAft>
                      </a:pPr>
                      <a:endParaRPr lang="en-GB" sz="1100" b="0" dirty="0">
                        <a:effectLst/>
                        <a:latin typeface="+mn-lt"/>
                        <a:ea typeface="Calibri" panose="020F0502020204030204" pitchFamily="34" charset="0"/>
                        <a:cs typeface="Times New Roman" panose="02020603050405020304" pitchFamily="18" charset="0"/>
                      </a:endParaRPr>
                    </a:p>
                  </a:txBody>
                  <a:tcPr marL="45720" marR="45720">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r>
              <a:tr h="251460">
                <a:tc>
                  <a:txBody>
                    <a:bodyPr/>
                    <a:lstStyle/>
                    <a:p>
                      <a:pPr algn="l">
                        <a:lnSpc>
                          <a:spcPct val="100000"/>
                        </a:lnSpc>
                        <a:spcAft>
                          <a:spcPts val="0"/>
                        </a:spcAft>
                      </a:pPr>
                      <a:r>
                        <a:rPr lang="en-GB" sz="1100" b="0" dirty="0">
                          <a:effectLst/>
                          <a:latin typeface="+mn-lt"/>
                        </a:rPr>
                        <a:t>Equality directives (Oct 2013)</a:t>
                      </a:r>
                      <a:endParaRPr lang="en-GB" sz="1100" b="0" dirty="0">
                        <a:effectLst/>
                        <a:latin typeface="+mn-lt"/>
                        <a:ea typeface="Calibri" panose="020F0502020204030204" pitchFamily="34" charset="0"/>
                        <a:cs typeface="Times New Roman" panose="02020603050405020304" pitchFamily="18" charset="0"/>
                      </a:endParaRPr>
                    </a:p>
                  </a:txBody>
                  <a:tcPr marL="45720" marR="45720">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en-GB"/>
                    </a:p>
                  </a:txBody>
                  <a:tcPr/>
                </a:tc>
                <a:tc>
                  <a:txBody>
                    <a:bodyPr/>
                    <a:lstStyle/>
                    <a:p>
                      <a:pPr algn="ctr">
                        <a:lnSpc>
                          <a:spcPct val="100000"/>
                        </a:lnSpc>
                        <a:spcAft>
                          <a:spcPts val="0"/>
                        </a:spcAft>
                      </a:pPr>
                      <a:endParaRPr lang="en-GB" sz="1100" b="0" dirty="0">
                        <a:effectLst/>
                        <a:latin typeface="+mn-lt"/>
                        <a:ea typeface="Calibri" panose="020F0502020204030204" pitchFamily="34" charset="0"/>
                        <a:cs typeface="Times New Roman" panose="02020603050405020304" pitchFamily="18" charset="0"/>
                      </a:endParaRPr>
                    </a:p>
                  </a:txBody>
                  <a:tcPr marL="45720" marR="45720">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algn="ctr">
                        <a:lnSpc>
                          <a:spcPct val="100000"/>
                        </a:lnSpc>
                        <a:spcAft>
                          <a:spcPts val="0"/>
                        </a:spcAft>
                      </a:pPr>
                      <a:r>
                        <a:rPr lang="en-GB" sz="1100" b="0" dirty="0">
                          <a:effectLst/>
                          <a:latin typeface="+mn-lt"/>
                        </a:rPr>
                        <a:t> </a:t>
                      </a:r>
                      <a:endParaRPr lang="en-GB" sz="1100" b="0" dirty="0">
                        <a:effectLst/>
                        <a:latin typeface="+mn-lt"/>
                        <a:ea typeface="Calibri" panose="020F0502020204030204" pitchFamily="34" charset="0"/>
                        <a:cs typeface="Times New Roman" panose="02020603050405020304" pitchFamily="18" charset="0"/>
                      </a:endParaRPr>
                    </a:p>
                  </a:txBody>
                  <a:tcPr marL="45720" marR="45720">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lnSpc>
                          <a:spcPct val="100000"/>
                        </a:lnSpc>
                        <a:spcAft>
                          <a:spcPts val="0"/>
                        </a:spcAft>
                      </a:pPr>
                      <a:r>
                        <a:rPr lang="en-GB" sz="1100" b="0" dirty="0">
                          <a:effectLst/>
                          <a:latin typeface="+mn-lt"/>
                        </a:rPr>
                        <a:t> </a:t>
                      </a:r>
                      <a:endParaRPr lang="en-GB" sz="1100" b="0" dirty="0">
                        <a:effectLst/>
                        <a:latin typeface="+mn-lt"/>
                        <a:ea typeface="Calibri" panose="020F0502020204030204" pitchFamily="34" charset="0"/>
                        <a:cs typeface="Times New Roman" panose="02020603050405020304" pitchFamily="18" charset="0"/>
                      </a:endParaRPr>
                    </a:p>
                  </a:txBody>
                  <a:tcPr marL="45720" marR="45720">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r>
              <a:tr h="251460">
                <a:tc>
                  <a:txBody>
                    <a:bodyPr/>
                    <a:lstStyle/>
                    <a:p>
                      <a:pPr algn="l">
                        <a:lnSpc>
                          <a:spcPct val="100000"/>
                        </a:lnSpc>
                        <a:spcAft>
                          <a:spcPts val="0"/>
                        </a:spcAft>
                      </a:pPr>
                      <a:r>
                        <a:rPr lang="en-GB" sz="1100" b="0" dirty="0">
                          <a:effectLst/>
                          <a:latin typeface="+mn-lt"/>
                        </a:rPr>
                        <a:t>Confiscation of proceeds of crime (Dec 2012)</a:t>
                      </a:r>
                      <a:endParaRPr lang="en-GB" sz="1100" b="0" dirty="0">
                        <a:effectLst/>
                        <a:latin typeface="+mn-lt"/>
                        <a:ea typeface="Calibri" panose="020F0502020204030204" pitchFamily="34" charset="0"/>
                        <a:cs typeface="Times New Roman" panose="02020603050405020304" pitchFamily="18" charset="0"/>
                      </a:endParaRPr>
                    </a:p>
                  </a:txBody>
                  <a:tcPr marL="45720" marR="45720">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rowSpan="3">
                  <a:txBody>
                    <a:bodyPr/>
                    <a:lstStyle/>
                    <a:p>
                      <a:pPr algn="ctr">
                        <a:lnSpc>
                          <a:spcPct val="100000"/>
                        </a:lnSpc>
                        <a:spcAft>
                          <a:spcPts val="0"/>
                        </a:spcAft>
                      </a:pPr>
                      <a:r>
                        <a:rPr lang="en-GB" sz="1100" b="0" dirty="0">
                          <a:effectLst/>
                          <a:latin typeface="+mn-lt"/>
                        </a:rPr>
                        <a:t>2012 (3)</a:t>
                      </a:r>
                      <a:endParaRPr lang="en-GB" sz="1100" b="0" dirty="0">
                        <a:effectLst/>
                        <a:latin typeface="+mn-lt"/>
                        <a:ea typeface="Calibri" panose="020F0502020204030204" pitchFamily="34" charset="0"/>
                        <a:cs typeface="Times New Roman" panose="02020603050405020304" pitchFamily="18" charset="0"/>
                      </a:endParaRPr>
                    </a:p>
                  </a:txBody>
                  <a:tcPr marL="45720" marR="4572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lnSpc>
                          <a:spcPct val="100000"/>
                        </a:lnSpc>
                        <a:spcAft>
                          <a:spcPts val="0"/>
                        </a:spcAft>
                      </a:pPr>
                      <a:r>
                        <a:rPr lang="en-GB" sz="1100" b="0" dirty="0">
                          <a:effectLst/>
                          <a:latin typeface="+mn-lt"/>
                        </a:rPr>
                        <a:t> </a:t>
                      </a:r>
                      <a:endParaRPr lang="en-GB" sz="1100" b="0" dirty="0">
                        <a:effectLst/>
                        <a:latin typeface="+mn-lt"/>
                        <a:ea typeface="Calibri" panose="020F0502020204030204" pitchFamily="34" charset="0"/>
                        <a:cs typeface="Times New Roman" panose="02020603050405020304" pitchFamily="18" charset="0"/>
                      </a:endParaRPr>
                    </a:p>
                  </a:txBody>
                  <a:tcPr marL="45720" marR="45720">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lnSpc>
                          <a:spcPct val="100000"/>
                        </a:lnSpc>
                        <a:spcAft>
                          <a:spcPts val="0"/>
                        </a:spcAft>
                      </a:pPr>
                      <a:r>
                        <a:rPr lang="en-GB" sz="1100" b="0" dirty="0">
                          <a:effectLst/>
                          <a:latin typeface="+mn-lt"/>
                        </a:rPr>
                        <a:t> </a:t>
                      </a:r>
                      <a:endParaRPr lang="en-GB" sz="1100" b="0" dirty="0">
                        <a:effectLst/>
                        <a:latin typeface="+mn-lt"/>
                        <a:ea typeface="Calibri" panose="020F0502020204030204" pitchFamily="34" charset="0"/>
                        <a:cs typeface="Times New Roman" panose="02020603050405020304" pitchFamily="18" charset="0"/>
                      </a:endParaRPr>
                    </a:p>
                  </a:txBody>
                  <a:tcPr marL="45720" marR="45720">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algn="ctr">
                        <a:lnSpc>
                          <a:spcPct val="100000"/>
                        </a:lnSpc>
                        <a:spcAft>
                          <a:spcPts val="0"/>
                        </a:spcAft>
                      </a:pPr>
                      <a:r>
                        <a:rPr lang="en-GB" sz="1100" b="0" dirty="0">
                          <a:effectLst/>
                          <a:latin typeface="+mn-lt"/>
                        </a:rPr>
                        <a:t> </a:t>
                      </a:r>
                      <a:endParaRPr lang="en-GB" sz="1100" b="0" dirty="0">
                        <a:effectLst/>
                        <a:latin typeface="+mn-lt"/>
                        <a:ea typeface="Calibri" panose="020F0502020204030204" pitchFamily="34" charset="0"/>
                        <a:cs typeface="Times New Roman" panose="02020603050405020304" pitchFamily="18" charset="0"/>
                      </a:endParaRPr>
                    </a:p>
                  </a:txBody>
                  <a:tcPr marL="45720" marR="45720">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r>
              <a:tr h="251460">
                <a:tc>
                  <a:txBody>
                    <a:bodyPr/>
                    <a:lstStyle/>
                    <a:p>
                      <a:pPr algn="l">
                        <a:lnSpc>
                          <a:spcPct val="100000"/>
                        </a:lnSpc>
                        <a:spcAft>
                          <a:spcPts val="0"/>
                        </a:spcAft>
                      </a:pPr>
                      <a:r>
                        <a:rPr lang="en-GB" sz="1100" b="0" dirty="0">
                          <a:effectLst/>
                          <a:latin typeface="+mn-lt"/>
                        </a:rPr>
                        <a:t>Data protection reform package (Oct 2012)</a:t>
                      </a:r>
                      <a:endParaRPr lang="en-GB" sz="1100" b="0" dirty="0">
                        <a:effectLst/>
                        <a:latin typeface="+mn-lt"/>
                        <a:ea typeface="Calibri" panose="020F0502020204030204" pitchFamily="34" charset="0"/>
                        <a:cs typeface="Times New Roman" panose="02020603050405020304" pitchFamily="18" charset="0"/>
                      </a:endParaRPr>
                    </a:p>
                  </a:txBody>
                  <a:tcPr marL="45720" marR="45720">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en-GB"/>
                    </a:p>
                  </a:txBody>
                  <a:tcPr/>
                </a:tc>
                <a:tc>
                  <a:txBody>
                    <a:bodyPr/>
                    <a:lstStyle/>
                    <a:p>
                      <a:pPr algn="ctr">
                        <a:lnSpc>
                          <a:spcPct val="100000"/>
                        </a:lnSpc>
                        <a:spcAft>
                          <a:spcPts val="0"/>
                        </a:spcAft>
                      </a:pPr>
                      <a:r>
                        <a:rPr lang="en-GB" sz="1100" b="0" dirty="0">
                          <a:effectLst/>
                          <a:latin typeface="+mn-lt"/>
                        </a:rPr>
                        <a:t> </a:t>
                      </a:r>
                      <a:endParaRPr lang="en-GB" sz="1100" b="0" dirty="0">
                        <a:effectLst/>
                        <a:latin typeface="+mn-lt"/>
                        <a:ea typeface="Calibri" panose="020F0502020204030204" pitchFamily="34" charset="0"/>
                        <a:cs typeface="Times New Roman" panose="02020603050405020304" pitchFamily="18" charset="0"/>
                      </a:endParaRPr>
                    </a:p>
                  </a:txBody>
                  <a:tcPr marL="45720" marR="45720">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lnSpc>
                          <a:spcPct val="100000"/>
                        </a:lnSpc>
                        <a:spcAft>
                          <a:spcPts val="0"/>
                        </a:spcAft>
                      </a:pPr>
                      <a:r>
                        <a:rPr lang="en-GB" sz="1100" b="0" dirty="0">
                          <a:effectLst/>
                          <a:latin typeface="+mn-lt"/>
                        </a:rPr>
                        <a:t> </a:t>
                      </a:r>
                      <a:endParaRPr lang="en-GB" sz="1100" b="0" dirty="0">
                        <a:effectLst/>
                        <a:latin typeface="+mn-lt"/>
                        <a:ea typeface="Calibri" panose="020F0502020204030204" pitchFamily="34" charset="0"/>
                        <a:cs typeface="Times New Roman" panose="02020603050405020304" pitchFamily="18" charset="0"/>
                      </a:endParaRPr>
                    </a:p>
                  </a:txBody>
                  <a:tcPr marL="45720" marR="45720">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algn="ctr">
                        <a:lnSpc>
                          <a:spcPct val="100000"/>
                        </a:lnSpc>
                        <a:spcAft>
                          <a:spcPts val="0"/>
                        </a:spcAft>
                      </a:pPr>
                      <a:r>
                        <a:rPr lang="en-GB" sz="1100" b="0" dirty="0">
                          <a:effectLst/>
                          <a:latin typeface="+mn-lt"/>
                        </a:rPr>
                        <a:t> </a:t>
                      </a:r>
                      <a:endParaRPr lang="en-GB" sz="1100" b="0" dirty="0">
                        <a:effectLst/>
                        <a:latin typeface="+mn-lt"/>
                        <a:ea typeface="Calibri" panose="020F0502020204030204" pitchFamily="34" charset="0"/>
                        <a:cs typeface="Times New Roman" panose="02020603050405020304" pitchFamily="18" charset="0"/>
                      </a:endParaRPr>
                    </a:p>
                  </a:txBody>
                  <a:tcPr marL="45720" marR="45720">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r>
              <a:tr h="251460">
                <a:tc>
                  <a:txBody>
                    <a:bodyPr/>
                    <a:lstStyle/>
                    <a:p>
                      <a:pPr algn="l">
                        <a:lnSpc>
                          <a:spcPct val="100000"/>
                        </a:lnSpc>
                        <a:spcAft>
                          <a:spcPts val="0"/>
                        </a:spcAft>
                      </a:pPr>
                      <a:r>
                        <a:rPr lang="en-GB" sz="1100" b="0" dirty="0">
                          <a:effectLst/>
                          <a:latin typeface="+mn-lt"/>
                        </a:rPr>
                        <a:t>Property consequences of registered partnerships (Jun 2012)</a:t>
                      </a:r>
                      <a:endParaRPr lang="en-GB" sz="1100" b="0" dirty="0">
                        <a:effectLst/>
                        <a:latin typeface="+mn-lt"/>
                        <a:ea typeface="Calibri" panose="020F0502020204030204" pitchFamily="34" charset="0"/>
                        <a:cs typeface="Times New Roman" panose="02020603050405020304" pitchFamily="18" charset="0"/>
                      </a:endParaRPr>
                    </a:p>
                  </a:txBody>
                  <a:tcPr marL="45720" marR="45720">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en-GB"/>
                    </a:p>
                  </a:txBody>
                  <a:tcPr/>
                </a:tc>
                <a:tc>
                  <a:txBody>
                    <a:bodyPr/>
                    <a:lstStyle/>
                    <a:p>
                      <a:pPr algn="ctr">
                        <a:lnSpc>
                          <a:spcPct val="100000"/>
                        </a:lnSpc>
                        <a:spcAft>
                          <a:spcPts val="0"/>
                        </a:spcAft>
                      </a:pPr>
                      <a:r>
                        <a:rPr lang="en-GB" sz="1100" b="0" dirty="0">
                          <a:effectLst/>
                          <a:latin typeface="+mn-lt"/>
                        </a:rPr>
                        <a:t> </a:t>
                      </a:r>
                      <a:endParaRPr lang="en-GB" sz="1100" b="0" dirty="0">
                        <a:effectLst/>
                        <a:latin typeface="+mn-lt"/>
                        <a:ea typeface="Calibri" panose="020F0502020204030204" pitchFamily="34" charset="0"/>
                        <a:cs typeface="Times New Roman" panose="02020603050405020304" pitchFamily="18" charset="0"/>
                      </a:endParaRPr>
                    </a:p>
                  </a:txBody>
                  <a:tcPr marL="45720" marR="45720">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lnSpc>
                          <a:spcPct val="100000"/>
                        </a:lnSpc>
                        <a:spcAft>
                          <a:spcPts val="0"/>
                        </a:spcAft>
                      </a:pPr>
                      <a:r>
                        <a:rPr lang="en-GB" sz="1100" b="0" dirty="0">
                          <a:effectLst/>
                          <a:latin typeface="+mn-lt"/>
                        </a:rPr>
                        <a:t> </a:t>
                      </a:r>
                      <a:endParaRPr lang="en-GB" sz="1100" b="0" dirty="0">
                        <a:effectLst/>
                        <a:latin typeface="+mn-lt"/>
                        <a:ea typeface="Calibri" panose="020F0502020204030204" pitchFamily="34" charset="0"/>
                        <a:cs typeface="Times New Roman" panose="02020603050405020304" pitchFamily="18" charset="0"/>
                      </a:endParaRPr>
                    </a:p>
                  </a:txBody>
                  <a:tcPr marL="45720" marR="45720">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algn="ctr">
                        <a:lnSpc>
                          <a:spcPct val="100000"/>
                        </a:lnSpc>
                        <a:spcAft>
                          <a:spcPts val="0"/>
                        </a:spcAft>
                      </a:pPr>
                      <a:r>
                        <a:rPr lang="en-GB" sz="1100" b="0" dirty="0">
                          <a:effectLst/>
                          <a:latin typeface="+mn-lt"/>
                        </a:rPr>
                        <a:t> </a:t>
                      </a:r>
                      <a:endParaRPr lang="en-GB" sz="1100" b="0" dirty="0">
                        <a:effectLst/>
                        <a:latin typeface="+mn-lt"/>
                        <a:ea typeface="Calibri" panose="020F0502020204030204" pitchFamily="34" charset="0"/>
                        <a:cs typeface="Times New Roman" panose="02020603050405020304" pitchFamily="18" charset="0"/>
                      </a:endParaRPr>
                    </a:p>
                  </a:txBody>
                  <a:tcPr marL="45720" marR="45720">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r>
              <a:tr h="251460">
                <a:tc>
                  <a:txBody>
                    <a:bodyPr/>
                    <a:lstStyle/>
                    <a:p>
                      <a:pPr algn="l">
                        <a:lnSpc>
                          <a:spcPct val="100000"/>
                        </a:lnSpc>
                        <a:spcAft>
                          <a:spcPts val="0"/>
                        </a:spcAft>
                      </a:pPr>
                      <a:r>
                        <a:rPr lang="en-GB" sz="1100" b="0" dirty="0">
                          <a:effectLst/>
                          <a:latin typeface="+mn-lt"/>
                        </a:rPr>
                        <a:t>Passenger Names Record II (Jun 2011)</a:t>
                      </a:r>
                      <a:endParaRPr lang="en-GB" sz="1100" b="0" dirty="0">
                        <a:effectLst/>
                        <a:latin typeface="+mn-lt"/>
                        <a:ea typeface="Calibri" panose="020F0502020204030204" pitchFamily="34" charset="0"/>
                        <a:cs typeface="Times New Roman" panose="02020603050405020304" pitchFamily="18" charset="0"/>
                      </a:endParaRPr>
                    </a:p>
                  </a:txBody>
                  <a:tcPr marL="45720" marR="45720">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rowSpan="2">
                  <a:txBody>
                    <a:bodyPr/>
                    <a:lstStyle/>
                    <a:p>
                      <a:pPr algn="ctr">
                        <a:lnSpc>
                          <a:spcPct val="100000"/>
                        </a:lnSpc>
                        <a:spcAft>
                          <a:spcPts val="0"/>
                        </a:spcAft>
                      </a:pPr>
                      <a:r>
                        <a:rPr lang="en-GB" sz="1100" b="0" dirty="0">
                          <a:effectLst/>
                          <a:latin typeface="+mn-lt"/>
                        </a:rPr>
                        <a:t>2011 (2)</a:t>
                      </a:r>
                      <a:endParaRPr lang="en-GB" sz="1100" b="0" dirty="0">
                        <a:effectLst/>
                        <a:latin typeface="+mn-lt"/>
                        <a:ea typeface="Calibri" panose="020F0502020204030204" pitchFamily="34" charset="0"/>
                        <a:cs typeface="Times New Roman" panose="02020603050405020304" pitchFamily="18" charset="0"/>
                      </a:endParaRPr>
                    </a:p>
                  </a:txBody>
                  <a:tcPr marL="45720" marR="4572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lnSpc>
                          <a:spcPct val="100000"/>
                        </a:lnSpc>
                        <a:spcAft>
                          <a:spcPts val="0"/>
                        </a:spcAft>
                      </a:pPr>
                      <a:r>
                        <a:rPr lang="en-GB" sz="1100" b="0" dirty="0">
                          <a:effectLst/>
                          <a:latin typeface="+mn-lt"/>
                        </a:rPr>
                        <a:t> </a:t>
                      </a:r>
                      <a:endParaRPr lang="en-GB" sz="1100" b="0" dirty="0">
                        <a:effectLst/>
                        <a:latin typeface="+mn-lt"/>
                        <a:ea typeface="Calibri" panose="020F0502020204030204" pitchFamily="34" charset="0"/>
                        <a:cs typeface="Times New Roman" panose="02020603050405020304" pitchFamily="18" charset="0"/>
                      </a:endParaRPr>
                    </a:p>
                  </a:txBody>
                  <a:tcPr marL="45720" marR="45720">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lnSpc>
                          <a:spcPct val="100000"/>
                        </a:lnSpc>
                        <a:spcAft>
                          <a:spcPts val="0"/>
                        </a:spcAft>
                      </a:pPr>
                      <a:r>
                        <a:rPr lang="en-GB" sz="1100" b="0" dirty="0">
                          <a:effectLst/>
                          <a:latin typeface="+mn-lt"/>
                        </a:rPr>
                        <a:t> </a:t>
                      </a:r>
                      <a:endParaRPr lang="en-GB" sz="1100" b="0" dirty="0">
                        <a:effectLst/>
                        <a:latin typeface="+mn-lt"/>
                        <a:ea typeface="Calibri" panose="020F0502020204030204" pitchFamily="34" charset="0"/>
                        <a:cs typeface="Times New Roman" panose="02020603050405020304" pitchFamily="18" charset="0"/>
                      </a:endParaRPr>
                    </a:p>
                  </a:txBody>
                  <a:tcPr marL="45720" marR="45720">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algn="ctr">
                        <a:lnSpc>
                          <a:spcPct val="100000"/>
                        </a:lnSpc>
                        <a:spcAft>
                          <a:spcPts val="0"/>
                        </a:spcAft>
                      </a:pPr>
                      <a:r>
                        <a:rPr lang="en-GB" sz="1100" b="0" dirty="0">
                          <a:effectLst/>
                          <a:latin typeface="+mn-lt"/>
                        </a:rPr>
                        <a:t> </a:t>
                      </a:r>
                      <a:endParaRPr lang="en-GB" sz="1100" b="0" dirty="0">
                        <a:effectLst/>
                        <a:latin typeface="+mn-lt"/>
                        <a:ea typeface="Calibri" panose="020F0502020204030204" pitchFamily="34" charset="0"/>
                        <a:cs typeface="Times New Roman" panose="02020603050405020304" pitchFamily="18" charset="0"/>
                      </a:endParaRPr>
                    </a:p>
                  </a:txBody>
                  <a:tcPr marL="45720" marR="45720">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r>
              <a:tr h="251460">
                <a:tc>
                  <a:txBody>
                    <a:bodyPr/>
                    <a:lstStyle/>
                    <a:p>
                      <a:pPr algn="l">
                        <a:lnSpc>
                          <a:spcPct val="100000"/>
                        </a:lnSpc>
                        <a:spcAft>
                          <a:spcPts val="0"/>
                        </a:spcAft>
                      </a:pPr>
                      <a:r>
                        <a:rPr lang="en-GB" sz="1100" b="0" dirty="0">
                          <a:effectLst/>
                          <a:latin typeface="+mn-lt"/>
                        </a:rPr>
                        <a:t>European Investigation Order (Feb 2011)</a:t>
                      </a:r>
                      <a:endParaRPr lang="en-GB" sz="1100" b="0" dirty="0">
                        <a:effectLst/>
                        <a:latin typeface="+mn-lt"/>
                        <a:ea typeface="Calibri" panose="020F0502020204030204" pitchFamily="34" charset="0"/>
                        <a:cs typeface="Times New Roman" panose="02020603050405020304" pitchFamily="18" charset="0"/>
                      </a:endParaRPr>
                    </a:p>
                  </a:txBody>
                  <a:tcPr marL="45720" marR="45720">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vMerge="1">
                  <a:txBody>
                    <a:bodyPr/>
                    <a:lstStyle/>
                    <a:p>
                      <a:endParaRPr lang="en-GB"/>
                    </a:p>
                  </a:txBody>
                  <a:tcPr/>
                </a:tc>
                <a:tc>
                  <a:txBody>
                    <a:bodyPr/>
                    <a:lstStyle/>
                    <a:p>
                      <a:pPr algn="ctr">
                        <a:lnSpc>
                          <a:spcPct val="100000"/>
                        </a:lnSpc>
                        <a:spcAft>
                          <a:spcPts val="0"/>
                        </a:spcAft>
                      </a:pPr>
                      <a:r>
                        <a:rPr lang="en-GB" sz="1100" b="0">
                          <a:effectLst/>
                          <a:latin typeface="+mn-lt"/>
                        </a:rPr>
                        <a:t> </a:t>
                      </a:r>
                      <a:endParaRPr lang="en-GB" sz="1100" b="0">
                        <a:effectLst/>
                        <a:latin typeface="+mn-lt"/>
                        <a:ea typeface="Calibri" panose="020F0502020204030204" pitchFamily="34" charset="0"/>
                        <a:cs typeface="Times New Roman" panose="02020603050405020304" pitchFamily="18" charset="0"/>
                      </a:endParaRPr>
                    </a:p>
                  </a:txBody>
                  <a:tcPr marL="45720" marR="45720">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lnSpc>
                          <a:spcPct val="100000"/>
                        </a:lnSpc>
                        <a:spcAft>
                          <a:spcPts val="0"/>
                        </a:spcAft>
                      </a:pPr>
                      <a:r>
                        <a:rPr lang="en-GB" sz="1100" b="0" dirty="0">
                          <a:effectLst/>
                          <a:latin typeface="+mn-lt"/>
                        </a:rPr>
                        <a:t> </a:t>
                      </a:r>
                      <a:endParaRPr lang="en-GB" sz="1100" b="0" dirty="0">
                        <a:effectLst/>
                        <a:latin typeface="+mn-lt"/>
                        <a:ea typeface="Calibri" panose="020F0502020204030204" pitchFamily="34" charset="0"/>
                        <a:cs typeface="Times New Roman" panose="02020603050405020304" pitchFamily="18" charset="0"/>
                      </a:endParaRPr>
                    </a:p>
                  </a:txBody>
                  <a:tcPr marL="45720" marR="45720">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algn="ctr">
                        <a:lnSpc>
                          <a:spcPct val="100000"/>
                        </a:lnSpc>
                        <a:spcAft>
                          <a:spcPts val="0"/>
                        </a:spcAft>
                      </a:pPr>
                      <a:r>
                        <a:rPr lang="en-GB" sz="1100" b="0" dirty="0">
                          <a:effectLst/>
                          <a:latin typeface="+mn-lt"/>
                        </a:rPr>
                        <a:t> </a:t>
                      </a:r>
                      <a:endParaRPr lang="en-GB" sz="1100" b="0" dirty="0">
                        <a:effectLst/>
                        <a:latin typeface="+mn-lt"/>
                        <a:ea typeface="Calibri" panose="020F0502020204030204" pitchFamily="34" charset="0"/>
                        <a:cs typeface="Times New Roman" panose="02020603050405020304" pitchFamily="18" charset="0"/>
                      </a:endParaRPr>
                    </a:p>
                  </a:txBody>
                  <a:tcPr marL="45720" marR="45720">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r>
              <a:tr h="251460">
                <a:tc>
                  <a:txBody>
                    <a:bodyPr/>
                    <a:lstStyle/>
                    <a:p>
                      <a:pPr algn="l">
                        <a:lnSpc>
                          <a:spcPct val="100000"/>
                        </a:lnSpc>
                        <a:spcAft>
                          <a:spcPts val="0"/>
                        </a:spcAft>
                      </a:pPr>
                      <a:r>
                        <a:rPr lang="en-GB" sz="1100" b="0" dirty="0">
                          <a:effectLst/>
                          <a:latin typeface="+mn-lt"/>
                        </a:rPr>
                        <a:t>Passenger Names Record I (Oct 2008)</a:t>
                      </a:r>
                      <a:endParaRPr lang="en-GB" sz="1100" b="0" dirty="0">
                        <a:effectLst/>
                        <a:latin typeface="+mn-lt"/>
                        <a:ea typeface="Calibri" panose="020F0502020204030204" pitchFamily="34" charset="0"/>
                        <a:cs typeface="Times New Roman" panose="02020603050405020304" pitchFamily="18" charset="0"/>
                      </a:endParaRPr>
                    </a:p>
                  </a:txBody>
                  <a:tcPr marL="45720" marR="45720">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algn="ctr">
                        <a:lnSpc>
                          <a:spcPct val="100000"/>
                        </a:lnSpc>
                        <a:spcAft>
                          <a:spcPts val="0"/>
                        </a:spcAft>
                      </a:pPr>
                      <a:r>
                        <a:rPr lang="en-GB" sz="1100" b="0" dirty="0">
                          <a:effectLst/>
                          <a:latin typeface="+mn-lt"/>
                        </a:rPr>
                        <a:t>2008 (1)</a:t>
                      </a:r>
                      <a:endParaRPr lang="en-GB" sz="1100" b="0" dirty="0">
                        <a:effectLst/>
                        <a:latin typeface="+mn-lt"/>
                        <a:ea typeface="Calibri" panose="020F0502020204030204" pitchFamily="34" charset="0"/>
                        <a:cs typeface="Times New Roman" panose="02020603050405020304" pitchFamily="18" charset="0"/>
                      </a:endParaRPr>
                    </a:p>
                  </a:txBody>
                  <a:tcPr marL="45720" marR="45720">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lnSpc>
                          <a:spcPct val="100000"/>
                        </a:lnSpc>
                        <a:spcAft>
                          <a:spcPts val="0"/>
                        </a:spcAft>
                      </a:pPr>
                      <a:r>
                        <a:rPr lang="en-GB" sz="1100" b="0" dirty="0">
                          <a:effectLst/>
                          <a:latin typeface="+mn-lt"/>
                        </a:rPr>
                        <a:t> </a:t>
                      </a:r>
                      <a:endParaRPr lang="en-GB" sz="1100" b="0" dirty="0">
                        <a:effectLst/>
                        <a:latin typeface="+mn-lt"/>
                        <a:ea typeface="Calibri" panose="020F0502020204030204" pitchFamily="34" charset="0"/>
                        <a:cs typeface="Times New Roman" panose="02020603050405020304" pitchFamily="18" charset="0"/>
                      </a:endParaRPr>
                    </a:p>
                  </a:txBody>
                  <a:tcPr marL="45720" marR="45720">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lnSpc>
                          <a:spcPct val="100000"/>
                        </a:lnSpc>
                        <a:spcAft>
                          <a:spcPts val="0"/>
                        </a:spcAft>
                      </a:pPr>
                      <a:r>
                        <a:rPr lang="en-GB" sz="1100" b="0" dirty="0">
                          <a:effectLst/>
                          <a:latin typeface="+mn-lt"/>
                        </a:rPr>
                        <a:t> </a:t>
                      </a:r>
                      <a:endParaRPr lang="en-GB" sz="1100" b="0" dirty="0">
                        <a:effectLst/>
                        <a:latin typeface="+mn-lt"/>
                        <a:ea typeface="Calibri" panose="020F0502020204030204" pitchFamily="34" charset="0"/>
                        <a:cs typeface="Times New Roman" panose="02020603050405020304" pitchFamily="18" charset="0"/>
                      </a:endParaRPr>
                    </a:p>
                  </a:txBody>
                  <a:tcPr marL="45720" marR="45720">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lnSpc>
                          <a:spcPct val="100000"/>
                        </a:lnSpc>
                        <a:spcAft>
                          <a:spcPts val="0"/>
                        </a:spcAft>
                      </a:pPr>
                      <a:endParaRPr lang="en-GB" sz="1100" b="0" dirty="0">
                        <a:effectLst/>
                        <a:latin typeface="+mn-lt"/>
                        <a:ea typeface="Calibri" panose="020F0502020204030204" pitchFamily="34" charset="0"/>
                        <a:cs typeface="Times New Roman" panose="02020603050405020304" pitchFamily="18" charset="0"/>
                      </a:endParaRPr>
                    </a:p>
                  </a:txBody>
                  <a:tcPr marL="45720" marR="45720">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r>
              <a:tr h="251460">
                <a:tc>
                  <a:txBody>
                    <a:bodyPr/>
                    <a:lstStyle/>
                    <a:p>
                      <a:pPr algn="l">
                        <a:lnSpc>
                          <a:spcPct val="100000"/>
                        </a:lnSpc>
                        <a:spcAft>
                          <a:spcPts val="0"/>
                        </a:spcAft>
                      </a:pPr>
                      <a:r>
                        <a:rPr lang="en-GB" sz="1100" b="1" dirty="0">
                          <a:solidFill>
                            <a:schemeClr val="bg1"/>
                          </a:solidFill>
                          <a:effectLst/>
                          <a:latin typeface="+mn-lt"/>
                        </a:rPr>
                        <a:t>Total</a:t>
                      </a:r>
                      <a:endParaRPr lang="en-GB" sz="1100" b="1" dirty="0">
                        <a:solidFill>
                          <a:schemeClr val="bg1"/>
                        </a:solidFill>
                        <a:effectLst/>
                        <a:latin typeface="+mn-lt"/>
                        <a:ea typeface="Calibri" panose="020F0502020204030204" pitchFamily="34" charset="0"/>
                        <a:cs typeface="Times New Roman" panose="02020603050405020304" pitchFamily="18" charset="0"/>
                      </a:endParaRPr>
                    </a:p>
                  </a:txBody>
                  <a:tcPr marL="45720" marR="45720">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algn="ctr">
                        <a:lnSpc>
                          <a:spcPct val="100000"/>
                        </a:lnSpc>
                        <a:spcAft>
                          <a:spcPts val="0"/>
                        </a:spcAft>
                      </a:pPr>
                      <a:r>
                        <a:rPr lang="en-GB" sz="1100" b="1" dirty="0" smtClean="0">
                          <a:solidFill>
                            <a:schemeClr val="bg1"/>
                          </a:solidFill>
                          <a:effectLst/>
                          <a:latin typeface="+mn-lt"/>
                        </a:rPr>
                        <a:t>18</a:t>
                      </a:r>
                      <a:endParaRPr lang="en-GB" sz="1100" b="1" dirty="0">
                        <a:solidFill>
                          <a:schemeClr val="bg1"/>
                        </a:solidFill>
                        <a:effectLst/>
                        <a:latin typeface="+mn-lt"/>
                        <a:ea typeface="Calibri" panose="020F0502020204030204" pitchFamily="34" charset="0"/>
                        <a:cs typeface="Times New Roman" panose="02020603050405020304" pitchFamily="18" charset="0"/>
                      </a:endParaRPr>
                    </a:p>
                  </a:txBody>
                  <a:tcPr marL="45720" marR="45720">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algn="ctr">
                        <a:lnSpc>
                          <a:spcPct val="100000"/>
                        </a:lnSpc>
                        <a:spcAft>
                          <a:spcPts val="0"/>
                        </a:spcAft>
                      </a:pPr>
                      <a:r>
                        <a:rPr lang="en-GB" sz="1100" b="1" dirty="0">
                          <a:solidFill>
                            <a:schemeClr val="bg1"/>
                          </a:solidFill>
                          <a:effectLst/>
                          <a:latin typeface="+mn-lt"/>
                        </a:rPr>
                        <a:t>2</a:t>
                      </a:r>
                      <a:endParaRPr lang="en-GB" sz="1100" b="1" dirty="0">
                        <a:solidFill>
                          <a:schemeClr val="bg1"/>
                        </a:solidFill>
                        <a:effectLst/>
                        <a:latin typeface="+mn-lt"/>
                        <a:ea typeface="Calibri" panose="020F0502020204030204" pitchFamily="34" charset="0"/>
                        <a:cs typeface="Times New Roman" panose="02020603050405020304" pitchFamily="18" charset="0"/>
                      </a:endParaRPr>
                    </a:p>
                  </a:txBody>
                  <a:tcPr marL="45720" marR="45720">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algn="ctr">
                        <a:lnSpc>
                          <a:spcPct val="100000"/>
                        </a:lnSpc>
                        <a:spcAft>
                          <a:spcPts val="0"/>
                        </a:spcAft>
                      </a:pPr>
                      <a:r>
                        <a:rPr lang="en-GB" sz="1100" b="1" dirty="0" smtClean="0">
                          <a:solidFill>
                            <a:schemeClr val="bg1"/>
                          </a:solidFill>
                          <a:effectLst/>
                          <a:latin typeface="+mn-lt"/>
                        </a:rPr>
                        <a:t>13</a:t>
                      </a:r>
                      <a:endParaRPr lang="en-GB" sz="1100" b="1" dirty="0">
                        <a:solidFill>
                          <a:schemeClr val="bg1"/>
                        </a:solidFill>
                        <a:effectLst/>
                        <a:latin typeface="+mn-lt"/>
                        <a:ea typeface="Calibri" panose="020F0502020204030204" pitchFamily="34" charset="0"/>
                        <a:cs typeface="Times New Roman" panose="02020603050405020304" pitchFamily="18" charset="0"/>
                      </a:endParaRPr>
                    </a:p>
                  </a:txBody>
                  <a:tcPr marL="45720" marR="45720">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algn="ctr">
                        <a:lnSpc>
                          <a:spcPct val="100000"/>
                        </a:lnSpc>
                        <a:spcAft>
                          <a:spcPts val="0"/>
                        </a:spcAft>
                      </a:pPr>
                      <a:r>
                        <a:rPr lang="en-GB" sz="1100" b="1" dirty="0">
                          <a:solidFill>
                            <a:schemeClr val="bg1"/>
                          </a:solidFill>
                          <a:effectLst/>
                          <a:latin typeface="+mn-lt"/>
                        </a:rPr>
                        <a:t>3</a:t>
                      </a:r>
                      <a:endParaRPr lang="en-GB" sz="1100" b="1" dirty="0">
                        <a:solidFill>
                          <a:schemeClr val="bg1"/>
                        </a:solidFill>
                        <a:effectLst/>
                        <a:latin typeface="+mn-lt"/>
                        <a:ea typeface="Calibri" panose="020F0502020204030204" pitchFamily="34" charset="0"/>
                        <a:cs typeface="Times New Roman" panose="02020603050405020304" pitchFamily="18" charset="0"/>
                      </a:endParaRPr>
                    </a:p>
                  </a:txBody>
                  <a:tcPr marL="45720" marR="45720">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r>
            </a:tbl>
          </a:graphicData>
        </a:graphic>
      </p:graphicFrame>
      <p:sp>
        <p:nvSpPr>
          <p:cNvPr id="11" name="Rectangle 10"/>
          <p:cNvSpPr/>
          <p:nvPr/>
        </p:nvSpPr>
        <p:spPr>
          <a:xfrm>
            <a:off x="2483768" y="87494"/>
            <a:ext cx="1260000" cy="180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a:t>Criminal law (7)</a:t>
            </a:r>
          </a:p>
        </p:txBody>
      </p:sp>
      <p:sp>
        <p:nvSpPr>
          <p:cNvPr id="12" name="Rectangle 11"/>
          <p:cNvSpPr/>
          <p:nvPr/>
        </p:nvSpPr>
        <p:spPr>
          <a:xfrm>
            <a:off x="1151760" y="87494"/>
            <a:ext cx="1260000" cy="180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a:t>Asylum law (4)</a:t>
            </a:r>
          </a:p>
        </p:txBody>
      </p:sp>
    </p:spTree>
    <p:extLst>
      <p:ext uri="{BB962C8B-B14F-4D97-AF65-F5344CB8AC3E}">
        <p14:creationId xmlns:p14="http://schemas.microsoft.com/office/powerpoint/2010/main" val="391555564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Rectangle 47"/>
          <p:cNvSpPr/>
          <p:nvPr/>
        </p:nvSpPr>
        <p:spPr>
          <a:xfrm>
            <a:off x="1401352" y="4166810"/>
            <a:ext cx="162000" cy="612000"/>
          </a:xfrm>
          <a:prstGeom prst="rect">
            <a:avLst/>
          </a:prstGeom>
          <a:solidFill>
            <a:srgbClr val="F9DD1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0" name="Up Arrow 49"/>
          <p:cNvSpPr/>
          <p:nvPr/>
        </p:nvSpPr>
        <p:spPr>
          <a:xfrm>
            <a:off x="2928272" y="1304713"/>
            <a:ext cx="288000" cy="900000"/>
          </a:xfrm>
          <a:prstGeom prst="upArrow">
            <a:avLst/>
          </a:prstGeom>
          <a:solidFill>
            <a:srgbClr val="F9DD1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Up Arrow 26"/>
          <p:cNvSpPr/>
          <p:nvPr/>
        </p:nvSpPr>
        <p:spPr>
          <a:xfrm>
            <a:off x="6006292" y="1283853"/>
            <a:ext cx="288000" cy="900000"/>
          </a:xfrm>
          <a:prstGeom prst="upArrow">
            <a:avLst/>
          </a:prstGeom>
          <a:solidFill>
            <a:srgbClr val="F9DD1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Rectangle 28"/>
          <p:cNvSpPr/>
          <p:nvPr/>
        </p:nvSpPr>
        <p:spPr>
          <a:xfrm>
            <a:off x="7633256" y="1275606"/>
            <a:ext cx="162000" cy="936000"/>
          </a:xfrm>
          <a:prstGeom prst="rect">
            <a:avLst/>
          </a:prstGeom>
          <a:solidFill>
            <a:srgbClr val="F9DD1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Up Arrow 29"/>
          <p:cNvSpPr/>
          <p:nvPr/>
        </p:nvSpPr>
        <p:spPr>
          <a:xfrm>
            <a:off x="4395282" y="1309012"/>
            <a:ext cx="288000" cy="900000"/>
          </a:xfrm>
          <a:prstGeom prst="upArrow">
            <a:avLst/>
          </a:prstGeom>
          <a:solidFill>
            <a:srgbClr val="F9DD1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Rectangle 30"/>
          <p:cNvSpPr/>
          <p:nvPr/>
        </p:nvSpPr>
        <p:spPr>
          <a:xfrm>
            <a:off x="2241568" y="1641190"/>
            <a:ext cx="3132000" cy="27000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GB" dirty="0"/>
              <a:t>European Union</a:t>
            </a:r>
          </a:p>
        </p:txBody>
      </p:sp>
      <p:sp>
        <p:nvSpPr>
          <p:cNvPr id="32" name="Rectangle 31"/>
          <p:cNvSpPr/>
          <p:nvPr/>
        </p:nvSpPr>
        <p:spPr>
          <a:xfrm>
            <a:off x="755576" y="2189830"/>
            <a:ext cx="1440000" cy="1980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t>Constitutional traditions of the EU Member States</a:t>
            </a:r>
          </a:p>
        </p:txBody>
      </p:sp>
      <p:sp>
        <p:nvSpPr>
          <p:cNvPr id="33" name="Rectangle 32"/>
          <p:cNvSpPr/>
          <p:nvPr/>
        </p:nvSpPr>
        <p:spPr>
          <a:xfrm>
            <a:off x="2313608" y="2189830"/>
            <a:ext cx="1440000" cy="1980000"/>
          </a:xfrm>
          <a:prstGeom prst="rect">
            <a:avLst/>
          </a:prstGeom>
          <a:solidFill>
            <a:srgbClr val="0033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t>General principles of EU law</a:t>
            </a:r>
          </a:p>
          <a:p>
            <a:pPr algn="ctr"/>
            <a:endParaRPr lang="en-GB" sz="1600" dirty="0"/>
          </a:p>
          <a:p>
            <a:pPr algn="ctr"/>
            <a:endParaRPr lang="en-GB" sz="1600" dirty="0"/>
          </a:p>
          <a:p>
            <a:pPr algn="ctr"/>
            <a:endParaRPr lang="en-GB" sz="1600" dirty="0"/>
          </a:p>
          <a:p>
            <a:pPr algn="ctr"/>
            <a:r>
              <a:rPr lang="en-GB" sz="1600" dirty="0"/>
              <a:t>Unwritten</a:t>
            </a:r>
          </a:p>
        </p:txBody>
      </p:sp>
      <p:sp>
        <p:nvSpPr>
          <p:cNvPr id="34" name="Rectangle 33"/>
          <p:cNvSpPr/>
          <p:nvPr/>
        </p:nvSpPr>
        <p:spPr>
          <a:xfrm>
            <a:off x="3873824" y="2192934"/>
            <a:ext cx="1440000" cy="1980000"/>
          </a:xfrm>
          <a:prstGeom prst="rect">
            <a:avLst/>
          </a:prstGeom>
          <a:solidFill>
            <a:srgbClr val="0033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t>Charter of Fundamental Rights of the European Union</a:t>
            </a:r>
          </a:p>
          <a:p>
            <a:pPr algn="ctr"/>
            <a:endParaRPr lang="en-GB" sz="1600" dirty="0"/>
          </a:p>
          <a:p>
            <a:pPr algn="ctr"/>
            <a:r>
              <a:rPr lang="en-GB" sz="1600" dirty="0"/>
              <a:t>Written</a:t>
            </a:r>
          </a:p>
        </p:txBody>
      </p:sp>
      <p:sp>
        <p:nvSpPr>
          <p:cNvPr id="35" name="Rectangle 34"/>
          <p:cNvSpPr/>
          <p:nvPr/>
        </p:nvSpPr>
        <p:spPr>
          <a:xfrm>
            <a:off x="6994256" y="2194908"/>
            <a:ext cx="1440000" cy="19800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t>United Nations standards</a:t>
            </a:r>
          </a:p>
          <a:p>
            <a:pPr algn="ctr"/>
            <a:endParaRPr lang="en-GB" sz="1600" dirty="0"/>
          </a:p>
        </p:txBody>
      </p:sp>
      <p:sp>
        <p:nvSpPr>
          <p:cNvPr id="38" name="Right Arrow 37"/>
          <p:cNvSpPr/>
          <p:nvPr/>
        </p:nvSpPr>
        <p:spPr>
          <a:xfrm>
            <a:off x="1857626" y="3435846"/>
            <a:ext cx="828000" cy="468000"/>
          </a:xfrm>
          <a:prstGeom prst="rightArrow">
            <a:avLst/>
          </a:prstGeom>
          <a:solidFill>
            <a:srgbClr val="F9DD1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b="1" dirty="0">
                <a:solidFill>
                  <a:schemeClr val="accent1">
                    <a:lumMod val="50000"/>
                  </a:schemeClr>
                </a:solidFill>
              </a:rPr>
              <a:t>Informs</a:t>
            </a:r>
          </a:p>
        </p:txBody>
      </p:sp>
      <p:sp>
        <p:nvSpPr>
          <p:cNvPr id="40" name="Rectangle 39"/>
          <p:cNvSpPr/>
          <p:nvPr/>
        </p:nvSpPr>
        <p:spPr>
          <a:xfrm>
            <a:off x="5434040" y="2197399"/>
            <a:ext cx="1440000" cy="1980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t>Council of Europe standards</a:t>
            </a:r>
          </a:p>
          <a:p>
            <a:pPr algn="ctr"/>
            <a:endParaRPr lang="en-GB" sz="1600" dirty="0"/>
          </a:p>
        </p:txBody>
      </p:sp>
      <p:sp>
        <p:nvSpPr>
          <p:cNvPr id="42" name="Down Arrow 41"/>
          <p:cNvSpPr/>
          <p:nvPr/>
        </p:nvSpPr>
        <p:spPr>
          <a:xfrm>
            <a:off x="1331576" y="1275606"/>
            <a:ext cx="288000" cy="900000"/>
          </a:xfrm>
          <a:prstGeom prst="downArrow">
            <a:avLst/>
          </a:prstGeom>
          <a:solidFill>
            <a:srgbClr val="F9DD1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3" name="Rectangle 42"/>
          <p:cNvSpPr/>
          <p:nvPr/>
        </p:nvSpPr>
        <p:spPr>
          <a:xfrm>
            <a:off x="1403648" y="1131590"/>
            <a:ext cx="6390000" cy="162000"/>
          </a:xfrm>
          <a:prstGeom prst="rect">
            <a:avLst/>
          </a:prstGeom>
          <a:solidFill>
            <a:srgbClr val="F9DD1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4" name="Up Arrow 43"/>
          <p:cNvSpPr/>
          <p:nvPr/>
        </p:nvSpPr>
        <p:spPr>
          <a:xfrm>
            <a:off x="7572668" y="4191998"/>
            <a:ext cx="288000" cy="612000"/>
          </a:xfrm>
          <a:prstGeom prst="upArrow">
            <a:avLst/>
          </a:prstGeom>
          <a:solidFill>
            <a:srgbClr val="F9DD1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5" name="Up Arrow 44"/>
          <p:cNvSpPr/>
          <p:nvPr/>
        </p:nvSpPr>
        <p:spPr>
          <a:xfrm>
            <a:off x="6006292" y="4191998"/>
            <a:ext cx="288000" cy="612000"/>
          </a:xfrm>
          <a:prstGeom prst="upArrow">
            <a:avLst/>
          </a:prstGeom>
          <a:solidFill>
            <a:srgbClr val="F9DD1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6" name="Up Arrow 45"/>
          <p:cNvSpPr/>
          <p:nvPr/>
        </p:nvSpPr>
        <p:spPr>
          <a:xfrm>
            <a:off x="4449824" y="4168017"/>
            <a:ext cx="288000" cy="612000"/>
          </a:xfrm>
          <a:prstGeom prst="upArrow">
            <a:avLst/>
          </a:prstGeom>
          <a:solidFill>
            <a:srgbClr val="F9DD1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7" name="Up Arrow 46"/>
          <p:cNvSpPr/>
          <p:nvPr/>
        </p:nvSpPr>
        <p:spPr>
          <a:xfrm>
            <a:off x="2932491" y="4191998"/>
            <a:ext cx="288000" cy="612000"/>
          </a:xfrm>
          <a:prstGeom prst="upArrow">
            <a:avLst/>
          </a:prstGeom>
          <a:solidFill>
            <a:srgbClr val="F9DD1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9" name="Rectangle 48"/>
          <p:cNvSpPr/>
          <p:nvPr/>
        </p:nvSpPr>
        <p:spPr>
          <a:xfrm>
            <a:off x="1401352" y="4772853"/>
            <a:ext cx="6390000" cy="162000"/>
          </a:xfrm>
          <a:prstGeom prst="rect">
            <a:avLst/>
          </a:prstGeom>
          <a:solidFill>
            <a:srgbClr val="F9DD1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6" name="Rectangle 35"/>
          <p:cNvSpPr/>
          <p:nvPr/>
        </p:nvSpPr>
        <p:spPr>
          <a:xfrm>
            <a:off x="7354256" y="3525846"/>
            <a:ext cx="720000" cy="28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CRPD</a:t>
            </a:r>
          </a:p>
        </p:txBody>
      </p:sp>
      <p:sp>
        <p:nvSpPr>
          <p:cNvPr id="39" name="Right Arrow 38"/>
          <p:cNvSpPr/>
          <p:nvPr/>
        </p:nvSpPr>
        <p:spPr>
          <a:xfrm>
            <a:off x="4774424" y="3435846"/>
            <a:ext cx="2579832" cy="468000"/>
          </a:xfrm>
          <a:prstGeom prst="rightArrow">
            <a:avLst/>
          </a:prstGeom>
          <a:solidFill>
            <a:srgbClr val="F9DD1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GB" sz="1000" b="1" dirty="0">
                <a:solidFill>
                  <a:schemeClr val="accent1">
                    <a:lumMod val="50000"/>
                  </a:schemeClr>
                </a:solidFill>
              </a:rPr>
              <a:t>Accession</a:t>
            </a:r>
          </a:p>
        </p:txBody>
      </p:sp>
      <p:sp>
        <p:nvSpPr>
          <p:cNvPr id="37" name="Rectangle 36"/>
          <p:cNvSpPr/>
          <p:nvPr/>
        </p:nvSpPr>
        <p:spPr>
          <a:xfrm>
            <a:off x="5796640" y="3525846"/>
            <a:ext cx="720000" cy="28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ECHR</a:t>
            </a:r>
          </a:p>
        </p:txBody>
      </p:sp>
      <p:sp>
        <p:nvSpPr>
          <p:cNvPr id="41" name="Right Arrow 40"/>
          <p:cNvSpPr/>
          <p:nvPr/>
        </p:nvSpPr>
        <p:spPr>
          <a:xfrm>
            <a:off x="4968136" y="3435846"/>
            <a:ext cx="828000" cy="468000"/>
          </a:xfrm>
          <a:prstGeom prst="rightArrow">
            <a:avLst/>
          </a:prstGeom>
          <a:solidFill>
            <a:srgbClr val="F9DD1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b="1" dirty="0">
                <a:solidFill>
                  <a:schemeClr val="accent1">
                    <a:lumMod val="50000"/>
                  </a:schemeClr>
                </a:solidFill>
              </a:rPr>
              <a:t>Accession</a:t>
            </a:r>
          </a:p>
        </p:txBody>
      </p:sp>
      <p:sp>
        <p:nvSpPr>
          <p:cNvPr id="25" name="Rectangle 24"/>
          <p:cNvSpPr/>
          <p:nvPr/>
        </p:nvSpPr>
        <p:spPr>
          <a:xfrm>
            <a:off x="5801948" y="3871976"/>
            <a:ext cx="720000" cy="28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a:t>Istanbul</a:t>
            </a:r>
          </a:p>
        </p:txBody>
      </p:sp>
    </p:spTree>
    <p:extLst>
      <p:ext uri="{BB962C8B-B14F-4D97-AF65-F5344CB8AC3E}">
        <p14:creationId xmlns:p14="http://schemas.microsoft.com/office/powerpoint/2010/main" val="98994092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 name="Rectangle 77"/>
          <p:cNvSpPr/>
          <p:nvPr/>
        </p:nvSpPr>
        <p:spPr>
          <a:xfrm>
            <a:off x="2267744" y="1258217"/>
            <a:ext cx="6211341" cy="3509963"/>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350"/>
          </a:p>
        </p:txBody>
      </p:sp>
      <p:sp>
        <p:nvSpPr>
          <p:cNvPr id="18435" name="Title 1"/>
          <p:cNvSpPr>
            <a:spLocks noGrp="1"/>
          </p:cNvSpPr>
          <p:nvPr>
            <p:ph type="title" idx="4294967295"/>
          </p:nvPr>
        </p:nvSpPr>
        <p:spPr>
          <a:xfrm>
            <a:off x="4596157" y="135459"/>
            <a:ext cx="4073525" cy="571500"/>
          </a:xfrm>
          <a:ln>
            <a:noFill/>
          </a:ln>
        </p:spPr>
        <p:txBody>
          <a:bodyPr>
            <a:noAutofit/>
          </a:bodyPr>
          <a:lstStyle/>
          <a:p>
            <a:r>
              <a:rPr lang="en-US" sz="2000" dirty="0">
                <a:latin typeface="Arial" charset="0"/>
                <a:ea typeface="ヒラギノ角ゴ Pro W3" charset="0"/>
              </a:rPr>
              <a:t>Charter of Fundamental Rights of the EU</a:t>
            </a:r>
          </a:p>
        </p:txBody>
      </p:sp>
      <p:sp>
        <p:nvSpPr>
          <p:cNvPr id="6" name="Rectangle 5"/>
          <p:cNvSpPr/>
          <p:nvPr/>
        </p:nvSpPr>
        <p:spPr>
          <a:xfrm>
            <a:off x="1045989" y="1582067"/>
            <a:ext cx="1081088" cy="270272"/>
          </a:xfrm>
          <a:prstGeom prst="rect">
            <a:avLst/>
          </a:prstGeom>
          <a:solidFill>
            <a:srgbClr val="002654"/>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GB" sz="750" dirty="0"/>
              <a:t>II Freedoms</a:t>
            </a:r>
          </a:p>
          <a:p>
            <a:pPr>
              <a:defRPr/>
            </a:pPr>
            <a:r>
              <a:rPr lang="en-GB" sz="750" dirty="0"/>
              <a:t>(Articles 6–19)</a:t>
            </a:r>
          </a:p>
        </p:txBody>
      </p:sp>
      <p:sp>
        <p:nvSpPr>
          <p:cNvPr id="7" name="Rectangle 6"/>
          <p:cNvSpPr/>
          <p:nvPr/>
        </p:nvSpPr>
        <p:spPr>
          <a:xfrm>
            <a:off x="1045990" y="2553617"/>
            <a:ext cx="1079897" cy="270272"/>
          </a:xfrm>
          <a:prstGeom prst="rect">
            <a:avLst/>
          </a:prstGeom>
          <a:solidFill>
            <a:srgbClr val="00565B"/>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GB" sz="750" dirty="0"/>
              <a:t>III Equality</a:t>
            </a:r>
          </a:p>
          <a:p>
            <a:pPr>
              <a:defRPr/>
            </a:pPr>
            <a:r>
              <a:rPr lang="en-GB" sz="750" dirty="0"/>
              <a:t>(Articles 20–26)</a:t>
            </a:r>
          </a:p>
        </p:txBody>
      </p:sp>
      <p:sp>
        <p:nvSpPr>
          <p:cNvPr id="8" name="Rectangle 7"/>
          <p:cNvSpPr/>
          <p:nvPr/>
        </p:nvSpPr>
        <p:spPr>
          <a:xfrm>
            <a:off x="1045989" y="4497908"/>
            <a:ext cx="1081088" cy="270272"/>
          </a:xfrm>
          <a:prstGeom prst="rect">
            <a:avLst/>
          </a:prstGeom>
          <a:solidFill>
            <a:srgbClr val="A82638"/>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GB" sz="750" dirty="0"/>
              <a:t>VI Justice </a:t>
            </a:r>
          </a:p>
          <a:p>
            <a:pPr>
              <a:defRPr/>
            </a:pPr>
            <a:r>
              <a:rPr lang="en-GB" sz="750" dirty="0"/>
              <a:t>(Articles 47–50) </a:t>
            </a:r>
          </a:p>
        </p:txBody>
      </p:sp>
      <p:sp>
        <p:nvSpPr>
          <p:cNvPr id="9" name="Rectangle 8"/>
          <p:cNvSpPr/>
          <p:nvPr/>
        </p:nvSpPr>
        <p:spPr>
          <a:xfrm>
            <a:off x="1045989" y="1258218"/>
            <a:ext cx="1081088" cy="269081"/>
          </a:xfrm>
          <a:prstGeom prst="rect">
            <a:avLst/>
          </a:prstGeom>
          <a:solidFill>
            <a:srgbClr val="003399"/>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GB" sz="750" dirty="0"/>
              <a:t>I Dignity</a:t>
            </a:r>
          </a:p>
          <a:p>
            <a:pPr>
              <a:defRPr/>
            </a:pPr>
            <a:r>
              <a:rPr lang="en-GB" sz="750" dirty="0"/>
              <a:t>(Articles 1–5)</a:t>
            </a:r>
          </a:p>
        </p:txBody>
      </p:sp>
      <p:sp>
        <p:nvSpPr>
          <p:cNvPr id="10" name="Rectangle 9"/>
          <p:cNvSpPr/>
          <p:nvPr/>
        </p:nvSpPr>
        <p:spPr>
          <a:xfrm>
            <a:off x="1045989" y="2877467"/>
            <a:ext cx="1081088" cy="270272"/>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GB" sz="750" dirty="0">
                <a:solidFill>
                  <a:schemeClr val="bg1"/>
                </a:solidFill>
              </a:rPr>
              <a:t>IV Solidarity</a:t>
            </a:r>
          </a:p>
          <a:p>
            <a:pPr>
              <a:defRPr/>
            </a:pPr>
            <a:r>
              <a:rPr lang="en-GB" sz="750" dirty="0"/>
              <a:t>(Articles 27–38)</a:t>
            </a:r>
          </a:p>
        </p:txBody>
      </p:sp>
      <p:sp>
        <p:nvSpPr>
          <p:cNvPr id="11" name="Rectangle 10"/>
          <p:cNvSpPr/>
          <p:nvPr/>
        </p:nvSpPr>
        <p:spPr>
          <a:xfrm>
            <a:off x="1045989" y="3850208"/>
            <a:ext cx="1081088" cy="270272"/>
          </a:xfrm>
          <a:prstGeom prst="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GB" sz="750" dirty="0"/>
              <a:t>V Citizens’ rights (Articles 39–46)</a:t>
            </a:r>
          </a:p>
        </p:txBody>
      </p:sp>
      <p:sp>
        <p:nvSpPr>
          <p:cNvPr id="12" name="Rectangle 11"/>
          <p:cNvSpPr/>
          <p:nvPr/>
        </p:nvSpPr>
        <p:spPr>
          <a:xfrm>
            <a:off x="1043608" y="4821758"/>
            <a:ext cx="1081088" cy="270272"/>
          </a:xfrm>
          <a:prstGeom prst="rect">
            <a:avLst/>
          </a:prstGeom>
          <a:solidFill>
            <a:schemeClr val="tx1">
              <a:lumMod val="50000"/>
              <a:lumOff val="5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GB" sz="750" dirty="0">
                <a:solidFill>
                  <a:schemeClr val="bg1"/>
                </a:solidFill>
              </a:rPr>
              <a:t>VII General provisions </a:t>
            </a:r>
            <a:r>
              <a:rPr lang="en-GB" sz="750" dirty="0"/>
              <a:t>(Articles 51–54)</a:t>
            </a:r>
          </a:p>
        </p:txBody>
      </p:sp>
      <p:sp>
        <p:nvSpPr>
          <p:cNvPr id="13" name="Rectangle 12"/>
          <p:cNvSpPr/>
          <p:nvPr/>
        </p:nvSpPr>
        <p:spPr>
          <a:xfrm>
            <a:off x="1043608" y="934368"/>
            <a:ext cx="1079897" cy="269081"/>
          </a:xfrm>
          <a:prstGeom prst="rect">
            <a:avLst/>
          </a:prstGeom>
          <a:solidFill>
            <a:schemeClr val="bg2">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GB" sz="750" dirty="0"/>
              <a:t>Preamble</a:t>
            </a:r>
          </a:p>
        </p:txBody>
      </p:sp>
      <p:sp>
        <p:nvSpPr>
          <p:cNvPr id="14" name="Rectangle 13"/>
          <p:cNvSpPr/>
          <p:nvPr/>
        </p:nvSpPr>
        <p:spPr>
          <a:xfrm>
            <a:off x="2303860" y="1582067"/>
            <a:ext cx="809625" cy="270272"/>
          </a:xfrm>
          <a:prstGeom prst="rect">
            <a:avLst/>
          </a:prstGeom>
          <a:solidFill>
            <a:srgbClr val="002654"/>
          </a:solidFill>
          <a:ln w="28575" cmpd="sng">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GB" sz="750" dirty="0"/>
              <a:t>6 Liberty and security</a:t>
            </a:r>
          </a:p>
        </p:txBody>
      </p:sp>
      <p:sp>
        <p:nvSpPr>
          <p:cNvPr id="15" name="Rectangle 14"/>
          <p:cNvSpPr/>
          <p:nvPr/>
        </p:nvSpPr>
        <p:spPr>
          <a:xfrm>
            <a:off x="3168254" y="1582067"/>
            <a:ext cx="809625" cy="270272"/>
          </a:xfrm>
          <a:prstGeom prst="rect">
            <a:avLst/>
          </a:prstGeom>
          <a:solidFill>
            <a:srgbClr val="002654"/>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GB" sz="750" dirty="0"/>
              <a:t>7 Private and family life</a:t>
            </a:r>
          </a:p>
        </p:txBody>
      </p:sp>
      <p:sp>
        <p:nvSpPr>
          <p:cNvPr id="16" name="Rectangle 15"/>
          <p:cNvSpPr/>
          <p:nvPr/>
        </p:nvSpPr>
        <p:spPr>
          <a:xfrm>
            <a:off x="4031456" y="1582067"/>
            <a:ext cx="810816" cy="270272"/>
          </a:xfrm>
          <a:prstGeom prst="rect">
            <a:avLst/>
          </a:prstGeom>
          <a:solidFill>
            <a:srgbClr val="002654"/>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GB" sz="750" dirty="0"/>
              <a:t>8 Personal data</a:t>
            </a:r>
          </a:p>
        </p:txBody>
      </p:sp>
      <p:sp>
        <p:nvSpPr>
          <p:cNvPr id="17" name="Rectangle 16"/>
          <p:cNvSpPr/>
          <p:nvPr/>
        </p:nvSpPr>
        <p:spPr>
          <a:xfrm>
            <a:off x="4895850" y="1582067"/>
            <a:ext cx="809625" cy="270272"/>
          </a:xfrm>
          <a:prstGeom prst="rect">
            <a:avLst/>
          </a:prstGeom>
          <a:solidFill>
            <a:srgbClr val="002654"/>
          </a:solidFill>
          <a:ln w="28575" cmpd="sng">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GB" sz="750" dirty="0"/>
              <a:t>9 Marry and found family</a:t>
            </a:r>
          </a:p>
        </p:txBody>
      </p:sp>
      <p:sp>
        <p:nvSpPr>
          <p:cNvPr id="18" name="Rectangle 17"/>
          <p:cNvSpPr/>
          <p:nvPr/>
        </p:nvSpPr>
        <p:spPr>
          <a:xfrm>
            <a:off x="5760244" y="1582067"/>
            <a:ext cx="1079897" cy="270272"/>
          </a:xfrm>
          <a:prstGeom prst="rect">
            <a:avLst/>
          </a:prstGeom>
          <a:solidFill>
            <a:srgbClr val="002654"/>
          </a:solidFill>
          <a:ln w="28575" cmpd="sng">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GB" sz="750" dirty="0"/>
              <a:t>10 Thought conscience and religion</a:t>
            </a:r>
          </a:p>
        </p:txBody>
      </p:sp>
      <p:sp>
        <p:nvSpPr>
          <p:cNvPr id="19" name="Rectangle 18"/>
          <p:cNvSpPr/>
          <p:nvPr/>
        </p:nvSpPr>
        <p:spPr>
          <a:xfrm>
            <a:off x="2303860" y="1905917"/>
            <a:ext cx="1079897" cy="270272"/>
          </a:xfrm>
          <a:prstGeom prst="rect">
            <a:avLst/>
          </a:prstGeom>
          <a:solidFill>
            <a:srgbClr val="002654"/>
          </a:solidFill>
          <a:ln w="28575" cmpd="sng">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GB" sz="750" dirty="0"/>
              <a:t>11 Expression and information</a:t>
            </a:r>
          </a:p>
        </p:txBody>
      </p:sp>
      <p:sp>
        <p:nvSpPr>
          <p:cNvPr id="20" name="Rectangle 19"/>
          <p:cNvSpPr/>
          <p:nvPr/>
        </p:nvSpPr>
        <p:spPr>
          <a:xfrm>
            <a:off x="3437335" y="1905917"/>
            <a:ext cx="1081088" cy="270272"/>
          </a:xfrm>
          <a:prstGeom prst="rect">
            <a:avLst/>
          </a:prstGeom>
          <a:solidFill>
            <a:srgbClr val="002654"/>
          </a:solidFill>
          <a:ln w="28575" cmpd="sng">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GB" sz="750" dirty="0"/>
              <a:t>12 Assembly and association</a:t>
            </a:r>
          </a:p>
        </p:txBody>
      </p:sp>
      <p:sp>
        <p:nvSpPr>
          <p:cNvPr id="21" name="Rectangle 20"/>
          <p:cNvSpPr/>
          <p:nvPr/>
        </p:nvSpPr>
        <p:spPr>
          <a:xfrm>
            <a:off x="4572000" y="1905917"/>
            <a:ext cx="809625" cy="270272"/>
          </a:xfrm>
          <a:prstGeom prst="rect">
            <a:avLst/>
          </a:prstGeom>
          <a:solidFill>
            <a:srgbClr val="002654"/>
          </a:solidFill>
          <a:ln w="28575" cmpd="sng">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GB" sz="750" dirty="0"/>
              <a:t>13 Arts and sciences</a:t>
            </a:r>
          </a:p>
        </p:txBody>
      </p:sp>
      <p:sp>
        <p:nvSpPr>
          <p:cNvPr id="22" name="Rectangle 21"/>
          <p:cNvSpPr/>
          <p:nvPr/>
        </p:nvSpPr>
        <p:spPr>
          <a:xfrm>
            <a:off x="5436394" y="1905917"/>
            <a:ext cx="809625" cy="270272"/>
          </a:xfrm>
          <a:prstGeom prst="rect">
            <a:avLst/>
          </a:prstGeom>
          <a:solidFill>
            <a:srgbClr val="002654"/>
          </a:solidFill>
          <a:ln w="28575" cmpd="sng">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GB" sz="750" dirty="0"/>
              <a:t>14 Education </a:t>
            </a:r>
          </a:p>
        </p:txBody>
      </p:sp>
      <p:sp>
        <p:nvSpPr>
          <p:cNvPr id="23" name="Rectangle 22"/>
          <p:cNvSpPr/>
          <p:nvPr/>
        </p:nvSpPr>
        <p:spPr>
          <a:xfrm>
            <a:off x="6299597" y="1905917"/>
            <a:ext cx="1081088" cy="270272"/>
          </a:xfrm>
          <a:prstGeom prst="rect">
            <a:avLst/>
          </a:prstGeom>
          <a:solidFill>
            <a:srgbClr val="002654"/>
          </a:solidFill>
          <a:ln w="28575" cmpd="sng">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GB" sz="750" dirty="0"/>
              <a:t>15 Choose occupation and engage in work</a:t>
            </a:r>
          </a:p>
        </p:txBody>
      </p:sp>
      <p:sp>
        <p:nvSpPr>
          <p:cNvPr id="24" name="Rectangle 23"/>
          <p:cNvSpPr/>
          <p:nvPr/>
        </p:nvSpPr>
        <p:spPr>
          <a:xfrm>
            <a:off x="2303860" y="2229767"/>
            <a:ext cx="809625" cy="270272"/>
          </a:xfrm>
          <a:prstGeom prst="rect">
            <a:avLst/>
          </a:prstGeom>
          <a:solidFill>
            <a:srgbClr val="002654"/>
          </a:solidFill>
          <a:ln w="38100"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GB" sz="750" dirty="0"/>
              <a:t>16 Conduct a business </a:t>
            </a:r>
          </a:p>
        </p:txBody>
      </p:sp>
      <p:sp>
        <p:nvSpPr>
          <p:cNvPr id="25" name="Rectangle 24"/>
          <p:cNvSpPr/>
          <p:nvPr/>
        </p:nvSpPr>
        <p:spPr>
          <a:xfrm>
            <a:off x="3168254" y="2229767"/>
            <a:ext cx="809625" cy="270272"/>
          </a:xfrm>
          <a:prstGeom prst="rect">
            <a:avLst/>
          </a:prstGeom>
          <a:solidFill>
            <a:srgbClr val="002654"/>
          </a:solidFill>
          <a:ln w="28575" cmpd="sng">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GB" sz="750" dirty="0"/>
              <a:t>17 Property</a:t>
            </a:r>
          </a:p>
        </p:txBody>
      </p:sp>
      <p:sp>
        <p:nvSpPr>
          <p:cNvPr id="26" name="Rectangle 25"/>
          <p:cNvSpPr/>
          <p:nvPr/>
        </p:nvSpPr>
        <p:spPr>
          <a:xfrm>
            <a:off x="4031456" y="2229767"/>
            <a:ext cx="810816" cy="270272"/>
          </a:xfrm>
          <a:prstGeom prst="rect">
            <a:avLst/>
          </a:prstGeom>
          <a:solidFill>
            <a:srgbClr val="002654"/>
          </a:solidFill>
          <a:ln w="28575" cmpd="sng">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GB" sz="750" dirty="0"/>
              <a:t>18 Asylum</a:t>
            </a:r>
          </a:p>
        </p:txBody>
      </p:sp>
      <p:sp>
        <p:nvSpPr>
          <p:cNvPr id="27" name="Rectangle 26"/>
          <p:cNvSpPr/>
          <p:nvPr/>
        </p:nvSpPr>
        <p:spPr>
          <a:xfrm>
            <a:off x="4923235" y="2229767"/>
            <a:ext cx="1079897" cy="270272"/>
          </a:xfrm>
          <a:prstGeom prst="rect">
            <a:avLst/>
          </a:prstGeom>
          <a:solidFill>
            <a:srgbClr val="002654"/>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GB" sz="750" dirty="0"/>
              <a:t>19 Removal, expulsion or extradition</a:t>
            </a:r>
          </a:p>
        </p:txBody>
      </p:sp>
      <p:sp>
        <p:nvSpPr>
          <p:cNvPr id="28" name="Rectangle 27"/>
          <p:cNvSpPr/>
          <p:nvPr/>
        </p:nvSpPr>
        <p:spPr>
          <a:xfrm>
            <a:off x="2303860" y="1258218"/>
            <a:ext cx="809625" cy="269081"/>
          </a:xfrm>
          <a:prstGeom prst="rect">
            <a:avLst/>
          </a:prstGeom>
          <a:solidFill>
            <a:srgbClr val="003399"/>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GB" sz="750" dirty="0"/>
              <a:t>1 Human dignity</a:t>
            </a:r>
          </a:p>
        </p:txBody>
      </p:sp>
      <p:sp>
        <p:nvSpPr>
          <p:cNvPr id="29" name="Rectangle 28"/>
          <p:cNvSpPr/>
          <p:nvPr/>
        </p:nvSpPr>
        <p:spPr>
          <a:xfrm>
            <a:off x="3168254" y="1258218"/>
            <a:ext cx="809625" cy="269081"/>
          </a:xfrm>
          <a:prstGeom prst="rect">
            <a:avLst/>
          </a:prstGeom>
          <a:solidFill>
            <a:srgbClr val="003399"/>
          </a:solidFill>
          <a:ln w="28575" cmpd="sng">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GB" sz="750" dirty="0"/>
              <a:t>2 Life</a:t>
            </a:r>
          </a:p>
        </p:txBody>
      </p:sp>
      <p:sp>
        <p:nvSpPr>
          <p:cNvPr id="30" name="Rectangle 29"/>
          <p:cNvSpPr/>
          <p:nvPr/>
        </p:nvSpPr>
        <p:spPr>
          <a:xfrm>
            <a:off x="4031456" y="1258218"/>
            <a:ext cx="810816" cy="269081"/>
          </a:xfrm>
          <a:prstGeom prst="rect">
            <a:avLst/>
          </a:prstGeom>
          <a:solidFill>
            <a:srgbClr val="003399"/>
          </a:solidFill>
          <a:ln w="28575" cmpd="sng">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GB" sz="750" dirty="0"/>
              <a:t>3 Integrity of the person</a:t>
            </a:r>
          </a:p>
        </p:txBody>
      </p:sp>
      <p:sp>
        <p:nvSpPr>
          <p:cNvPr id="31" name="Rectangle 30"/>
          <p:cNvSpPr/>
          <p:nvPr/>
        </p:nvSpPr>
        <p:spPr>
          <a:xfrm>
            <a:off x="4895850" y="1258218"/>
            <a:ext cx="1620441" cy="269081"/>
          </a:xfrm>
          <a:prstGeom prst="rect">
            <a:avLst/>
          </a:prstGeom>
          <a:solidFill>
            <a:srgbClr val="003399"/>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GB" sz="750" dirty="0"/>
              <a:t>4 Torture and inhuman degrading treatment or punishment</a:t>
            </a:r>
          </a:p>
        </p:txBody>
      </p:sp>
      <p:sp>
        <p:nvSpPr>
          <p:cNvPr id="32" name="Rectangle 31"/>
          <p:cNvSpPr/>
          <p:nvPr/>
        </p:nvSpPr>
        <p:spPr>
          <a:xfrm>
            <a:off x="6569869" y="1258218"/>
            <a:ext cx="810816" cy="269081"/>
          </a:xfrm>
          <a:prstGeom prst="rect">
            <a:avLst/>
          </a:prstGeom>
          <a:solidFill>
            <a:srgbClr val="003399"/>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GB" sz="750" dirty="0"/>
              <a:t>5 Slavery and forced labour</a:t>
            </a:r>
          </a:p>
        </p:txBody>
      </p:sp>
      <p:sp>
        <p:nvSpPr>
          <p:cNvPr id="33" name="Rectangle 32"/>
          <p:cNvSpPr/>
          <p:nvPr/>
        </p:nvSpPr>
        <p:spPr>
          <a:xfrm>
            <a:off x="2303860" y="2553617"/>
            <a:ext cx="809625" cy="270272"/>
          </a:xfrm>
          <a:prstGeom prst="rect">
            <a:avLst/>
          </a:prstGeom>
          <a:solidFill>
            <a:srgbClr val="00565B"/>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GB" sz="750" dirty="0"/>
              <a:t>20 Equality before the law </a:t>
            </a:r>
          </a:p>
        </p:txBody>
      </p:sp>
      <p:sp>
        <p:nvSpPr>
          <p:cNvPr id="34" name="Rectangle 33"/>
          <p:cNvSpPr/>
          <p:nvPr/>
        </p:nvSpPr>
        <p:spPr>
          <a:xfrm>
            <a:off x="2303860" y="2877467"/>
            <a:ext cx="1350169" cy="270272"/>
          </a:xfrm>
          <a:prstGeom prst="rect">
            <a:avLst/>
          </a:prstGeom>
          <a:solidFill>
            <a:schemeClr val="accent3"/>
          </a:solidFill>
          <a:ln w="28575" cmpd="sng">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GB" sz="750" dirty="0">
                <a:solidFill>
                  <a:schemeClr val="bg1"/>
                </a:solidFill>
              </a:rPr>
              <a:t>27  Workers right to information and consultation</a:t>
            </a:r>
            <a:endParaRPr lang="en-GB" sz="750" dirty="0"/>
          </a:p>
        </p:txBody>
      </p:sp>
      <p:sp>
        <p:nvSpPr>
          <p:cNvPr id="35" name="Rectangle 34"/>
          <p:cNvSpPr/>
          <p:nvPr/>
        </p:nvSpPr>
        <p:spPr>
          <a:xfrm>
            <a:off x="2303860" y="3850208"/>
            <a:ext cx="945356" cy="270272"/>
          </a:xfrm>
          <a:prstGeom prst="rect">
            <a:avLst/>
          </a:prstGeom>
          <a:solidFill>
            <a:schemeClr val="accent6"/>
          </a:solidFill>
          <a:ln w="28575" cmpd="sng">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GB" sz="750" dirty="0"/>
              <a:t>39 Vote and stand as candidate to EP</a:t>
            </a:r>
          </a:p>
        </p:txBody>
      </p:sp>
      <p:sp>
        <p:nvSpPr>
          <p:cNvPr id="36" name="Rectangle 35"/>
          <p:cNvSpPr/>
          <p:nvPr/>
        </p:nvSpPr>
        <p:spPr>
          <a:xfrm>
            <a:off x="2303860" y="4497908"/>
            <a:ext cx="1080000" cy="270272"/>
          </a:xfrm>
          <a:prstGeom prst="rect">
            <a:avLst/>
          </a:prstGeom>
          <a:solidFill>
            <a:srgbClr val="A82638"/>
          </a:solidFill>
          <a:ln w="28575" cmpd="sng">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GB" sz="750" dirty="0"/>
              <a:t>47 Effective remedy and fair trial </a:t>
            </a:r>
          </a:p>
        </p:txBody>
      </p:sp>
      <p:sp>
        <p:nvSpPr>
          <p:cNvPr id="37" name="Rectangle 36"/>
          <p:cNvSpPr/>
          <p:nvPr/>
        </p:nvSpPr>
        <p:spPr>
          <a:xfrm>
            <a:off x="2303860" y="4821758"/>
            <a:ext cx="809625" cy="270272"/>
          </a:xfrm>
          <a:prstGeom prst="rect">
            <a:avLst/>
          </a:prstGeom>
          <a:solidFill>
            <a:schemeClr val="tx1">
              <a:lumMod val="50000"/>
              <a:lumOff val="5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GB" sz="750" dirty="0">
                <a:solidFill>
                  <a:schemeClr val="bg1"/>
                </a:solidFill>
              </a:rPr>
              <a:t>51 Application </a:t>
            </a:r>
            <a:endParaRPr lang="en-GB" sz="750" dirty="0"/>
          </a:p>
        </p:txBody>
      </p:sp>
      <p:sp>
        <p:nvSpPr>
          <p:cNvPr id="38" name="Rectangle 37"/>
          <p:cNvSpPr/>
          <p:nvPr/>
        </p:nvSpPr>
        <p:spPr>
          <a:xfrm>
            <a:off x="2303860" y="934368"/>
            <a:ext cx="809625" cy="269081"/>
          </a:xfrm>
          <a:prstGeom prst="rect">
            <a:avLst/>
          </a:prstGeom>
          <a:solidFill>
            <a:schemeClr val="bg2">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GB" sz="750" dirty="0"/>
              <a:t>Peace – common values</a:t>
            </a:r>
          </a:p>
        </p:txBody>
      </p:sp>
      <p:sp>
        <p:nvSpPr>
          <p:cNvPr id="39" name="Rectangle 38"/>
          <p:cNvSpPr/>
          <p:nvPr/>
        </p:nvSpPr>
        <p:spPr>
          <a:xfrm>
            <a:off x="3168254" y="934368"/>
            <a:ext cx="539353" cy="269081"/>
          </a:xfrm>
          <a:prstGeom prst="rect">
            <a:avLst/>
          </a:prstGeom>
          <a:solidFill>
            <a:schemeClr val="bg2">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GB" sz="750" dirty="0"/>
              <a:t>Universal values</a:t>
            </a:r>
          </a:p>
        </p:txBody>
      </p:sp>
      <p:sp>
        <p:nvSpPr>
          <p:cNvPr id="40" name="Rectangle 39"/>
          <p:cNvSpPr/>
          <p:nvPr/>
        </p:nvSpPr>
        <p:spPr>
          <a:xfrm>
            <a:off x="3762375" y="934368"/>
            <a:ext cx="576000" cy="269081"/>
          </a:xfrm>
          <a:prstGeom prst="rect">
            <a:avLst/>
          </a:prstGeom>
          <a:solidFill>
            <a:schemeClr val="bg2">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GB" sz="750" dirty="0" smtClean="0"/>
              <a:t>Diversity, </a:t>
            </a:r>
            <a:r>
              <a:rPr lang="en-GB" sz="750" dirty="0" err="1"/>
              <a:t>etc</a:t>
            </a:r>
            <a:endParaRPr lang="en-GB" sz="750" dirty="0"/>
          </a:p>
        </p:txBody>
      </p:sp>
      <p:sp>
        <p:nvSpPr>
          <p:cNvPr id="41" name="Rectangle 40"/>
          <p:cNvSpPr/>
          <p:nvPr/>
        </p:nvSpPr>
        <p:spPr>
          <a:xfrm>
            <a:off x="4389329" y="934368"/>
            <a:ext cx="809625" cy="269081"/>
          </a:xfrm>
          <a:prstGeom prst="rect">
            <a:avLst/>
          </a:prstGeom>
          <a:solidFill>
            <a:schemeClr val="bg2">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GB" sz="750" dirty="0"/>
              <a:t>Rights more visible</a:t>
            </a:r>
          </a:p>
        </p:txBody>
      </p:sp>
      <p:sp>
        <p:nvSpPr>
          <p:cNvPr id="42" name="Rectangle 41"/>
          <p:cNvSpPr/>
          <p:nvPr/>
        </p:nvSpPr>
        <p:spPr>
          <a:xfrm>
            <a:off x="5271461" y="934368"/>
            <a:ext cx="810816" cy="269081"/>
          </a:xfrm>
          <a:prstGeom prst="rect">
            <a:avLst/>
          </a:prstGeom>
          <a:solidFill>
            <a:schemeClr val="bg2">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GB" sz="750" dirty="0"/>
              <a:t>Reaffirms const. and int’l rights</a:t>
            </a:r>
          </a:p>
        </p:txBody>
      </p:sp>
      <p:sp>
        <p:nvSpPr>
          <p:cNvPr id="43" name="Rectangle 42"/>
          <p:cNvSpPr/>
          <p:nvPr/>
        </p:nvSpPr>
        <p:spPr>
          <a:xfrm>
            <a:off x="6155975" y="934368"/>
            <a:ext cx="809625" cy="269081"/>
          </a:xfrm>
          <a:prstGeom prst="rect">
            <a:avLst/>
          </a:prstGeom>
          <a:solidFill>
            <a:schemeClr val="bg2">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GB" sz="750" dirty="0"/>
              <a:t>Rights, duties, responsibilities</a:t>
            </a:r>
          </a:p>
        </p:txBody>
      </p:sp>
      <p:sp>
        <p:nvSpPr>
          <p:cNvPr id="44" name="Rectangle 43"/>
          <p:cNvSpPr/>
          <p:nvPr/>
        </p:nvSpPr>
        <p:spPr>
          <a:xfrm>
            <a:off x="7020368" y="934368"/>
            <a:ext cx="864000" cy="269081"/>
          </a:xfrm>
          <a:prstGeom prst="rect">
            <a:avLst/>
          </a:prstGeom>
          <a:solidFill>
            <a:schemeClr val="bg2">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GB" sz="750" dirty="0"/>
              <a:t>Rights, freedoms and principles</a:t>
            </a:r>
          </a:p>
        </p:txBody>
      </p:sp>
      <p:sp>
        <p:nvSpPr>
          <p:cNvPr id="45" name="Rectangle 44"/>
          <p:cNvSpPr/>
          <p:nvPr/>
        </p:nvSpPr>
        <p:spPr>
          <a:xfrm>
            <a:off x="7164287" y="2553617"/>
            <a:ext cx="1152000" cy="270272"/>
          </a:xfrm>
          <a:prstGeom prst="rect">
            <a:avLst/>
          </a:prstGeom>
          <a:solidFill>
            <a:srgbClr val="00565B"/>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GB" sz="750" dirty="0"/>
              <a:t>26 Integration of persons with disabilities </a:t>
            </a:r>
          </a:p>
        </p:txBody>
      </p:sp>
      <p:sp>
        <p:nvSpPr>
          <p:cNvPr id="46" name="Rectangle 45"/>
          <p:cNvSpPr/>
          <p:nvPr/>
        </p:nvSpPr>
        <p:spPr>
          <a:xfrm>
            <a:off x="6632920" y="2553617"/>
            <a:ext cx="468000" cy="270272"/>
          </a:xfrm>
          <a:prstGeom prst="rect">
            <a:avLst/>
          </a:prstGeom>
          <a:solidFill>
            <a:srgbClr val="00565B"/>
          </a:solidFill>
          <a:ln w="28575" cmpd="sng">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GB" sz="750" dirty="0"/>
              <a:t>25 Elderly </a:t>
            </a:r>
          </a:p>
        </p:txBody>
      </p:sp>
      <p:sp>
        <p:nvSpPr>
          <p:cNvPr id="47" name="Rectangle 46"/>
          <p:cNvSpPr/>
          <p:nvPr/>
        </p:nvSpPr>
        <p:spPr>
          <a:xfrm>
            <a:off x="6084167" y="2553617"/>
            <a:ext cx="468000" cy="270272"/>
          </a:xfrm>
          <a:prstGeom prst="rect">
            <a:avLst/>
          </a:prstGeom>
          <a:solidFill>
            <a:srgbClr val="00565B"/>
          </a:solidFill>
          <a:ln w="28575" cmpd="sng">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GB" sz="750" dirty="0"/>
              <a:t>24 The child </a:t>
            </a:r>
          </a:p>
        </p:txBody>
      </p:sp>
      <p:sp>
        <p:nvSpPr>
          <p:cNvPr id="48" name="Rectangle 47"/>
          <p:cNvSpPr/>
          <p:nvPr/>
        </p:nvSpPr>
        <p:spPr>
          <a:xfrm>
            <a:off x="5166121" y="2553617"/>
            <a:ext cx="864000" cy="270272"/>
          </a:xfrm>
          <a:prstGeom prst="rect">
            <a:avLst/>
          </a:prstGeom>
          <a:solidFill>
            <a:srgbClr val="00565B"/>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GB" sz="750" dirty="0"/>
              <a:t>23 Equality: men and women </a:t>
            </a:r>
          </a:p>
        </p:txBody>
      </p:sp>
      <p:sp>
        <p:nvSpPr>
          <p:cNvPr id="49" name="Rectangle 48"/>
          <p:cNvSpPr/>
          <p:nvPr/>
        </p:nvSpPr>
        <p:spPr>
          <a:xfrm>
            <a:off x="4031457" y="2553617"/>
            <a:ext cx="1079897" cy="270272"/>
          </a:xfrm>
          <a:prstGeom prst="rect">
            <a:avLst/>
          </a:prstGeom>
          <a:solidFill>
            <a:srgbClr val="00565B"/>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GB" sz="750" dirty="0"/>
              <a:t>22 Cultural, religious and linguistic diversity</a:t>
            </a:r>
          </a:p>
        </p:txBody>
      </p:sp>
      <p:sp>
        <p:nvSpPr>
          <p:cNvPr id="50" name="Rectangle 49"/>
          <p:cNvSpPr/>
          <p:nvPr/>
        </p:nvSpPr>
        <p:spPr>
          <a:xfrm>
            <a:off x="3168254" y="2553617"/>
            <a:ext cx="809625" cy="270272"/>
          </a:xfrm>
          <a:prstGeom prst="rect">
            <a:avLst/>
          </a:prstGeom>
          <a:solidFill>
            <a:srgbClr val="00565B"/>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GB" sz="750" dirty="0"/>
              <a:t>21 Non-discrimination</a:t>
            </a:r>
          </a:p>
        </p:txBody>
      </p:sp>
      <p:sp>
        <p:nvSpPr>
          <p:cNvPr id="52" name="Rectangle 51"/>
          <p:cNvSpPr/>
          <p:nvPr/>
        </p:nvSpPr>
        <p:spPr>
          <a:xfrm>
            <a:off x="3717132" y="2879253"/>
            <a:ext cx="1079897" cy="270272"/>
          </a:xfrm>
          <a:prstGeom prst="rect">
            <a:avLst/>
          </a:prstGeom>
          <a:solidFill>
            <a:schemeClr val="accent3"/>
          </a:solidFill>
          <a:ln w="28575" cmpd="sng">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GB" sz="750" dirty="0">
                <a:solidFill>
                  <a:schemeClr val="bg1"/>
                </a:solidFill>
              </a:rPr>
              <a:t>28 collective bargaining and action </a:t>
            </a:r>
            <a:endParaRPr lang="en-GB" sz="750" dirty="0"/>
          </a:p>
        </p:txBody>
      </p:sp>
      <p:sp>
        <p:nvSpPr>
          <p:cNvPr id="53" name="Rectangle 52"/>
          <p:cNvSpPr/>
          <p:nvPr/>
        </p:nvSpPr>
        <p:spPr>
          <a:xfrm>
            <a:off x="4870995" y="2877467"/>
            <a:ext cx="944165" cy="270272"/>
          </a:xfrm>
          <a:prstGeom prst="rect">
            <a:avLst/>
          </a:prstGeom>
          <a:solidFill>
            <a:schemeClr val="accent3"/>
          </a:solidFill>
          <a:ln w="28575" cmpd="sng">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GB" sz="750" dirty="0">
                <a:solidFill>
                  <a:schemeClr val="bg1"/>
                </a:solidFill>
              </a:rPr>
              <a:t>29 Access to placement services </a:t>
            </a:r>
            <a:endParaRPr lang="en-GB" sz="750" dirty="0"/>
          </a:p>
        </p:txBody>
      </p:sp>
      <p:sp>
        <p:nvSpPr>
          <p:cNvPr id="54" name="Rectangle 53"/>
          <p:cNvSpPr/>
          <p:nvPr/>
        </p:nvSpPr>
        <p:spPr>
          <a:xfrm>
            <a:off x="5889126" y="2877467"/>
            <a:ext cx="945356" cy="270272"/>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GB" sz="750" dirty="0">
                <a:solidFill>
                  <a:schemeClr val="bg1"/>
                </a:solidFill>
              </a:rPr>
              <a:t>30 Unjustified dismissal </a:t>
            </a:r>
            <a:endParaRPr lang="en-GB" sz="750" dirty="0"/>
          </a:p>
        </p:txBody>
      </p:sp>
      <p:sp>
        <p:nvSpPr>
          <p:cNvPr id="55" name="Rectangle 54"/>
          <p:cNvSpPr/>
          <p:nvPr/>
        </p:nvSpPr>
        <p:spPr>
          <a:xfrm>
            <a:off x="6908007" y="2877467"/>
            <a:ext cx="945356" cy="270272"/>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GB" sz="750" dirty="0">
                <a:solidFill>
                  <a:schemeClr val="bg1"/>
                </a:solidFill>
              </a:rPr>
              <a:t>31 Fair and just working conditions </a:t>
            </a:r>
            <a:endParaRPr lang="en-GB" sz="750" dirty="0"/>
          </a:p>
        </p:txBody>
      </p:sp>
      <p:sp>
        <p:nvSpPr>
          <p:cNvPr id="56" name="Rectangle 55"/>
          <p:cNvSpPr/>
          <p:nvPr/>
        </p:nvSpPr>
        <p:spPr>
          <a:xfrm>
            <a:off x="2303860" y="3202508"/>
            <a:ext cx="1620440" cy="269081"/>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GB" sz="750" dirty="0">
                <a:solidFill>
                  <a:schemeClr val="bg1"/>
                </a:solidFill>
              </a:rPr>
              <a:t>32 Prohibition of child labour and protection of young people at work </a:t>
            </a:r>
            <a:endParaRPr lang="en-GB" sz="750" dirty="0"/>
          </a:p>
        </p:txBody>
      </p:sp>
      <p:sp>
        <p:nvSpPr>
          <p:cNvPr id="57" name="Rectangle 56"/>
          <p:cNvSpPr/>
          <p:nvPr/>
        </p:nvSpPr>
        <p:spPr>
          <a:xfrm>
            <a:off x="3977879" y="3202508"/>
            <a:ext cx="809625" cy="269081"/>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GB" sz="750" dirty="0">
                <a:solidFill>
                  <a:schemeClr val="bg1"/>
                </a:solidFill>
              </a:rPr>
              <a:t>33 Family and professional life </a:t>
            </a:r>
            <a:endParaRPr lang="en-GB" sz="750" dirty="0"/>
          </a:p>
        </p:txBody>
      </p:sp>
      <p:sp>
        <p:nvSpPr>
          <p:cNvPr id="58" name="Rectangle 57"/>
          <p:cNvSpPr/>
          <p:nvPr/>
        </p:nvSpPr>
        <p:spPr>
          <a:xfrm>
            <a:off x="4842271" y="3202508"/>
            <a:ext cx="864000" cy="269081"/>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GB" sz="750" dirty="0"/>
              <a:t>34 Social security and assistance</a:t>
            </a:r>
          </a:p>
        </p:txBody>
      </p:sp>
      <p:sp>
        <p:nvSpPr>
          <p:cNvPr id="59" name="Rectangle 58"/>
          <p:cNvSpPr/>
          <p:nvPr/>
        </p:nvSpPr>
        <p:spPr>
          <a:xfrm>
            <a:off x="5760244" y="3202508"/>
            <a:ext cx="809625" cy="269081"/>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GB" sz="750" dirty="0">
                <a:solidFill>
                  <a:schemeClr val="bg1"/>
                </a:solidFill>
              </a:rPr>
              <a:t>35 Health care </a:t>
            </a:r>
            <a:endParaRPr lang="en-GB" sz="750" dirty="0"/>
          </a:p>
        </p:txBody>
      </p:sp>
      <p:sp>
        <p:nvSpPr>
          <p:cNvPr id="60" name="Rectangle 59"/>
          <p:cNvSpPr/>
          <p:nvPr/>
        </p:nvSpPr>
        <p:spPr>
          <a:xfrm>
            <a:off x="6619228" y="3202508"/>
            <a:ext cx="1215629" cy="269081"/>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GB" sz="750" dirty="0">
                <a:solidFill>
                  <a:schemeClr val="bg1"/>
                </a:solidFill>
              </a:rPr>
              <a:t>36 Access to services of general economic interest </a:t>
            </a:r>
            <a:endParaRPr lang="en-GB" sz="750" dirty="0"/>
          </a:p>
        </p:txBody>
      </p:sp>
      <p:sp>
        <p:nvSpPr>
          <p:cNvPr id="61" name="Rectangle 60"/>
          <p:cNvSpPr/>
          <p:nvPr/>
        </p:nvSpPr>
        <p:spPr>
          <a:xfrm>
            <a:off x="2303860" y="3526358"/>
            <a:ext cx="945356" cy="270272"/>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GB" sz="750" dirty="0">
                <a:solidFill>
                  <a:schemeClr val="bg1"/>
                </a:solidFill>
              </a:rPr>
              <a:t>37 Environmental protection </a:t>
            </a:r>
            <a:endParaRPr lang="en-GB" sz="750" dirty="0"/>
          </a:p>
        </p:txBody>
      </p:sp>
      <p:sp>
        <p:nvSpPr>
          <p:cNvPr id="62" name="Rectangle 61"/>
          <p:cNvSpPr/>
          <p:nvPr/>
        </p:nvSpPr>
        <p:spPr>
          <a:xfrm>
            <a:off x="3330179" y="3526358"/>
            <a:ext cx="809625" cy="270272"/>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GB" sz="750" dirty="0">
                <a:solidFill>
                  <a:schemeClr val="bg1"/>
                </a:solidFill>
              </a:rPr>
              <a:t>38 Consumer protection </a:t>
            </a:r>
            <a:endParaRPr lang="en-GB" sz="750" dirty="0"/>
          </a:p>
        </p:txBody>
      </p:sp>
      <p:sp>
        <p:nvSpPr>
          <p:cNvPr id="64" name="Rectangle 63"/>
          <p:cNvSpPr/>
          <p:nvPr/>
        </p:nvSpPr>
        <p:spPr>
          <a:xfrm>
            <a:off x="5868069" y="3850208"/>
            <a:ext cx="945356" cy="270272"/>
          </a:xfrm>
          <a:prstGeom prst="rect">
            <a:avLst/>
          </a:prstGeom>
          <a:solidFill>
            <a:schemeClr val="accent6"/>
          </a:solidFill>
          <a:ln w="28575" cmpd="sng">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GB" sz="750" dirty="0"/>
              <a:t>42 Access to documents</a:t>
            </a:r>
          </a:p>
        </p:txBody>
      </p:sp>
      <p:sp>
        <p:nvSpPr>
          <p:cNvPr id="65" name="Rectangle 64"/>
          <p:cNvSpPr/>
          <p:nvPr/>
        </p:nvSpPr>
        <p:spPr>
          <a:xfrm>
            <a:off x="6867004" y="3850208"/>
            <a:ext cx="945356" cy="270272"/>
          </a:xfrm>
          <a:prstGeom prst="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GB" sz="750" dirty="0"/>
              <a:t>43 European ombudsman</a:t>
            </a:r>
          </a:p>
        </p:txBody>
      </p:sp>
      <p:sp>
        <p:nvSpPr>
          <p:cNvPr id="66" name="Rectangle 65"/>
          <p:cNvSpPr/>
          <p:nvPr/>
        </p:nvSpPr>
        <p:spPr>
          <a:xfrm>
            <a:off x="2303860" y="4174058"/>
            <a:ext cx="945356" cy="270272"/>
          </a:xfrm>
          <a:prstGeom prst="rect">
            <a:avLst/>
          </a:prstGeom>
          <a:solidFill>
            <a:schemeClr val="accent6"/>
          </a:solidFill>
          <a:ln w="28575" cmpd="sng">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GB" sz="750" dirty="0"/>
              <a:t>44 Petition (EP)</a:t>
            </a:r>
          </a:p>
        </p:txBody>
      </p:sp>
      <p:sp>
        <p:nvSpPr>
          <p:cNvPr id="67" name="Rectangle 66"/>
          <p:cNvSpPr/>
          <p:nvPr/>
        </p:nvSpPr>
        <p:spPr>
          <a:xfrm>
            <a:off x="3330179" y="4174058"/>
            <a:ext cx="944165" cy="270272"/>
          </a:xfrm>
          <a:prstGeom prst="rect">
            <a:avLst/>
          </a:prstGeom>
          <a:solidFill>
            <a:schemeClr val="accent6"/>
          </a:solidFill>
          <a:ln w="28575" cmpd="sng">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GB" sz="750" dirty="0"/>
              <a:t>45 Movement and residence</a:t>
            </a:r>
          </a:p>
        </p:txBody>
      </p:sp>
      <p:sp>
        <p:nvSpPr>
          <p:cNvPr id="68" name="Rectangle 67"/>
          <p:cNvSpPr/>
          <p:nvPr/>
        </p:nvSpPr>
        <p:spPr>
          <a:xfrm>
            <a:off x="4356497" y="4174058"/>
            <a:ext cx="972000" cy="270272"/>
          </a:xfrm>
          <a:prstGeom prst="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GB" sz="750" dirty="0"/>
              <a:t>46 Diplomatic and consular </a:t>
            </a:r>
            <a:r>
              <a:rPr lang="en-GB" sz="750" dirty="0" smtClean="0"/>
              <a:t>protection</a:t>
            </a:r>
            <a:endParaRPr lang="en-GB" sz="750" dirty="0"/>
          </a:p>
        </p:txBody>
      </p:sp>
      <p:sp>
        <p:nvSpPr>
          <p:cNvPr id="69" name="Rectangle 68"/>
          <p:cNvSpPr/>
          <p:nvPr/>
        </p:nvSpPr>
        <p:spPr>
          <a:xfrm>
            <a:off x="3347864" y="3850208"/>
            <a:ext cx="1440000" cy="270272"/>
          </a:xfrm>
          <a:prstGeom prst="rect">
            <a:avLst/>
          </a:prstGeom>
          <a:solidFill>
            <a:schemeClr val="accent6"/>
          </a:solidFill>
          <a:ln w="28575" cmpd="sng">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GB" sz="750" dirty="0"/>
              <a:t>40 Vote and stand as candidate at municipal elections</a:t>
            </a:r>
          </a:p>
        </p:txBody>
      </p:sp>
      <p:sp>
        <p:nvSpPr>
          <p:cNvPr id="70" name="Rectangle 69"/>
          <p:cNvSpPr/>
          <p:nvPr/>
        </p:nvSpPr>
        <p:spPr>
          <a:xfrm>
            <a:off x="4869135" y="3850208"/>
            <a:ext cx="945356" cy="270272"/>
          </a:xfrm>
          <a:prstGeom prst="rect">
            <a:avLst/>
          </a:prstGeom>
          <a:solidFill>
            <a:schemeClr val="accent6"/>
          </a:solidFill>
          <a:ln w="28575" cmpd="sng">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GB" sz="750" dirty="0"/>
              <a:t>41 Good administration</a:t>
            </a:r>
          </a:p>
        </p:txBody>
      </p:sp>
      <p:sp>
        <p:nvSpPr>
          <p:cNvPr id="71" name="Rectangle 70"/>
          <p:cNvSpPr/>
          <p:nvPr/>
        </p:nvSpPr>
        <p:spPr>
          <a:xfrm>
            <a:off x="3456062" y="4497908"/>
            <a:ext cx="1350169" cy="270272"/>
          </a:xfrm>
          <a:prstGeom prst="rect">
            <a:avLst/>
          </a:prstGeom>
          <a:solidFill>
            <a:srgbClr val="A82638"/>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GB" sz="750" dirty="0"/>
              <a:t>48 Presumption of innocence and right of defence</a:t>
            </a:r>
          </a:p>
        </p:txBody>
      </p:sp>
      <p:sp>
        <p:nvSpPr>
          <p:cNvPr id="72" name="Rectangle 71"/>
          <p:cNvSpPr/>
          <p:nvPr/>
        </p:nvSpPr>
        <p:spPr>
          <a:xfrm>
            <a:off x="4887193" y="4497908"/>
            <a:ext cx="1484709" cy="270272"/>
          </a:xfrm>
          <a:prstGeom prst="rect">
            <a:avLst/>
          </a:prstGeom>
          <a:solidFill>
            <a:srgbClr val="A82638"/>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GB" sz="750" dirty="0"/>
              <a:t>49 Legality and proportionality of criminal offences and penalties</a:t>
            </a:r>
          </a:p>
        </p:txBody>
      </p:sp>
      <p:sp>
        <p:nvSpPr>
          <p:cNvPr id="73" name="Rectangle 72"/>
          <p:cNvSpPr/>
          <p:nvPr/>
        </p:nvSpPr>
        <p:spPr>
          <a:xfrm>
            <a:off x="6426671" y="4497908"/>
            <a:ext cx="809625" cy="270272"/>
          </a:xfrm>
          <a:prstGeom prst="rect">
            <a:avLst/>
          </a:prstGeom>
          <a:solidFill>
            <a:srgbClr val="A82638"/>
          </a:solidFill>
          <a:ln w="28575" cmpd="sng">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GB" sz="750" dirty="0"/>
              <a:t>50 </a:t>
            </a:r>
            <a:r>
              <a:rPr lang="en-GB" sz="750" i="1" dirty="0"/>
              <a:t>Ne </a:t>
            </a:r>
            <a:r>
              <a:rPr lang="en-GB" sz="750" i="1" dirty="0" err="1"/>
              <a:t>bis</a:t>
            </a:r>
            <a:r>
              <a:rPr lang="en-GB" sz="750" i="1" dirty="0"/>
              <a:t> in idem</a:t>
            </a:r>
          </a:p>
        </p:txBody>
      </p:sp>
      <p:sp>
        <p:nvSpPr>
          <p:cNvPr id="74" name="Rectangle 73"/>
          <p:cNvSpPr/>
          <p:nvPr/>
        </p:nvSpPr>
        <p:spPr>
          <a:xfrm>
            <a:off x="4031456" y="4821758"/>
            <a:ext cx="810816" cy="270272"/>
          </a:xfrm>
          <a:prstGeom prst="rect">
            <a:avLst/>
          </a:prstGeom>
          <a:solidFill>
            <a:schemeClr val="tx1">
              <a:lumMod val="50000"/>
              <a:lumOff val="5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GB" sz="750" dirty="0">
                <a:solidFill>
                  <a:schemeClr val="bg1"/>
                </a:solidFill>
              </a:rPr>
              <a:t>53 Level of protection </a:t>
            </a:r>
            <a:endParaRPr lang="en-GB" sz="750" dirty="0"/>
          </a:p>
        </p:txBody>
      </p:sp>
      <p:sp>
        <p:nvSpPr>
          <p:cNvPr id="75" name="Rectangle 74"/>
          <p:cNvSpPr/>
          <p:nvPr/>
        </p:nvSpPr>
        <p:spPr>
          <a:xfrm>
            <a:off x="3168254" y="4821758"/>
            <a:ext cx="809625" cy="270272"/>
          </a:xfrm>
          <a:prstGeom prst="rect">
            <a:avLst/>
          </a:prstGeom>
          <a:solidFill>
            <a:schemeClr val="tx1">
              <a:lumMod val="50000"/>
              <a:lumOff val="5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GB" sz="750" dirty="0">
                <a:solidFill>
                  <a:schemeClr val="bg1"/>
                </a:solidFill>
              </a:rPr>
              <a:t>52 Scope and interpretation </a:t>
            </a:r>
            <a:endParaRPr lang="en-GB" sz="750" dirty="0"/>
          </a:p>
        </p:txBody>
      </p:sp>
      <p:sp>
        <p:nvSpPr>
          <p:cNvPr id="76" name="Rectangle 75"/>
          <p:cNvSpPr/>
          <p:nvPr/>
        </p:nvSpPr>
        <p:spPr>
          <a:xfrm>
            <a:off x="4895849" y="4821758"/>
            <a:ext cx="864000" cy="270272"/>
          </a:xfrm>
          <a:prstGeom prst="rect">
            <a:avLst/>
          </a:prstGeom>
          <a:solidFill>
            <a:schemeClr val="tx1">
              <a:lumMod val="50000"/>
              <a:lumOff val="5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GB" sz="750" dirty="0">
                <a:solidFill>
                  <a:schemeClr val="bg1"/>
                </a:solidFill>
              </a:rPr>
              <a:t>54 Prohibition of abuse of rights </a:t>
            </a:r>
            <a:endParaRPr lang="en-GB" sz="750" dirty="0"/>
          </a:p>
        </p:txBody>
      </p:sp>
    </p:spTree>
    <p:extLst>
      <p:ext uri="{BB962C8B-B14F-4D97-AF65-F5344CB8AC3E}">
        <p14:creationId xmlns:p14="http://schemas.microsoft.com/office/powerpoint/2010/main" val="135444275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2495774" y="885071"/>
            <a:ext cx="6648226" cy="4269095"/>
          </a:xfrm>
          <a:prstGeom prst="rect">
            <a:avLst/>
          </a:prstGeom>
        </p:spPr>
      </p:pic>
      <p:pic>
        <p:nvPicPr>
          <p:cNvPr id="4" name="Picture 3"/>
          <p:cNvPicPr>
            <a:picLocks noChangeAspect="1"/>
          </p:cNvPicPr>
          <p:nvPr/>
        </p:nvPicPr>
        <p:blipFill>
          <a:blip r:embed="rId3"/>
          <a:stretch>
            <a:fillRect/>
          </a:stretch>
        </p:blipFill>
        <p:spPr>
          <a:xfrm>
            <a:off x="0" y="4098801"/>
            <a:ext cx="3990975" cy="1076325"/>
          </a:xfrm>
          <a:prstGeom prst="rect">
            <a:avLst/>
          </a:prstGeom>
        </p:spPr>
      </p:pic>
      <p:sp>
        <p:nvSpPr>
          <p:cNvPr id="5" name="Title 4"/>
          <p:cNvSpPr>
            <a:spLocks noGrp="1"/>
          </p:cNvSpPr>
          <p:nvPr>
            <p:ph type="title"/>
          </p:nvPr>
        </p:nvSpPr>
        <p:spPr/>
        <p:txBody>
          <a:bodyPr>
            <a:noAutofit/>
          </a:bodyPr>
          <a:lstStyle/>
          <a:p>
            <a:r>
              <a:rPr lang="en-GB" sz="2400" dirty="0"/>
              <a:t>Network of Charter of Fundamental Rights articles in ECJ cases (2001-2015)</a:t>
            </a:r>
          </a:p>
        </p:txBody>
      </p:sp>
    </p:spTree>
    <p:extLst>
      <p:ext uri="{BB962C8B-B14F-4D97-AF65-F5344CB8AC3E}">
        <p14:creationId xmlns:p14="http://schemas.microsoft.com/office/powerpoint/2010/main" val="19912255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Shape 32"/>
          <p:cNvSpPr/>
          <p:nvPr/>
        </p:nvSpPr>
        <p:spPr>
          <a:xfrm>
            <a:off x="2038047" y="1568518"/>
            <a:ext cx="3600000" cy="2729942"/>
          </a:xfrm>
          <a:prstGeom prst="rect">
            <a:avLst/>
          </a:prstGeom>
          <a:solidFill>
            <a:schemeClr val="accent1">
              <a:lumMod val="40000"/>
              <a:lumOff val="60000"/>
            </a:schemeClr>
          </a:solidFill>
          <a:ln w="12700">
            <a:noFill/>
            <a:miter lim="400000"/>
          </a:ln>
          <a:effectLst/>
          <a:extLst>
            <a:ext uri="{C572A759-6A51-4108-AA02-DFA0A04FC94B}">
              <ma14:wrappingTextBoxFlag xmlns:ma14="http://schemas.microsoft.com/office/mac/drawingml/2011/main" xmlns="" val="1"/>
            </a:ext>
          </a:extLst>
        </p:spPr>
        <p:txBody>
          <a:bodyPr vert="vert270" lIns="26789" tIns="26789" rIns="26789" bIns="26789" anchor="t"/>
          <a:lstStyle/>
          <a:p>
            <a:pPr lvl="0" algn="ctr">
              <a:defRPr sz="1800"/>
            </a:pPr>
            <a:r>
              <a:rPr lang="en-GB" sz="1000" dirty="0">
                <a:solidFill>
                  <a:srgbClr val="003399"/>
                </a:solidFill>
              </a:rPr>
              <a:t>International human rights law</a:t>
            </a:r>
            <a:endParaRPr sz="1000" dirty="0">
              <a:solidFill>
                <a:srgbClr val="003399"/>
              </a:solidFill>
            </a:endParaRPr>
          </a:p>
        </p:txBody>
      </p:sp>
      <p:sp>
        <p:nvSpPr>
          <p:cNvPr id="51" name="Shape 32"/>
          <p:cNvSpPr/>
          <p:nvPr/>
        </p:nvSpPr>
        <p:spPr>
          <a:xfrm>
            <a:off x="2952120" y="1577243"/>
            <a:ext cx="2700000" cy="994396"/>
          </a:xfrm>
          <a:prstGeom prst="rect">
            <a:avLst/>
          </a:prstGeom>
          <a:solidFill>
            <a:schemeClr val="accent1">
              <a:lumMod val="60000"/>
              <a:lumOff val="40000"/>
            </a:schemeClr>
          </a:solidFill>
          <a:ln w="12700">
            <a:noFill/>
            <a:miter lim="400000"/>
          </a:ln>
          <a:effectLst/>
          <a:extLst>
            <a:ext uri="{C572A759-6A51-4108-AA02-DFA0A04FC94B}">
              <ma14:wrappingTextBoxFlag xmlns:ma14="http://schemas.microsoft.com/office/mac/drawingml/2011/main" xmlns="" val="1"/>
            </a:ext>
          </a:extLst>
        </p:spPr>
        <p:txBody>
          <a:bodyPr vert="vert270" lIns="26789" tIns="26789" rIns="26789" bIns="26789" anchor="t"/>
          <a:lstStyle/>
          <a:p>
            <a:pPr lvl="0" algn="ctr">
              <a:defRPr sz="1800"/>
            </a:pPr>
            <a:r>
              <a:rPr lang="en-GB" sz="1000" dirty="0">
                <a:solidFill>
                  <a:srgbClr val="003399"/>
                </a:solidFill>
              </a:rPr>
              <a:t>International human rights law</a:t>
            </a:r>
            <a:endParaRPr sz="1000" dirty="0">
              <a:solidFill>
                <a:srgbClr val="003399"/>
              </a:solidFill>
            </a:endParaRPr>
          </a:p>
        </p:txBody>
      </p:sp>
      <p:sp>
        <p:nvSpPr>
          <p:cNvPr id="53" name="Shape 32"/>
          <p:cNvSpPr/>
          <p:nvPr/>
        </p:nvSpPr>
        <p:spPr>
          <a:xfrm>
            <a:off x="3347864" y="2570460"/>
            <a:ext cx="3600000" cy="1728000"/>
          </a:xfrm>
          <a:prstGeom prst="rect">
            <a:avLst/>
          </a:prstGeom>
          <a:solidFill>
            <a:schemeClr val="accent3">
              <a:lumMod val="40000"/>
              <a:lumOff val="60000"/>
            </a:schemeClr>
          </a:solidFill>
          <a:ln w="12700">
            <a:noFill/>
            <a:miter lim="400000"/>
          </a:ln>
          <a:effectLst/>
          <a:extLst>
            <a:ext uri="{C572A759-6A51-4108-AA02-DFA0A04FC94B}">
              <ma14:wrappingTextBoxFlag xmlns:ma14="http://schemas.microsoft.com/office/mac/drawingml/2011/main" xmlns="" val="1"/>
            </a:ext>
          </a:extLst>
        </p:spPr>
        <p:txBody>
          <a:bodyPr vert="vert" lIns="26789" tIns="26789" rIns="26789" bIns="26789" anchor="t"/>
          <a:lstStyle/>
          <a:p>
            <a:pPr lvl="0" algn="ctr">
              <a:defRPr sz="1800"/>
            </a:pPr>
            <a:r>
              <a:rPr lang="en-GB" sz="1000" dirty="0">
                <a:solidFill>
                  <a:srgbClr val="003399"/>
                </a:solidFill>
              </a:rPr>
              <a:t>Fundamental rights</a:t>
            </a:r>
          </a:p>
          <a:p>
            <a:pPr lvl="0" algn="ctr">
              <a:defRPr sz="1800"/>
            </a:pPr>
            <a:r>
              <a:rPr lang="en-GB" sz="1000" dirty="0">
                <a:solidFill>
                  <a:srgbClr val="003399"/>
                </a:solidFill>
              </a:rPr>
              <a:t>/ National (regional) constitutional rights </a:t>
            </a:r>
            <a:endParaRPr sz="1000" dirty="0">
              <a:solidFill>
                <a:srgbClr val="003399"/>
              </a:solidFill>
            </a:endParaRPr>
          </a:p>
        </p:txBody>
      </p:sp>
      <p:sp>
        <p:nvSpPr>
          <p:cNvPr id="54" name="Shape 32"/>
          <p:cNvSpPr/>
          <p:nvPr/>
        </p:nvSpPr>
        <p:spPr>
          <a:xfrm>
            <a:off x="3529448" y="2051762"/>
            <a:ext cx="2700000" cy="1008000"/>
          </a:xfrm>
          <a:prstGeom prst="rect">
            <a:avLst/>
          </a:prstGeom>
          <a:solidFill>
            <a:schemeClr val="accent3">
              <a:lumMod val="60000"/>
              <a:lumOff val="40000"/>
            </a:schemeClr>
          </a:solidFill>
          <a:ln w="12700">
            <a:noFill/>
            <a:miter lim="400000"/>
          </a:ln>
          <a:effectLst/>
          <a:extLst>
            <a:ext uri="{C572A759-6A51-4108-AA02-DFA0A04FC94B}">
              <ma14:wrappingTextBoxFlag xmlns:ma14="http://schemas.microsoft.com/office/mac/drawingml/2011/main" xmlns="" val="1"/>
            </a:ext>
          </a:extLst>
        </p:spPr>
        <p:txBody>
          <a:bodyPr vert="vert" lIns="26789" tIns="26789" rIns="26789" bIns="26789" anchor="t"/>
          <a:lstStyle/>
          <a:p>
            <a:pPr lvl="0" algn="ctr">
              <a:defRPr sz="1800"/>
            </a:pPr>
            <a:r>
              <a:rPr lang="en-GB" sz="1000" dirty="0">
                <a:solidFill>
                  <a:srgbClr val="003399"/>
                </a:solidFill>
              </a:rPr>
              <a:t>Fundamental rights</a:t>
            </a:r>
            <a:endParaRPr sz="1000" dirty="0">
              <a:solidFill>
                <a:srgbClr val="003399"/>
              </a:solidFill>
            </a:endParaRPr>
          </a:p>
        </p:txBody>
      </p:sp>
      <p:sp>
        <p:nvSpPr>
          <p:cNvPr id="19458" name="Title 1"/>
          <p:cNvSpPr>
            <a:spLocks noGrp="1"/>
          </p:cNvSpPr>
          <p:nvPr>
            <p:ph type="title"/>
          </p:nvPr>
        </p:nvSpPr>
        <p:spPr/>
        <p:txBody>
          <a:bodyPr>
            <a:normAutofit fontScale="90000"/>
          </a:bodyPr>
          <a:lstStyle/>
          <a:p>
            <a:r>
              <a:rPr lang="en-US" altLang="en-US" dirty="0" smtClean="0">
                <a:ea typeface="ヒラギノ角ゴ Pro W3" pitchFamily="-84" charset="-128"/>
              </a:rPr>
              <a:t>Fundamental rights versus human rights</a:t>
            </a:r>
            <a:endParaRPr lang="en-US" altLang="en-US" dirty="0" smtClean="0">
              <a:latin typeface="Arial" panose="020B0604020202020204" pitchFamily="34" charset="0"/>
              <a:ea typeface="ヒラギノ角ゴ Pro W3" pitchFamily="-84" charset="-128"/>
              <a:cs typeface="Arial" panose="020B0604020202020204" pitchFamily="34" charset="0"/>
            </a:endParaRPr>
          </a:p>
        </p:txBody>
      </p:sp>
      <p:sp>
        <p:nvSpPr>
          <p:cNvPr id="4" name="Oval 3"/>
          <p:cNvSpPr>
            <a:spLocks noChangeArrowheads="1"/>
          </p:cNvSpPr>
          <p:nvPr/>
        </p:nvSpPr>
        <p:spPr bwMode="auto">
          <a:xfrm>
            <a:off x="3696892" y="3780236"/>
            <a:ext cx="1765697" cy="291703"/>
          </a:xfrm>
          <a:prstGeom prst="ellipse">
            <a:avLst/>
          </a:prstGeom>
          <a:solidFill>
            <a:srgbClr val="003399"/>
          </a:solidFill>
          <a:ln>
            <a:noFill/>
          </a:ln>
          <a:effectLst>
            <a:outerShdw blurRad="63500" dist="23000" dir="5400000" rotWithShape="0">
              <a:srgbClr val="000000">
                <a:alpha val="34998"/>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defRPr/>
            </a:pPr>
            <a:r>
              <a:rPr lang="en-US" sz="1350" dirty="0">
                <a:solidFill>
                  <a:srgbClr val="F9DD16"/>
                </a:solidFill>
              </a:rPr>
              <a:t>Local</a:t>
            </a:r>
          </a:p>
        </p:txBody>
      </p:sp>
      <p:sp>
        <p:nvSpPr>
          <p:cNvPr id="5" name="Oval 4"/>
          <p:cNvSpPr>
            <a:spLocks noChangeArrowheads="1"/>
          </p:cNvSpPr>
          <p:nvPr/>
        </p:nvSpPr>
        <p:spPr bwMode="auto">
          <a:xfrm>
            <a:off x="3696892" y="3239691"/>
            <a:ext cx="1765697" cy="292894"/>
          </a:xfrm>
          <a:prstGeom prst="ellipse">
            <a:avLst/>
          </a:prstGeom>
          <a:solidFill>
            <a:srgbClr val="003399"/>
          </a:solidFill>
          <a:ln>
            <a:noFill/>
          </a:ln>
          <a:effectLst>
            <a:outerShdw blurRad="63500" dist="23000" dir="5400000" rotWithShape="0">
              <a:srgbClr val="000000">
                <a:alpha val="34998"/>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defRPr/>
            </a:pPr>
            <a:r>
              <a:rPr lang="en-US" sz="1350" dirty="0">
                <a:solidFill>
                  <a:srgbClr val="F9DD16"/>
                </a:solidFill>
              </a:rPr>
              <a:t>Regional</a:t>
            </a:r>
          </a:p>
        </p:txBody>
      </p:sp>
      <p:sp>
        <p:nvSpPr>
          <p:cNvPr id="6" name="Oval 5"/>
          <p:cNvSpPr>
            <a:spLocks noChangeArrowheads="1"/>
          </p:cNvSpPr>
          <p:nvPr/>
        </p:nvSpPr>
        <p:spPr bwMode="auto">
          <a:xfrm>
            <a:off x="3696892" y="2700337"/>
            <a:ext cx="1765697" cy="291704"/>
          </a:xfrm>
          <a:prstGeom prst="ellipse">
            <a:avLst/>
          </a:prstGeom>
          <a:solidFill>
            <a:srgbClr val="003399"/>
          </a:solidFill>
          <a:ln>
            <a:noFill/>
          </a:ln>
          <a:effectLst>
            <a:outerShdw blurRad="63500" dist="23000" dir="5400000" rotWithShape="0">
              <a:srgbClr val="000000">
                <a:alpha val="34998"/>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defRPr/>
            </a:pPr>
            <a:r>
              <a:rPr lang="en-US" sz="1350" dirty="0">
                <a:solidFill>
                  <a:srgbClr val="F9DD16"/>
                </a:solidFill>
              </a:rPr>
              <a:t>National</a:t>
            </a:r>
          </a:p>
        </p:txBody>
      </p:sp>
      <p:sp>
        <p:nvSpPr>
          <p:cNvPr id="7" name="Oval 6"/>
          <p:cNvSpPr>
            <a:spLocks noChangeArrowheads="1"/>
          </p:cNvSpPr>
          <p:nvPr/>
        </p:nvSpPr>
        <p:spPr bwMode="auto">
          <a:xfrm>
            <a:off x="3696892" y="2159795"/>
            <a:ext cx="1765697" cy="292894"/>
          </a:xfrm>
          <a:prstGeom prst="ellipse">
            <a:avLst/>
          </a:prstGeom>
          <a:solidFill>
            <a:srgbClr val="003399">
              <a:alpha val="50195"/>
            </a:srgbClr>
          </a:solidFill>
          <a:ln>
            <a:noFill/>
          </a:ln>
          <a:effectLst>
            <a:outerShdw blurRad="63500" dist="23000" dir="5400000" rotWithShape="0">
              <a:srgbClr val="000000">
                <a:alpha val="34998"/>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defRPr/>
            </a:pPr>
            <a:r>
              <a:rPr lang="en-US" sz="1350" dirty="0">
                <a:solidFill>
                  <a:srgbClr val="F9DD16"/>
                </a:solidFill>
              </a:rPr>
              <a:t>EU</a:t>
            </a:r>
          </a:p>
        </p:txBody>
      </p:sp>
      <p:sp>
        <p:nvSpPr>
          <p:cNvPr id="8" name="Oval 7"/>
          <p:cNvSpPr>
            <a:spLocks noChangeArrowheads="1"/>
          </p:cNvSpPr>
          <p:nvPr/>
        </p:nvSpPr>
        <p:spPr bwMode="auto">
          <a:xfrm>
            <a:off x="3696892" y="1620442"/>
            <a:ext cx="1765697" cy="291703"/>
          </a:xfrm>
          <a:prstGeom prst="ellipse">
            <a:avLst/>
          </a:prstGeom>
          <a:solidFill>
            <a:srgbClr val="003399">
              <a:alpha val="50195"/>
            </a:srgbClr>
          </a:solidFill>
          <a:ln>
            <a:noFill/>
          </a:ln>
          <a:effectLst>
            <a:outerShdw blurRad="63500" dist="23000" dir="5400000" rotWithShape="0">
              <a:srgbClr val="000000">
                <a:alpha val="34998"/>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defRPr/>
            </a:pPr>
            <a:r>
              <a:rPr lang="en-US" sz="1350" dirty="0">
                <a:solidFill>
                  <a:srgbClr val="F9DD16"/>
                </a:solidFill>
              </a:rPr>
              <a:t>International</a:t>
            </a:r>
          </a:p>
        </p:txBody>
      </p:sp>
      <p:sp>
        <p:nvSpPr>
          <p:cNvPr id="9" name="Up-Down Arrow 8"/>
          <p:cNvSpPr>
            <a:spLocks noChangeArrowheads="1"/>
          </p:cNvSpPr>
          <p:nvPr/>
        </p:nvSpPr>
        <p:spPr bwMode="auto">
          <a:xfrm>
            <a:off x="4520805" y="1912144"/>
            <a:ext cx="115490" cy="247650"/>
          </a:xfrm>
          <a:prstGeom prst="upDownArrow">
            <a:avLst>
              <a:gd name="adj1" fmla="val 50000"/>
              <a:gd name="adj2" fmla="val 49935"/>
            </a:avLst>
          </a:prstGeom>
          <a:solidFill>
            <a:srgbClr val="003399">
              <a:alpha val="50195"/>
            </a:srgbClr>
          </a:solidFill>
          <a:ln>
            <a:noFill/>
          </a:ln>
          <a:effectLst>
            <a:outerShdw blurRad="63500" dist="23000" dir="5400000" rotWithShape="0">
              <a:srgbClr val="000000">
                <a:alpha val="34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defRPr/>
            </a:pPr>
            <a:endParaRPr lang="en-US" sz="1350">
              <a:solidFill>
                <a:srgbClr val="FFFFFF"/>
              </a:solidFill>
              <a:latin typeface="Calibri" pitchFamily="34" charset="0"/>
              <a:ea typeface="ヒラギノ角ゴ Pro W3" charset="-128"/>
            </a:endParaRPr>
          </a:p>
        </p:txBody>
      </p:sp>
      <p:sp>
        <p:nvSpPr>
          <p:cNvPr id="10" name="Up-Down Arrow 9"/>
          <p:cNvSpPr>
            <a:spLocks noChangeArrowheads="1"/>
          </p:cNvSpPr>
          <p:nvPr/>
        </p:nvSpPr>
        <p:spPr bwMode="auto">
          <a:xfrm>
            <a:off x="4519613" y="2450306"/>
            <a:ext cx="115491" cy="247650"/>
          </a:xfrm>
          <a:prstGeom prst="upDownArrow">
            <a:avLst>
              <a:gd name="adj1" fmla="val 50000"/>
              <a:gd name="adj2" fmla="val 49935"/>
            </a:avLst>
          </a:prstGeom>
          <a:solidFill>
            <a:srgbClr val="003399">
              <a:alpha val="50195"/>
            </a:srgbClr>
          </a:solidFill>
          <a:ln>
            <a:noFill/>
          </a:ln>
          <a:effectLst>
            <a:outerShdw blurRad="63500" dist="23000" dir="5400000" rotWithShape="0">
              <a:srgbClr val="000000">
                <a:alpha val="34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defRPr/>
            </a:pPr>
            <a:endParaRPr lang="en-US" sz="1350">
              <a:solidFill>
                <a:srgbClr val="FFFFFF"/>
              </a:solidFill>
              <a:latin typeface="Calibri" pitchFamily="34" charset="0"/>
              <a:ea typeface="ヒラギノ角ゴ Pro W3" charset="-128"/>
            </a:endParaRPr>
          </a:p>
        </p:txBody>
      </p:sp>
      <p:sp>
        <p:nvSpPr>
          <p:cNvPr id="12" name="Up-Down Arrow 11"/>
          <p:cNvSpPr>
            <a:spLocks noChangeArrowheads="1"/>
          </p:cNvSpPr>
          <p:nvPr/>
        </p:nvSpPr>
        <p:spPr bwMode="auto">
          <a:xfrm>
            <a:off x="4519613" y="2997994"/>
            <a:ext cx="115491" cy="247650"/>
          </a:xfrm>
          <a:prstGeom prst="upDownArrow">
            <a:avLst>
              <a:gd name="adj1" fmla="val 50000"/>
              <a:gd name="adj2" fmla="val 49935"/>
            </a:avLst>
          </a:prstGeom>
          <a:solidFill>
            <a:srgbClr val="003399"/>
          </a:solidFill>
          <a:ln>
            <a:noFill/>
          </a:ln>
          <a:effectLst>
            <a:outerShdw blurRad="63500" dist="23000" dir="5400000" rotWithShape="0">
              <a:srgbClr val="000000">
                <a:alpha val="34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defRPr/>
            </a:pPr>
            <a:endParaRPr lang="en-US" sz="1350">
              <a:solidFill>
                <a:srgbClr val="FFFFFF"/>
              </a:solidFill>
              <a:latin typeface="Calibri" pitchFamily="34" charset="0"/>
              <a:ea typeface="ヒラギノ角ゴ Pro W3" charset="-128"/>
            </a:endParaRPr>
          </a:p>
        </p:txBody>
      </p:sp>
      <p:sp>
        <p:nvSpPr>
          <p:cNvPr id="13" name="Up-Down Arrow 12"/>
          <p:cNvSpPr>
            <a:spLocks noChangeArrowheads="1"/>
          </p:cNvSpPr>
          <p:nvPr/>
        </p:nvSpPr>
        <p:spPr bwMode="auto">
          <a:xfrm>
            <a:off x="4518424" y="3536156"/>
            <a:ext cx="115490" cy="247650"/>
          </a:xfrm>
          <a:prstGeom prst="upDownArrow">
            <a:avLst>
              <a:gd name="adj1" fmla="val 50000"/>
              <a:gd name="adj2" fmla="val 49935"/>
            </a:avLst>
          </a:prstGeom>
          <a:solidFill>
            <a:srgbClr val="003399"/>
          </a:solidFill>
          <a:ln>
            <a:noFill/>
          </a:ln>
          <a:effectLst>
            <a:outerShdw blurRad="63500" dist="23000" dir="5400000" rotWithShape="0">
              <a:srgbClr val="000000">
                <a:alpha val="34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defRPr/>
            </a:pPr>
            <a:endParaRPr lang="en-US" sz="1350">
              <a:solidFill>
                <a:srgbClr val="FFFFFF"/>
              </a:solidFill>
              <a:latin typeface="Calibri" pitchFamily="34" charset="0"/>
              <a:ea typeface="ヒラギノ角ゴ Pro W3" charset="-128"/>
            </a:endParaRPr>
          </a:p>
        </p:txBody>
      </p:sp>
    </p:spTree>
    <p:extLst>
      <p:ext uri="{BB962C8B-B14F-4D97-AF65-F5344CB8AC3E}">
        <p14:creationId xmlns:p14="http://schemas.microsoft.com/office/powerpoint/2010/main" val="8352668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1"/>
                                        </p:tgtEl>
                                        <p:attrNameLst>
                                          <p:attrName>style.visibility</p:attrName>
                                        </p:attrNameLst>
                                      </p:cBhvr>
                                      <p:to>
                                        <p:strVal val="visible"/>
                                      </p:to>
                                    </p:set>
                                    <p:anim calcmode="lin" valueType="num">
                                      <p:cBhvr additive="base">
                                        <p:cTn id="7" dur="1000" fill="hold"/>
                                        <p:tgtEl>
                                          <p:spTgt spid="51"/>
                                        </p:tgtEl>
                                        <p:attrNameLst>
                                          <p:attrName>ppt_x</p:attrName>
                                        </p:attrNameLst>
                                      </p:cBhvr>
                                      <p:tavLst>
                                        <p:tav tm="0">
                                          <p:val>
                                            <p:strVal val="0-#ppt_w/2"/>
                                          </p:val>
                                        </p:tav>
                                        <p:tav tm="100000">
                                          <p:val>
                                            <p:strVal val="#ppt_x"/>
                                          </p:val>
                                        </p:tav>
                                      </p:tavLst>
                                    </p:anim>
                                    <p:anim calcmode="lin" valueType="num">
                                      <p:cBhvr additive="base">
                                        <p:cTn id="8" dur="1000" fill="hold"/>
                                        <p:tgtEl>
                                          <p:spTgt spid="51"/>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52"/>
                                        </p:tgtEl>
                                        <p:attrNameLst>
                                          <p:attrName>style.visibility</p:attrName>
                                        </p:attrNameLst>
                                      </p:cBhvr>
                                      <p:to>
                                        <p:strVal val="visible"/>
                                      </p:to>
                                    </p:set>
                                    <p:anim calcmode="lin" valueType="num">
                                      <p:cBhvr additive="base">
                                        <p:cTn id="13" dur="1000" fill="hold"/>
                                        <p:tgtEl>
                                          <p:spTgt spid="52"/>
                                        </p:tgtEl>
                                        <p:attrNameLst>
                                          <p:attrName>ppt_x</p:attrName>
                                        </p:attrNameLst>
                                      </p:cBhvr>
                                      <p:tavLst>
                                        <p:tav tm="0">
                                          <p:val>
                                            <p:strVal val="0-#ppt_w/2"/>
                                          </p:val>
                                        </p:tav>
                                        <p:tav tm="100000">
                                          <p:val>
                                            <p:strVal val="#ppt_x"/>
                                          </p:val>
                                        </p:tav>
                                      </p:tavLst>
                                    </p:anim>
                                    <p:anim calcmode="lin" valueType="num">
                                      <p:cBhvr additive="base">
                                        <p:cTn id="14" dur="1000" fill="hold"/>
                                        <p:tgtEl>
                                          <p:spTgt spid="52"/>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54"/>
                                        </p:tgtEl>
                                        <p:attrNameLst>
                                          <p:attrName>style.visibility</p:attrName>
                                        </p:attrNameLst>
                                      </p:cBhvr>
                                      <p:to>
                                        <p:strVal val="visible"/>
                                      </p:to>
                                    </p:set>
                                    <p:anim calcmode="lin" valueType="num">
                                      <p:cBhvr additive="base">
                                        <p:cTn id="19" dur="1000" fill="hold"/>
                                        <p:tgtEl>
                                          <p:spTgt spid="54"/>
                                        </p:tgtEl>
                                        <p:attrNameLst>
                                          <p:attrName>ppt_x</p:attrName>
                                        </p:attrNameLst>
                                      </p:cBhvr>
                                      <p:tavLst>
                                        <p:tav tm="0">
                                          <p:val>
                                            <p:strVal val="1+#ppt_w/2"/>
                                          </p:val>
                                        </p:tav>
                                        <p:tav tm="100000">
                                          <p:val>
                                            <p:strVal val="#ppt_x"/>
                                          </p:val>
                                        </p:tav>
                                      </p:tavLst>
                                    </p:anim>
                                    <p:anim calcmode="lin" valueType="num">
                                      <p:cBhvr additive="base">
                                        <p:cTn id="20" dur="1000" fill="hold"/>
                                        <p:tgtEl>
                                          <p:spTgt spid="54"/>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grpId="0" nodeType="clickEffect">
                                  <p:stCondLst>
                                    <p:cond delay="0"/>
                                  </p:stCondLst>
                                  <p:childTnLst>
                                    <p:set>
                                      <p:cBhvr>
                                        <p:cTn id="24" dur="1" fill="hold">
                                          <p:stCondLst>
                                            <p:cond delay="0"/>
                                          </p:stCondLst>
                                        </p:cTn>
                                        <p:tgtEl>
                                          <p:spTgt spid="53"/>
                                        </p:tgtEl>
                                        <p:attrNameLst>
                                          <p:attrName>style.visibility</p:attrName>
                                        </p:attrNameLst>
                                      </p:cBhvr>
                                      <p:to>
                                        <p:strVal val="visible"/>
                                      </p:to>
                                    </p:set>
                                    <p:anim calcmode="lin" valueType="num">
                                      <p:cBhvr additive="base">
                                        <p:cTn id="25" dur="1000" fill="hold"/>
                                        <p:tgtEl>
                                          <p:spTgt spid="53"/>
                                        </p:tgtEl>
                                        <p:attrNameLst>
                                          <p:attrName>ppt_x</p:attrName>
                                        </p:attrNameLst>
                                      </p:cBhvr>
                                      <p:tavLst>
                                        <p:tav tm="0">
                                          <p:val>
                                            <p:strVal val="1+#ppt_w/2"/>
                                          </p:val>
                                        </p:tav>
                                        <p:tav tm="100000">
                                          <p:val>
                                            <p:strVal val="#ppt_x"/>
                                          </p:val>
                                        </p:tav>
                                      </p:tavLst>
                                    </p:anim>
                                    <p:anim calcmode="lin" valueType="num">
                                      <p:cBhvr additive="base">
                                        <p:cTn id="26" dur="1000" fill="hold"/>
                                        <p:tgtEl>
                                          <p:spTgt spid="5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animBg="1"/>
      <p:bldP spid="51" grpId="0" animBg="1"/>
      <p:bldP spid="53" grpId="0" animBg="1"/>
      <p:bldP spid="54"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ChangeArrowheads="1"/>
          </p:cNvSpPr>
          <p:nvPr/>
        </p:nvSpPr>
        <p:spPr bwMode="auto">
          <a:xfrm>
            <a:off x="1602583" y="1416051"/>
            <a:ext cx="5918597" cy="470297"/>
          </a:xfrm>
          <a:prstGeom prst="rect">
            <a:avLst/>
          </a:prstGeom>
          <a:solidFill>
            <a:schemeClr val="accent3"/>
          </a:solidFill>
          <a:ln>
            <a:noFill/>
          </a:ln>
          <a:effectLst>
            <a:outerShdw blurRad="40000" dist="23000" dir="5400000" rotWithShape="0">
              <a:srgbClr val="808080">
                <a:alpha val="34998"/>
              </a:srgbClr>
            </a:outerShdw>
          </a:effectLst>
          <a:extLst/>
        </p:spPr>
        <p:txBody>
          <a:bodyPr anchor="ctr"/>
          <a:lstStyle/>
          <a:p>
            <a:pPr algn="ctr" eaLnBrk="1" hangingPunct="1">
              <a:defRPr/>
            </a:pPr>
            <a:r>
              <a:rPr lang="en-IE" sz="1350" b="1" dirty="0">
                <a:solidFill>
                  <a:schemeClr val="bg1"/>
                </a:solidFill>
              </a:rPr>
              <a:t>UDHR</a:t>
            </a:r>
          </a:p>
          <a:p>
            <a:pPr algn="ctr" eaLnBrk="1" hangingPunct="1">
              <a:defRPr/>
            </a:pPr>
            <a:r>
              <a:rPr lang="en-IE" sz="900" dirty="0">
                <a:solidFill>
                  <a:schemeClr val="bg1"/>
                </a:solidFill>
              </a:rPr>
              <a:t>Universal Declaration of Human Rights</a:t>
            </a:r>
          </a:p>
        </p:txBody>
      </p:sp>
      <p:sp>
        <p:nvSpPr>
          <p:cNvPr id="17411" name="TextBox 4"/>
          <p:cNvSpPr txBox="1">
            <a:spLocks noChangeArrowheads="1"/>
          </p:cNvSpPr>
          <p:nvPr/>
        </p:nvSpPr>
        <p:spPr bwMode="auto">
          <a:xfrm>
            <a:off x="4574383" y="1055290"/>
            <a:ext cx="2946797" cy="300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Wingdings" panose="05000000000000000000" pitchFamily="2" charset="2"/>
              <a:buChar char="§"/>
              <a:defRPr sz="2600">
                <a:solidFill>
                  <a:schemeClr val="tx1"/>
                </a:solidFill>
                <a:latin typeface="Arial" panose="020B0604020202020204" pitchFamily="34" charset="0"/>
                <a:ea typeface="ヒラギノ角ゴ Pro W3" pitchFamily="-84" charset="-128"/>
                <a:cs typeface="Arial" panose="020B0604020202020204" pitchFamily="34" charset="0"/>
              </a:defRPr>
            </a:lvl1pPr>
            <a:lvl2pPr marL="742950" indent="-285750">
              <a:spcBef>
                <a:spcPct val="20000"/>
              </a:spcBef>
              <a:buFont typeface="Arial" panose="020B0604020202020204" pitchFamily="34" charset="0"/>
              <a:buChar char="–"/>
              <a:defRPr sz="2400">
                <a:solidFill>
                  <a:schemeClr val="tx1"/>
                </a:solidFill>
                <a:latin typeface="Arial" panose="020B0604020202020204" pitchFamily="34" charset="0"/>
                <a:ea typeface="ヒラギノ角ゴ Pro W3" pitchFamily="-84" charset="-128"/>
                <a:cs typeface="Arial" panose="020B060402020202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ea typeface="ヒラギノ角ゴ Pro W3" pitchFamily="-84" charset="-128"/>
              </a:defRPr>
            </a:lvl3pPr>
            <a:lvl4pPr marL="1600200" indent="-228600">
              <a:spcBef>
                <a:spcPct val="20000"/>
              </a:spcBef>
              <a:buFont typeface="Arial" panose="020B0604020202020204" pitchFamily="34" charset="0"/>
              <a:buChar char="–"/>
              <a:defRPr sz="1600">
                <a:solidFill>
                  <a:schemeClr val="tx1"/>
                </a:solidFill>
                <a:latin typeface="Calibri" panose="020F0502020204030204" pitchFamily="34" charset="0"/>
                <a:ea typeface="ヒラギノ角ゴ Pro W3" pitchFamily="-84" charset="-128"/>
              </a:defRPr>
            </a:lvl4pPr>
            <a:lvl5pPr marL="2057400" indent="-228600">
              <a:spcBef>
                <a:spcPct val="20000"/>
              </a:spcBef>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5pPr>
            <a:lvl6pPr marL="2514600" indent="-228600" defTabSz="4572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6pPr>
            <a:lvl7pPr marL="2971800" indent="-228600" defTabSz="4572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7pPr>
            <a:lvl8pPr marL="3429000" indent="-228600" defTabSz="4572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8pPr>
            <a:lvl9pPr marL="3886200" indent="-228600" defTabSz="4572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9pPr>
          </a:lstStyle>
          <a:p>
            <a:pPr algn="ctr" eaLnBrk="1" hangingPunct="1">
              <a:spcBef>
                <a:spcPct val="0"/>
              </a:spcBef>
              <a:buFontTx/>
              <a:buNone/>
            </a:pPr>
            <a:r>
              <a:rPr lang="en-IE" altLang="zh-CN" sz="1350" dirty="0">
                <a:solidFill>
                  <a:srgbClr val="003399"/>
                </a:solidFill>
              </a:rPr>
              <a:t>Civil and political rights</a:t>
            </a:r>
          </a:p>
        </p:txBody>
      </p:sp>
      <p:sp>
        <p:nvSpPr>
          <p:cNvPr id="17412" name="TextBox 5"/>
          <p:cNvSpPr txBox="1">
            <a:spLocks noChangeArrowheads="1"/>
          </p:cNvSpPr>
          <p:nvPr/>
        </p:nvSpPr>
        <p:spPr bwMode="auto">
          <a:xfrm>
            <a:off x="1615680" y="1061243"/>
            <a:ext cx="2946796" cy="300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Wingdings" panose="05000000000000000000" pitchFamily="2" charset="2"/>
              <a:buChar char="§"/>
              <a:defRPr sz="2600">
                <a:solidFill>
                  <a:schemeClr val="tx1"/>
                </a:solidFill>
                <a:latin typeface="Arial" panose="020B0604020202020204" pitchFamily="34" charset="0"/>
                <a:ea typeface="ヒラギノ角ゴ Pro W3" pitchFamily="-84" charset="-128"/>
                <a:cs typeface="Arial" panose="020B0604020202020204" pitchFamily="34" charset="0"/>
              </a:defRPr>
            </a:lvl1pPr>
            <a:lvl2pPr marL="742950" indent="-285750">
              <a:spcBef>
                <a:spcPct val="20000"/>
              </a:spcBef>
              <a:buFont typeface="Arial" panose="020B0604020202020204" pitchFamily="34" charset="0"/>
              <a:buChar char="–"/>
              <a:defRPr sz="2400">
                <a:solidFill>
                  <a:schemeClr val="tx1"/>
                </a:solidFill>
                <a:latin typeface="Arial" panose="020B0604020202020204" pitchFamily="34" charset="0"/>
                <a:ea typeface="ヒラギノ角ゴ Pro W3" pitchFamily="-84" charset="-128"/>
                <a:cs typeface="Arial" panose="020B060402020202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ea typeface="ヒラギノ角ゴ Pro W3" pitchFamily="-84" charset="-128"/>
              </a:defRPr>
            </a:lvl3pPr>
            <a:lvl4pPr marL="1600200" indent="-228600">
              <a:spcBef>
                <a:spcPct val="20000"/>
              </a:spcBef>
              <a:buFont typeface="Arial" panose="020B0604020202020204" pitchFamily="34" charset="0"/>
              <a:buChar char="–"/>
              <a:defRPr sz="1600">
                <a:solidFill>
                  <a:schemeClr val="tx1"/>
                </a:solidFill>
                <a:latin typeface="Calibri" panose="020F0502020204030204" pitchFamily="34" charset="0"/>
                <a:ea typeface="ヒラギノ角ゴ Pro W3" pitchFamily="-84" charset="-128"/>
              </a:defRPr>
            </a:lvl4pPr>
            <a:lvl5pPr marL="2057400" indent="-228600">
              <a:spcBef>
                <a:spcPct val="20000"/>
              </a:spcBef>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5pPr>
            <a:lvl6pPr marL="2514600" indent="-228600" defTabSz="4572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6pPr>
            <a:lvl7pPr marL="2971800" indent="-228600" defTabSz="4572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7pPr>
            <a:lvl8pPr marL="3429000" indent="-228600" defTabSz="4572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8pPr>
            <a:lvl9pPr marL="3886200" indent="-228600" defTabSz="4572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9pPr>
          </a:lstStyle>
          <a:p>
            <a:pPr algn="ctr" eaLnBrk="1" hangingPunct="1">
              <a:spcBef>
                <a:spcPct val="0"/>
              </a:spcBef>
              <a:buFontTx/>
              <a:buNone/>
            </a:pPr>
            <a:r>
              <a:rPr lang="en-IE" altLang="zh-CN" sz="1350" dirty="0">
                <a:solidFill>
                  <a:srgbClr val="003399"/>
                </a:solidFill>
              </a:rPr>
              <a:t>Economic, social and cultural rights</a:t>
            </a:r>
          </a:p>
        </p:txBody>
      </p:sp>
      <p:sp>
        <p:nvSpPr>
          <p:cNvPr id="7" name="Rectangle 6"/>
          <p:cNvSpPr>
            <a:spLocks noChangeArrowheads="1"/>
          </p:cNvSpPr>
          <p:nvPr/>
        </p:nvSpPr>
        <p:spPr bwMode="auto">
          <a:xfrm>
            <a:off x="1615679" y="2174479"/>
            <a:ext cx="3102768" cy="470297"/>
          </a:xfrm>
          <a:prstGeom prst="rect">
            <a:avLst/>
          </a:prstGeom>
          <a:solidFill>
            <a:schemeClr val="accent1"/>
          </a:solidFill>
          <a:ln>
            <a:noFill/>
          </a:ln>
          <a:effectLst>
            <a:outerShdw blurRad="40000" dist="23000" dir="5400000" rotWithShape="0">
              <a:srgbClr val="808080">
                <a:alpha val="34998"/>
              </a:srgbClr>
            </a:outerShdw>
          </a:effectLst>
          <a:extLst/>
        </p:spPr>
        <p:txBody>
          <a:bodyPr anchor="ctr"/>
          <a:lstStyle/>
          <a:p>
            <a:pPr algn="ctr" eaLnBrk="1" hangingPunct="1">
              <a:defRPr/>
            </a:pPr>
            <a:r>
              <a:rPr lang="en-IE" sz="1350" b="1" dirty="0">
                <a:solidFill>
                  <a:schemeClr val="bg1"/>
                </a:solidFill>
              </a:rPr>
              <a:t>ICESCR</a:t>
            </a:r>
          </a:p>
          <a:p>
            <a:pPr algn="ctr" eaLnBrk="1" hangingPunct="1">
              <a:defRPr/>
            </a:pPr>
            <a:r>
              <a:rPr lang="en-IE" sz="900" dirty="0">
                <a:solidFill>
                  <a:schemeClr val="bg1"/>
                </a:solidFill>
              </a:rPr>
              <a:t>International Covenant on Economic, Social and Cultural rights</a:t>
            </a:r>
          </a:p>
        </p:txBody>
      </p:sp>
      <p:sp>
        <p:nvSpPr>
          <p:cNvPr id="8" name="Rectangle 7"/>
          <p:cNvSpPr>
            <a:spLocks noChangeArrowheads="1"/>
          </p:cNvSpPr>
          <p:nvPr/>
        </p:nvSpPr>
        <p:spPr bwMode="auto">
          <a:xfrm>
            <a:off x="4405313" y="1939926"/>
            <a:ext cx="3115866" cy="470297"/>
          </a:xfrm>
          <a:prstGeom prst="rect">
            <a:avLst/>
          </a:prstGeom>
          <a:solidFill>
            <a:schemeClr val="accent2"/>
          </a:solidFill>
          <a:ln>
            <a:noFill/>
          </a:ln>
          <a:effectLst>
            <a:outerShdw blurRad="40000" dist="23000" dir="5400000" rotWithShape="0">
              <a:srgbClr val="808080">
                <a:alpha val="34998"/>
              </a:srgbClr>
            </a:outerShdw>
          </a:effectLst>
          <a:extLst/>
        </p:spPr>
        <p:txBody>
          <a:bodyPr anchor="ctr"/>
          <a:lstStyle/>
          <a:p>
            <a:pPr algn="ctr" eaLnBrk="1" hangingPunct="1">
              <a:defRPr/>
            </a:pPr>
            <a:r>
              <a:rPr lang="en-IE" sz="1350" b="1" dirty="0">
                <a:solidFill>
                  <a:schemeClr val="bg1"/>
                </a:solidFill>
              </a:rPr>
              <a:t>ICCPR</a:t>
            </a:r>
          </a:p>
          <a:p>
            <a:pPr algn="ctr" eaLnBrk="1" hangingPunct="1">
              <a:defRPr/>
            </a:pPr>
            <a:r>
              <a:rPr lang="en-IE" sz="900" dirty="0">
                <a:solidFill>
                  <a:schemeClr val="bg1"/>
                </a:solidFill>
              </a:rPr>
              <a:t>International Covenant on Civil and Political rights</a:t>
            </a:r>
          </a:p>
        </p:txBody>
      </p:sp>
      <p:sp>
        <p:nvSpPr>
          <p:cNvPr id="9" name="Rectangle 8"/>
          <p:cNvSpPr>
            <a:spLocks noChangeArrowheads="1"/>
          </p:cNvSpPr>
          <p:nvPr/>
        </p:nvSpPr>
        <p:spPr bwMode="auto">
          <a:xfrm>
            <a:off x="4562476" y="2688829"/>
            <a:ext cx="2958704" cy="470297"/>
          </a:xfrm>
          <a:prstGeom prst="rect">
            <a:avLst/>
          </a:prstGeom>
          <a:solidFill>
            <a:schemeClr val="accent2"/>
          </a:solidFill>
          <a:ln>
            <a:noFill/>
          </a:ln>
          <a:effectLst>
            <a:outerShdw blurRad="40000" dist="23000" dir="5400000" rotWithShape="0">
              <a:srgbClr val="808080">
                <a:alpha val="34998"/>
              </a:srgbClr>
            </a:outerShdw>
          </a:effectLst>
          <a:extLst/>
        </p:spPr>
        <p:txBody>
          <a:bodyPr anchor="ctr"/>
          <a:lstStyle/>
          <a:p>
            <a:pPr algn="ctr" eaLnBrk="1" hangingPunct="1">
              <a:defRPr/>
            </a:pPr>
            <a:r>
              <a:rPr lang="en-IE" sz="1350" b="1" dirty="0">
                <a:solidFill>
                  <a:schemeClr val="bg1"/>
                </a:solidFill>
              </a:rPr>
              <a:t>ECHR</a:t>
            </a:r>
          </a:p>
          <a:p>
            <a:pPr algn="ctr" eaLnBrk="1" hangingPunct="1">
              <a:defRPr/>
            </a:pPr>
            <a:r>
              <a:rPr lang="en-IE" sz="900" dirty="0">
                <a:solidFill>
                  <a:schemeClr val="bg1"/>
                </a:solidFill>
              </a:rPr>
              <a:t>European Convention on Human Rights (Council of Europe)</a:t>
            </a:r>
          </a:p>
        </p:txBody>
      </p:sp>
      <p:sp>
        <p:nvSpPr>
          <p:cNvPr id="10" name="Rectangle 9"/>
          <p:cNvSpPr>
            <a:spLocks noChangeArrowheads="1"/>
          </p:cNvSpPr>
          <p:nvPr/>
        </p:nvSpPr>
        <p:spPr bwMode="auto">
          <a:xfrm>
            <a:off x="1363267" y="3221039"/>
            <a:ext cx="6376988" cy="470297"/>
          </a:xfrm>
          <a:prstGeom prst="rect">
            <a:avLst/>
          </a:prstGeom>
          <a:solidFill>
            <a:schemeClr val="accent3"/>
          </a:solidFill>
          <a:ln>
            <a:noFill/>
          </a:ln>
          <a:effectLst>
            <a:outerShdw blurRad="40000" dist="23000" dir="5400000" rotWithShape="0">
              <a:srgbClr val="808080">
                <a:alpha val="34998"/>
              </a:srgbClr>
            </a:outerShdw>
          </a:effectLst>
          <a:extLst/>
        </p:spPr>
        <p:txBody>
          <a:bodyPr anchor="ctr"/>
          <a:lstStyle/>
          <a:p>
            <a:pPr algn="ctr" eaLnBrk="1" hangingPunct="1">
              <a:defRPr/>
            </a:pPr>
            <a:r>
              <a:rPr lang="en-IE" sz="1350" b="1" dirty="0">
                <a:solidFill>
                  <a:schemeClr val="bg1"/>
                </a:solidFill>
              </a:rPr>
              <a:t>CFR</a:t>
            </a:r>
          </a:p>
          <a:p>
            <a:pPr algn="ctr" eaLnBrk="1" hangingPunct="1">
              <a:defRPr/>
            </a:pPr>
            <a:r>
              <a:rPr lang="en-IE" sz="900" dirty="0">
                <a:solidFill>
                  <a:schemeClr val="bg1"/>
                </a:solidFill>
              </a:rPr>
              <a:t>Charter of Fundamental Rights of the European Union</a:t>
            </a:r>
          </a:p>
        </p:txBody>
      </p:sp>
      <p:sp>
        <p:nvSpPr>
          <p:cNvPr id="13" name="Left Brace 12"/>
          <p:cNvSpPr>
            <a:spLocks/>
          </p:cNvSpPr>
          <p:nvPr/>
        </p:nvSpPr>
        <p:spPr bwMode="auto">
          <a:xfrm>
            <a:off x="1363267" y="1416050"/>
            <a:ext cx="165497" cy="1743075"/>
          </a:xfrm>
          <a:prstGeom prst="leftBrace">
            <a:avLst>
              <a:gd name="adj1" fmla="val 8338"/>
              <a:gd name="adj2" fmla="val 50000"/>
            </a:avLst>
          </a:prstGeom>
          <a:noFill/>
          <a:ln w="25400">
            <a:solidFill>
              <a:srgbClr val="003399"/>
            </a:solidFill>
            <a:round/>
            <a:headEnd/>
            <a:tailEnd/>
          </a:ln>
          <a:effectLst>
            <a:outerShdw blurRad="40000" dist="20000" dir="5400000" rotWithShape="0">
              <a:srgbClr val="808080">
                <a:alpha val="37999"/>
              </a:srgbClr>
            </a:outerShdw>
          </a:effectLst>
          <a:extLst>
            <a:ext uri="{909E8E84-426E-40DD-AFC4-6F175D3DCCD1}">
              <a14:hiddenFill xmlns:a14="http://schemas.microsoft.com/office/drawing/2010/main">
                <a:solidFill>
                  <a:srgbClr val="FFFFFF"/>
                </a:solidFill>
              </a14:hiddenFill>
            </a:ext>
          </a:extLst>
        </p:spPr>
        <p:txBody>
          <a:bodyPr anchor="ctr"/>
          <a:lstStyle/>
          <a:p>
            <a:pPr algn="ctr" eaLnBrk="1" hangingPunct="1">
              <a:defRPr/>
            </a:pPr>
            <a:endParaRPr lang="en-IE" sz="1350">
              <a:latin typeface="Calibri" pitchFamily="34" charset="0"/>
              <a:ea typeface="ヒラギノ角ゴ Pro W3" charset="-128"/>
            </a:endParaRPr>
          </a:p>
        </p:txBody>
      </p:sp>
      <p:sp>
        <p:nvSpPr>
          <p:cNvPr id="17419" name="TextBox 13"/>
          <p:cNvSpPr txBox="1">
            <a:spLocks noChangeArrowheads="1"/>
          </p:cNvSpPr>
          <p:nvPr/>
        </p:nvSpPr>
        <p:spPr bwMode="auto">
          <a:xfrm rot="-5400000">
            <a:off x="659012" y="2160034"/>
            <a:ext cx="1198960"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Wingdings" panose="05000000000000000000" pitchFamily="2" charset="2"/>
              <a:buChar char="§"/>
              <a:defRPr sz="2600">
                <a:solidFill>
                  <a:schemeClr val="tx1"/>
                </a:solidFill>
                <a:latin typeface="Arial" panose="020B0604020202020204" pitchFamily="34" charset="0"/>
                <a:ea typeface="ヒラギノ角ゴ Pro W3" pitchFamily="-84" charset="-128"/>
                <a:cs typeface="Arial" panose="020B0604020202020204" pitchFamily="34" charset="0"/>
              </a:defRPr>
            </a:lvl1pPr>
            <a:lvl2pPr marL="742950" indent="-285750">
              <a:spcBef>
                <a:spcPct val="20000"/>
              </a:spcBef>
              <a:buFont typeface="Arial" panose="020B0604020202020204" pitchFamily="34" charset="0"/>
              <a:buChar char="–"/>
              <a:defRPr sz="2400">
                <a:solidFill>
                  <a:schemeClr val="tx1"/>
                </a:solidFill>
                <a:latin typeface="Arial" panose="020B0604020202020204" pitchFamily="34" charset="0"/>
                <a:ea typeface="ヒラギノ角ゴ Pro W3" pitchFamily="-84" charset="-128"/>
                <a:cs typeface="Arial" panose="020B060402020202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ea typeface="ヒラギノ角ゴ Pro W3" pitchFamily="-84" charset="-128"/>
              </a:defRPr>
            </a:lvl3pPr>
            <a:lvl4pPr marL="1600200" indent="-228600">
              <a:spcBef>
                <a:spcPct val="20000"/>
              </a:spcBef>
              <a:buFont typeface="Arial" panose="020B0604020202020204" pitchFamily="34" charset="0"/>
              <a:buChar char="–"/>
              <a:defRPr sz="1600">
                <a:solidFill>
                  <a:schemeClr val="tx1"/>
                </a:solidFill>
                <a:latin typeface="Calibri" panose="020F0502020204030204" pitchFamily="34" charset="0"/>
                <a:ea typeface="ヒラギノ角ゴ Pro W3" pitchFamily="-84" charset="-128"/>
              </a:defRPr>
            </a:lvl4pPr>
            <a:lvl5pPr marL="2057400" indent="-228600">
              <a:spcBef>
                <a:spcPct val="20000"/>
              </a:spcBef>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5pPr>
            <a:lvl6pPr marL="2514600" indent="-228600" defTabSz="4572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6pPr>
            <a:lvl7pPr marL="2971800" indent="-228600" defTabSz="4572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7pPr>
            <a:lvl8pPr marL="3429000" indent="-228600" defTabSz="4572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8pPr>
            <a:lvl9pPr marL="3886200" indent="-228600" defTabSz="4572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9pPr>
          </a:lstStyle>
          <a:p>
            <a:pPr algn="ctr" eaLnBrk="1" hangingPunct="1">
              <a:spcBef>
                <a:spcPct val="0"/>
              </a:spcBef>
              <a:buFontTx/>
              <a:buNone/>
            </a:pPr>
            <a:r>
              <a:rPr lang="en-IE" altLang="zh-CN" sz="1050">
                <a:solidFill>
                  <a:srgbClr val="003399"/>
                </a:solidFill>
              </a:rPr>
              <a:t>Human rights</a:t>
            </a:r>
          </a:p>
        </p:txBody>
      </p:sp>
      <p:sp>
        <p:nvSpPr>
          <p:cNvPr id="17420" name="TextBox 14"/>
          <p:cNvSpPr txBox="1">
            <a:spLocks noChangeArrowheads="1"/>
          </p:cNvSpPr>
          <p:nvPr/>
        </p:nvSpPr>
        <p:spPr bwMode="auto">
          <a:xfrm rot="16200000" flipV="1">
            <a:off x="7050288" y="1879047"/>
            <a:ext cx="1610915"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Wingdings" panose="05000000000000000000" pitchFamily="2" charset="2"/>
              <a:buChar char="§"/>
              <a:defRPr sz="2600">
                <a:solidFill>
                  <a:schemeClr val="tx1"/>
                </a:solidFill>
                <a:latin typeface="Arial" panose="020B0604020202020204" pitchFamily="34" charset="0"/>
                <a:ea typeface="ヒラギノ角ゴ Pro W3" pitchFamily="-84" charset="-128"/>
                <a:cs typeface="Arial" panose="020B0604020202020204" pitchFamily="34" charset="0"/>
              </a:defRPr>
            </a:lvl1pPr>
            <a:lvl2pPr marL="742950" indent="-285750">
              <a:spcBef>
                <a:spcPct val="20000"/>
              </a:spcBef>
              <a:buFont typeface="Arial" panose="020B0604020202020204" pitchFamily="34" charset="0"/>
              <a:buChar char="–"/>
              <a:defRPr sz="2400">
                <a:solidFill>
                  <a:schemeClr val="tx1"/>
                </a:solidFill>
                <a:latin typeface="Arial" panose="020B0604020202020204" pitchFamily="34" charset="0"/>
                <a:ea typeface="ヒラギノ角ゴ Pro W3" pitchFamily="-84" charset="-128"/>
                <a:cs typeface="Arial" panose="020B060402020202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ea typeface="ヒラギノ角ゴ Pro W3" pitchFamily="-84" charset="-128"/>
              </a:defRPr>
            </a:lvl3pPr>
            <a:lvl4pPr marL="1600200" indent="-228600">
              <a:spcBef>
                <a:spcPct val="20000"/>
              </a:spcBef>
              <a:buFont typeface="Arial" panose="020B0604020202020204" pitchFamily="34" charset="0"/>
              <a:buChar char="–"/>
              <a:defRPr sz="1600">
                <a:solidFill>
                  <a:schemeClr val="tx1"/>
                </a:solidFill>
                <a:latin typeface="Calibri" panose="020F0502020204030204" pitchFamily="34" charset="0"/>
                <a:ea typeface="ヒラギノ角ゴ Pro W3" pitchFamily="-84" charset="-128"/>
              </a:defRPr>
            </a:lvl4pPr>
            <a:lvl5pPr marL="2057400" indent="-228600">
              <a:spcBef>
                <a:spcPct val="20000"/>
              </a:spcBef>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5pPr>
            <a:lvl6pPr marL="2514600" indent="-228600" defTabSz="4572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6pPr>
            <a:lvl7pPr marL="2971800" indent="-228600" defTabSz="4572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7pPr>
            <a:lvl8pPr marL="3429000" indent="-228600" defTabSz="4572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8pPr>
            <a:lvl9pPr marL="3886200" indent="-228600" defTabSz="4572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9pPr>
          </a:lstStyle>
          <a:p>
            <a:pPr algn="ctr" eaLnBrk="1" hangingPunct="1">
              <a:spcBef>
                <a:spcPct val="0"/>
              </a:spcBef>
              <a:buFontTx/>
              <a:buNone/>
            </a:pPr>
            <a:r>
              <a:rPr lang="en-IE" altLang="zh-CN" sz="1050">
                <a:solidFill>
                  <a:srgbClr val="003399"/>
                </a:solidFill>
              </a:rPr>
              <a:t>‘Universal bill of rights’</a:t>
            </a:r>
          </a:p>
        </p:txBody>
      </p:sp>
      <p:sp>
        <p:nvSpPr>
          <p:cNvPr id="16" name="Left Brace 15"/>
          <p:cNvSpPr>
            <a:spLocks/>
          </p:cNvSpPr>
          <p:nvPr/>
        </p:nvSpPr>
        <p:spPr bwMode="auto">
          <a:xfrm rot="10800000">
            <a:off x="7575949" y="1416051"/>
            <a:ext cx="164306" cy="1179910"/>
          </a:xfrm>
          <a:prstGeom prst="leftBrace">
            <a:avLst>
              <a:gd name="adj1" fmla="val 8345"/>
              <a:gd name="adj2" fmla="val 50000"/>
            </a:avLst>
          </a:prstGeom>
          <a:noFill/>
          <a:ln w="25400">
            <a:solidFill>
              <a:srgbClr val="003399"/>
            </a:solidFill>
            <a:round/>
            <a:headEnd/>
            <a:tailEnd/>
          </a:ln>
          <a:effectLst>
            <a:outerShdw blurRad="40000" dist="20000" dir="5400000" rotWithShape="0">
              <a:srgbClr val="808080">
                <a:alpha val="37999"/>
              </a:srgbClr>
            </a:outerShdw>
          </a:effectLst>
          <a:extLst>
            <a:ext uri="{909E8E84-426E-40DD-AFC4-6F175D3DCCD1}">
              <a14:hiddenFill xmlns:a14="http://schemas.microsoft.com/office/drawing/2010/main">
                <a:solidFill>
                  <a:srgbClr val="FFFFFF"/>
                </a:solidFill>
              </a14:hiddenFill>
            </a:ext>
          </a:extLst>
        </p:spPr>
        <p:txBody>
          <a:bodyPr anchor="ctr"/>
          <a:lstStyle/>
          <a:p>
            <a:pPr algn="ctr" eaLnBrk="1" hangingPunct="1">
              <a:defRPr/>
            </a:pPr>
            <a:endParaRPr lang="en-IE" sz="1350">
              <a:latin typeface="Calibri" pitchFamily="34" charset="0"/>
              <a:ea typeface="ヒラギノ角ゴ Pro W3" charset="-128"/>
            </a:endParaRPr>
          </a:p>
        </p:txBody>
      </p:sp>
      <p:cxnSp>
        <p:nvCxnSpPr>
          <p:cNvPr id="18" name="Straight Connector 17"/>
          <p:cNvCxnSpPr>
            <a:cxnSpLocks noChangeShapeType="1"/>
          </p:cNvCxnSpPr>
          <p:nvPr/>
        </p:nvCxnSpPr>
        <p:spPr bwMode="auto">
          <a:xfrm>
            <a:off x="7521179" y="3172222"/>
            <a:ext cx="0" cy="591740"/>
          </a:xfrm>
          <a:prstGeom prst="line">
            <a:avLst/>
          </a:prstGeom>
          <a:noFill/>
          <a:ln w="25400">
            <a:solidFill>
              <a:srgbClr val="003399"/>
            </a:solidFill>
            <a:prstDash val="sysDot"/>
            <a:round/>
            <a:headEnd/>
            <a:tailEn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cxnSp>
        <p:nvCxnSpPr>
          <p:cNvPr id="19" name="Straight Connector 18"/>
          <p:cNvCxnSpPr>
            <a:cxnSpLocks noChangeShapeType="1"/>
          </p:cNvCxnSpPr>
          <p:nvPr/>
        </p:nvCxnSpPr>
        <p:spPr bwMode="auto">
          <a:xfrm>
            <a:off x="1596629" y="3172222"/>
            <a:ext cx="0" cy="591740"/>
          </a:xfrm>
          <a:prstGeom prst="line">
            <a:avLst/>
          </a:prstGeom>
          <a:noFill/>
          <a:ln w="25400">
            <a:solidFill>
              <a:srgbClr val="003399"/>
            </a:solidFill>
            <a:prstDash val="sysDot"/>
            <a:round/>
            <a:headEnd/>
            <a:tailEn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sp>
        <p:nvSpPr>
          <p:cNvPr id="27" name="Rectangle 26"/>
          <p:cNvSpPr>
            <a:spLocks noChangeArrowheads="1"/>
          </p:cNvSpPr>
          <p:nvPr/>
        </p:nvSpPr>
        <p:spPr bwMode="auto">
          <a:xfrm>
            <a:off x="1615680" y="2688829"/>
            <a:ext cx="2958703" cy="470297"/>
          </a:xfrm>
          <a:prstGeom prst="rect">
            <a:avLst/>
          </a:prstGeom>
          <a:solidFill>
            <a:schemeClr val="accent1"/>
          </a:solidFill>
          <a:ln>
            <a:noFill/>
          </a:ln>
          <a:effectLst>
            <a:outerShdw blurRad="40000" dist="23000" dir="5400000" rotWithShape="0">
              <a:srgbClr val="808080">
                <a:alpha val="34998"/>
              </a:srgbClr>
            </a:outerShdw>
          </a:effectLst>
          <a:extLst/>
        </p:spPr>
        <p:txBody>
          <a:bodyPr anchor="ctr"/>
          <a:lstStyle/>
          <a:p>
            <a:pPr algn="ctr" eaLnBrk="1" hangingPunct="1">
              <a:defRPr/>
            </a:pPr>
            <a:r>
              <a:rPr lang="en-IE" sz="1350" b="1" dirty="0">
                <a:solidFill>
                  <a:schemeClr val="bg1"/>
                </a:solidFill>
              </a:rPr>
              <a:t>ESC</a:t>
            </a:r>
          </a:p>
          <a:p>
            <a:pPr algn="ctr" eaLnBrk="1" hangingPunct="1">
              <a:defRPr/>
            </a:pPr>
            <a:r>
              <a:rPr lang="en-IE" sz="900" dirty="0">
                <a:solidFill>
                  <a:schemeClr val="bg1"/>
                </a:solidFill>
              </a:rPr>
              <a:t>European Social Charter (Council of Europe)</a:t>
            </a:r>
          </a:p>
        </p:txBody>
      </p:sp>
    </p:spTree>
    <p:extLst>
      <p:ext uri="{BB962C8B-B14F-4D97-AF65-F5344CB8AC3E}">
        <p14:creationId xmlns:p14="http://schemas.microsoft.com/office/powerpoint/2010/main" val="228597705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2828"/>
            <a:ext cx="9144000" cy="513067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4" name="TextBox 3"/>
          <p:cNvSpPr txBox="1"/>
          <p:nvPr/>
        </p:nvSpPr>
        <p:spPr>
          <a:xfrm>
            <a:off x="0" y="4979483"/>
            <a:ext cx="9144000" cy="207749"/>
          </a:xfrm>
          <a:prstGeom prst="rect">
            <a:avLst/>
          </a:prstGeom>
          <a:noFill/>
        </p:spPr>
        <p:txBody>
          <a:bodyPr wrap="square" rtlCol="0">
            <a:spAutoFit/>
          </a:bodyPr>
          <a:lstStyle/>
          <a:p>
            <a:pPr algn="r"/>
            <a:r>
              <a:rPr lang="en-GB" sz="750" dirty="0"/>
              <a:t>The Evolution of Fundamental Rights Charters and Case Law (2011), European Parliament, Directorate-General for Internal Policies</a:t>
            </a:r>
            <a:endParaRPr lang="en-IE" sz="750" dirty="0"/>
          </a:p>
        </p:txBody>
      </p:sp>
      <p:sp>
        <p:nvSpPr>
          <p:cNvPr id="5" name="Rectangle 4"/>
          <p:cNvSpPr/>
          <p:nvPr/>
        </p:nvSpPr>
        <p:spPr>
          <a:xfrm>
            <a:off x="209550" y="12828"/>
            <a:ext cx="2160000" cy="135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350" dirty="0"/>
              <a:t>Right</a:t>
            </a:r>
            <a:endParaRPr lang="en-IE" sz="1350" dirty="0"/>
          </a:p>
        </p:txBody>
      </p:sp>
      <p:sp>
        <p:nvSpPr>
          <p:cNvPr id="6" name="Rectangle 5"/>
          <p:cNvSpPr/>
          <p:nvPr/>
        </p:nvSpPr>
        <p:spPr>
          <a:xfrm>
            <a:off x="2454297" y="12828"/>
            <a:ext cx="2160000" cy="135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350" dirty="0"/>
              <a:t>EU Charter provision</a:t>
            </a:r>
            <a:endParaRPr lang="en-IE" sz="1350" dirty="0"/>
          </a:p>
        </p:txBody>
      </p:sp>
      <p:sp>
        <p:nvSpPr>
          <p:cNvPr id="7" name="Rectangle 6"/>
          <p:cNvSpPr/>
          <p:nvPr/>
        </p:nvSpPr>
        <p:spPr>
          <a:xfrm>
            <a:off x="6943791" y="12828"/>
            <a:ext cx="2160000" cy="135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350" dirty="0"/>
              <a:t>United Nations</a:t>
            </a:r>
            <a:endParaRPr lang="en-IE" sz="1350" dirty="0"/>
          </a:p>
        </p:txBody>
      </p:sp>
      <p:sp>
        <p:nvSpPr>
          <p:cNvPr id="8" name="Rectangle 7"/>
          <p:cNvSpPr/>
          <p:nvPr/>
        </p:nvSpPr>
        <p:spPr>
          <a:xfrm>
            <a:off x="4699044" y="12828"/>
            <a:ext cx="2160000" cy="135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350" dirty="0"/>
              <a:t>Council of Europe</a:t>
            </a:r>
            <a:endParaRPr lang="en-IE" sz="1350" dirty="0"/>
          </a:p>
        </p:txBody>
      </p:sp>
      <p:sp>
        <p:nvSpPr>
          <p:cNvPr id="9" name="Rectangle 8"/>
          <p:cNvSpPr/>
          <p:nvPr/>
        </p:nvSpPr>
        <p:spPr>
          <a:xfrm>
            <a:off x="209550" y="166878"/>
            <a:ext cx="2160000" cy="135000"/>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200" dirty="0">
                <a:solidFill>
                  <a:srgbClr val="002060"/>
                </a:solidFill>
              </a:rPr>
              <a:t>Dignity</a:t>
            </a:r>
            <a:endParaRPr lang="en-IE" sz="1200" dirty="0">
              <a:solidFill>
                <a:srgbClr val="002060"/>
              </a:solidFill>
            </a:endParaRPr>
          </a:p>
        </p:txBody>
      </p:sp>
      <p:sp>
        <p:nvSpPr>
          <p:cNvPr id="10" name="Rectangle 9"/>
          <p:cNvSpPr/>
          <p:nvPr/>
        </p:nvSpPr>
        <p:spPr>
          <a:xfrm>
            <a:off x="2454297" y="166878"/>
            <a:ext cx="2160000" cy="135000"/>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a:solidFill>
                  <a:srgbClr val="002060"/>
                </a:solidFill>
              </a:rPr>
              <a:t>1</a:t>
            </a:r>
            <a:endParaRPr lang="en-IE" sz="1200" dirty="0">
              <a:solidFill>
                <a:srgbClr val="002060"/>
              </a:solidFill>
            </a:endParaRPr>
          </a:p>
        </p:txBody>
      </p:sp>
      <p:sp>
        <p:nvSpPr>
          <p:cNvPr id="11" name="Rectangle 10"/>
          <p:cNvSpPr/>
          <p:nvPr/>
        </p:nvSpPr>
        <p:spPr>
          <a:xfrm>
            <a:off x="6943791" y="166878"/>
            <a:ext cx="2160000" cy="135000"/>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a:solidFill>
                  <a:srgbClr val="002060"/>
                </a:solidFill>
              </a:rPr>
              <a:t>UDHR 1; ICCPR 1; ICESCR 1</a:t>
            </a:r>
            <a:endParaRPr lang="en-IE" sz="1200" dirty="0">
              <a:solidFill>
                <a:srgbClr val="002060"/>
              </a:solidFill>
            </a:endParaRPr>
          </a:p>
        </p:txBody>
      </p:sp>
      <p:sp>
        <p:nvSpPr>
          <p:cNvPr id="12" name="Rectangle 11"/>
          <p:cNvSpPr/>
          <p:nvPr/>
        </p:nvSpPr>
        <p:spPr>
          <a:xfrm>
            <a:off x="4699044" y="166878"/>
            <a:ext cx="2160000" cy="135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sz="1200" dirty="0">
              <a:solidFill>
                <a:srgbClr val="002060"/>
              </a:solidFill>
            </a:endParaRPr>
          </a:p>
        </p:txBody>
      </p:sp>
      <p:sp>
        <p:nvSpPr>
          <p:cNvPr id="13" name="Rectangle 12"/>
          <p:cNvSpPr/>
          <p:nvPr/>
        </p:nvSpPr>
        <p:spPr>
          <a:xfrm>
            <a:off x="209550" y="302379"/>
            <a:ext cx="2160000" cy="135000"/>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200" dirty="0">
                <a:solidFill>
                  <a:srgbClr val="002060"/>
                </a:solidFill>
              </a:rPr>
              <a:t>Life</a:t>
            </a:r>
            <a:endParaRPr lang="en-IE" sz="1200" dirty="0">
              <a:solidFill>
                <a:srgbClr val="002060"/>
              </a:solidFill>
            </a:endParaRPr>
          </a:p>
        </p:txBody>
      </p:sp>
      <p:sp>
        <p:nvSpPr>
          <p:cNvPr id="14" name="Rectangle 13"/>
          <p:cNvSpPr/>
          <p:nvPr/>
        </p:nvSpPr>
        <p:spPr>
          <a:xfrm>
            <a:off x="2454297" y="302379"/>
            <a:ext cx="2160000" cy="135000"/>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a:solidFill>
                  <a:srgbClr val="002060"/>
                </a:solidFill>
              </a:rPr>
              <a:t>2(1)</a:t>
            </a:r>
            <a:endParaRPr lang="en-IE" sz="1200" dirty="0">
              <a:solidFill>
                <a:srgbClr val="002060"/>
              </a:solidFill>
            </a:endParaRPr>
          </a:p>
        </p:txBody>
      </p:sp>
      <p:sp>
        <p:nvSpPr>
          <p:cNvPr id="15" name="Rectangle 14"/>
          <p:cNvSpPr/>
          <p:nvPr/>
        </p:nvSpPr>
        <p:spPr>
          <a:xfrm>
            <a:off x="6943791" y="302379"/>
            <a:ext cx="2160000" cy="135000"/>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1200" dirty="0">
                <a:solidFill>
                  <a:srgbClr val="002060"/>
                </a:solidFill>
              </a:rPr>
              <a:t>UDHR 3; ICCPR 6(1)+</a:t>
            </a:r>
          </a:p>
        </p:txBody>
      </p:sp>
      <p:sp>
        <p:nvSpPr>
          <p:cNvPr id="16" name="Rectangle 15"/>
          <p:cNvSpPr/>
          <p:nvPr/>
        </p:nvSpPr>
        <p:spPr>
          <a:xfrm>
            <a:off x="4699044" y="302379"/>
            <a:ext cx="2160000" cy="135000"/>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1200" dirty="0">
                <a:solidFill>
                  <a:srgbClr val="002060"/>
                </a:solidFill>
              </a:rPr>
              <a:t>ECHR 2</a:t>
            </a:r>
          </a:p>
        </p:txBody>
      </p:sp>
      <p:sp>
        <p:nvSpPr>
          <p:cNvPr id="17" name="Rectangle 16"/>
          <p:cNvSpPr/>
          <p:nvPr/>
        </p:nvSpPr>
        <p:spPr>
          <a:xfrm>
            <a:off x="209550" y="437880"/>
            <a:ext cx="2160000" cy="135000"/>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200" dirty="0">
                <a:solidFill>
                  <a:srgbClr val="002060"/>
                </a:solidFill>
              </a:rPr>
              <a:t>No death penalty</a:t>
            </a:r>
            <a:endParaRPr lang="en-IE" sz="1200" dirty="0">
              <a:solidFill>
                <a:srgbClr val="002060"/>
              </a:solidFill>
            </a:endParaRPr>
          </a:p>
        </p:txBody>
      </p:sp>
      <p:sp>
        <p:nvSpPr>
          <p:cNvPr id="18" name="Rectangle 17"/>
          <p:cNvSpPr/>
          <p:nvPr/>
        </p:nvSpPr>
        <p:spPr>
          <a:xfrm>
            <a:off x="2454297" y="437880"/>
            <a:ext cx="2160000" cy="135000"/>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a:solidFill>
                  <a:srgbClr val="002060"/>
                </a:solidFill>
              </a:rPr>
              <a:t>2(2)</a:t>
            </a:r>
            <a:endParaRPr lang="en-IE" sz="1200" dirty="0">
              <a:solidFill>
                <a:srgbClr val="002060"/>
              </a:solidFill>
            </a:endParaRPr>
          </a:p>
        </p:txBody>
      </p:sp>
      <p:sp>
        <p:nvSpPr>
          <p:cNvPr id="19" name="Rectangle 18"/>
          <p:cNvSpPr/>
          <p:nvPr/>
        </p:nvSpPr>
        <p:spPr>
          <a:xfrm>
            <a:off x="6943791" y="437880"/>
            <a:ext cx="2160000" cy="135000"/>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1200" dirty="0">
                <a:solidFill>
                  <a:srgbClr val="002060"/>
                </a:solidFill>
              </a:rPr>
              <a:t>ICCPR 6(2-6)+</a:t>
            </a:r>
          </a:p>
        </p:txBody>
      </p:sp>
      <p:sp>
        <p:nvSpPr>
          <p:cNvPr id="20" name="Rectangle 19"/>
          <p:cNvSpPr/>
          <p:nvPr/>
        </p:nvSpPr>
        <p:spPr>
          <a:xfrm>
            <a:off x="4699044" y="437880"/>
            <a:ext cx="2160000" cy="135000"/>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1200" dirty="0">
                <a:solidFill>
                  <a:srgbClr val="002060"/>
                </a:solidFill>
              </a:rPr>
              <a:t>ECHR P13 1</a:t>
            </a:r>
          </a:p>
        </p:txBody>
      </p:sp>
      <p:sp>
        <p:nvSpPr>
          <p:cNvPr id="21" name="Rectangle 20"/>
          <p:cNvSpPr/>
          <p:nvPr/>
        </p:nvSpPr>
        <p:spPr>
          <a:xfrm>
            <a:off x="209550" y="582405"/>
            <a:ext cx="2160000" cy="135000"/>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200" dirty="0">
                <a:solidFill>
                  <a:srgbClr val="002060"/>
                </a:solidFill>
              </a:rPr>
              <a:t>Physical/mental integrity</a:t>
            </a:r>
            <a:endParaRPr lang="en-IE" sz="1200" dirty="0">
              <a:solidFill>
                <a:srgbClr val="002060"/>
              </a:solidFill>
            </a:endParaRPr>
          </a:p>
        </p:txBody>
      </p:sp>
      <p:sp>
        <p:nvSpPr>
          <p:cNvPr id="22" name="Rectangle 21"/>
          <p:cNvSpPr/>
          <p:nvPr/>
        </p:nvSpPr>
        <p:spPr>
          <a:xfrm>
            <a:off x="2454297" y="582405"/>
            <a:ext cx="2160000" cy="135000"/>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a:solidFill>
                  <a:srgbClr val="002060"/>
                </a:solidFill>
              </a:rPr>
              <a:t>3(1)</a:t>
            </a:r>
            <a:endParaRPr lang="en-IE" sz="1200" dirty="0">
              <a:solidFill>
                <a:srgbClr val="002060"/>
              </a:solidFill>
            </a:endParaRPr>
          </a:p>
        </p:txBody>
      </p:sp>
      <p:sp>
        <p:nvSpPr>
          <p:cNvPr id="23" name="Rectangle 22"/>
          <p:cNvSpPr/>
          <p:nvPr/>
        </p:nvSpPr>
        <p:spPr>
          <a:xfrm>
            <a:off x="6943791" y="582405"/>
            <a:ext cx="2160000" cy="135000"/>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1200">
                <a:solidFill>
                  <a:srgbClr val="002060"/>
                </a:solidFill>
              </a:rPr>
              <a:t>ICCPR 7</a:t>
            </a:r>
            <a:endParaRPr lang="en-IE" sz="1200" dirty="0">
              <a:solidFill>
                <a:srgbClr val="002060"/>
              </a:solidFill>
            </a:endParaRPr>
          </a:p>
        </p:txBody>
      </p:sp>
      <p:sp>
        <p:nvSpPr>
          <p:cNvPr id="24" name="Rectangle 23"/>
          <p:cNvSpPr/>
          <p:nvPr/>
        </p:nvSpPr>
        <p:spPr>
          <a:xfrm>
            <a:off x="4699044" y="582405"/>
            <a:ext cx="2160000" cy="135000"/>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1200" dirty="0">
                <a:solidFill>
                  <a:srgbClr val="002060"/>
                </a:solidFill>
              </a:rPr>
              <a:t>Biomedical Conv. 1</a:t>
            </a:r>
          </a:p>
        </p:txBody>
      </p:sp>
      <p:sp>
        <p:nvSpPr>
          <p:cNvPr id="25" name="Rectangle 24"/>
          <p:cNvSpPr/>
          <p:nvPr/>
        </p:nvSpPr>
        <p:spPr>
          <a:xfrm>
            <a:off x="209550" y="726930"/>
            <a:ext cx="2160000" cy="135000"/>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200" dirty="0">
                <a:solidFill>
                  <a:srgbClr val="002060"/>
                </a:solidFill>
              </a:rPr>
              <a:t>Informed consent</a:t>
            </a:r>
            <a:endParaRPr lang="en-IE" sz="1200" dirty="0">
              <a:solidFill>
                <a:srgbClr val="002060"/>
              </a:solidFill>
            </a:endParaRPr>
          </a:p>
        </p:txBody>
      </p:sp>
      <p:sp>
        <p:nvSpPr>
          <p:cNvPr id="26" name="Rectangle 25"/>
          <p:cNvSpPr/>
          <p:nvPr/>
        </p:nvSpPr>
        <p:spPr>
          <a:xfrm>
            <a:off x="2454297" y="726930"/>
            <a:ext cx="2160000" cy="135000"/>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a:solidFill>
                  <a:srgbClr val="002060"/>
                </a:solidFill>
              </a:rPr>
              <a:t>3(2)</a:t>
            </a:r>
            <a:endParaRPr lang="en-IE" sz="1200" dirty="0">
              <a:solidFill>
                <a:srgbClr val="002060"/>
              </a:solidFill>
            </a:endParaRPr>
          </a:p>
        </p:txBody>
      </p:sp>
      <p:sp>
        <p:nvSpPr>
          <p:cNvPr id="27" name="Rectangle 26"/>
          <p:cNvSpPr/>
          <p:nvPr/>
        </p:nvSpPr>
        <p:spPr>
          <a:xfrm>
            <a:off x="6943791" y="726930"/>
            <a:ext cx="2160000" cy="135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sz="1200" dirty="0">
              <a:solidFill>
                <a:srgbClr val="002060"/>
              </a:solidFill>
            </a:endParaRPr>
          </a:p>
        </p:txBody>
      </p:sp>
      <p:sp>
        <p:nvSpPr>
          <p:cNvPr id="28" name="Rectangle 27"/>
          <p:cNvSpPr/>
          <p:nvPr/>
        </p:nvSpPr>
        <p:spPr>
          <a:xfrm>
            <a:off x="4699044" y="726930"/>
            <a:ext cx="2160000" cy="135000"/>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1200" dirty="0">
                <a:solidFill>
                  <a:srgbClr val="002060"/>
                </a:solidFill>
              </a:rPr>
              <a:t>Biomedical Conv. 5-9</a:t>
            </a:r>
          </a:p>
        </p:txBody>
      </p:sp>
      <p:sp>
        <p:nvSpPr>
          <p:cNvPr id="29" name="Rectangle 28"/>
          <p:cNvSpPr/>
          <p:nvPr/>
        </p:nvSpPr>
        <p:spPr>
          <a:xfrm>
            <a:off x="209550" y="871455"/>
            <a:ext cx="2160000" cy="135000"/>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200" dirty="0">
                <a:solidFill>
                  <a:srgbClr val="002060"/>
                </a:solidFill>
              </a:rPr>
              <a:t>Anti-eugenics</a:t>
            </a:r>
            <a:endParaRPr lang="en-IE" sz="1200" dirty="0">
              <a:solidFill>
                <a:srgbClr val="002060"/>
              </a:solidFill>
            </a:endParaRPr>
          </a:p>
        </p:txBody>
      </p:sp>
      <p:sp>
        <p:nvSpPr>
          <p:cNvPr id="30" name="Rectangle 29"/>
          <p:cNvSpPr/>
          <p:nvPr/>
        </p:nvSpPr>
        <p:spPr>
          <a:xfrm>
            <a:off x="2454297" y="871455"/>
            <a:ext cx="2160000" cy="135000"/>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a:solidFill>
                  <a:srgbClr val="002060"/>
                </a:solidFill>
              </a:rPr>
              <a:t>3(2)</a:t>
            </a:r>
            <a:endParaRPr lang="en-IE" sz="1200" dirty="0">
              <a:solidFill>
                <a:srgbClr val="002060"/>
              </a:solidFill>
            </a:endParaRPr>
          </a:p>
        </p:txBody>
      </p:sp>
      <p:sp>
        <p:nvSpPr>
          <p:cNvPr id="31" name="Rectangle 30"/>
          <p:cNvSpPr/>
          <p:nvPr/>
        </p:nvSpPr>
        <p:spPr>
          <a:xfrm>
            <a:off x="6943791" y="871455"/>
            <a:ext cx="2160000" cy="135000"/>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1200" dirty="0">
                <a:solidFill>
                  <a:srgbClr val="002060"/>
                </a:solidFill>
              </a:rPr>
              <a:t>UDHR 16</a:t>
            </a:r>
          </a:p>
        </p:txBody>
      </p:sp>
      <p:sp>
        <p:nvSpPr>
          <p:cNvPr id="32" name="Rectangle 31"/>
          <p:cNvSpPr/>
          <p:nvPr/>
        </p:nvSpPr>
        <p:spPr>
          <a:xfrm>
            <a:off x="4699044" y="871455"/>
            <a:ext cx="2160000" cy="135000"/>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1200" dirty="0">
                <a:solidFill>
                  <a:srgbClr val="002060"/>
                </a:solidFill>
              </a:rPr>
              <a:t>Biomedical Conv. 11-14</a:t>
            </a:r>
          </a:p>
        </p:txBody>
      </p:sp>
      <p:sp>
        <p:nvSpPr>
          <p:cNvPr id="33" name="Rectangle 32"/>
          <p:cNvSpPr/>
          <p:nvPr/>
        </p:nvSpPr>
        <p:spPr>
          <a:xfrm>
            <a:off x="209550" y="1015980"/>
            <a:ext cx="2160000" cy="135000"/>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200" dirty="0">
                <a:solidFill>
                  <a:srgbClr val="002060"/>
                </a:solidFill>
              </a:rPr>
              <a:t>Profit from body</a:t>
            </a:r>
            <a:endParaRPr lang="en-IE" sz="1200" dirty="0">
              <a:solidFill>
                <a:srgbClr val="002060"/>
              </a:solidFill>
            </a:endParaRPr>
          </a:p>
        </p:txBody>
      </p:sp>
      <p:sp>
        <p:nvSpPr>
          <p:cNvPr id="34" name="Rectangle 33"/>
          <p:cNvSpPr/>
          <p:nvPr/>
        </p:nvSpPr>
        <p:spPr>
          <a:xfrm>
            <a:off x="2454297" y="1015980"/>
            <a:ext cx="2160000" cy="135000"/>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a:solidFill>
                  <a:srgbClr val="002060"/>
                </a:solidFill>
              </a:rPr>
              <a:t>3(2)</a:t>
            </a:r>
            <a:endParaRPr lang="en-IE" sz="1200" dirty="0">
              <a:solidFill>
                <a:srgbClr val="002060"/>
              </a:solidFill>
            </a:endParaRPr>
          </a:p>
        </p:txBody>
      </p:sp>
      <p:sp>
        <p:nvSpPr>
          <p:cNvPr id="35" name="Rectangle 34"/>
          <p:cNvSpPr/>
          <p:nvPr/>
        </p:nvSpPr>
        <p:spPr>
          <a:xfrm>
            <a:off x="6943791" y="1015980"/>
            <a:ext cx="2160000" cy="135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sz="1200" dirty="0">
              <a:solidFill>
                <a:srgbClr val="002060"/>
              </a:solidFill>
            </a:endParaRPr>
          </a:p>
        </p:txBody>
      </p:sp>
      <p:sp>
        <p:nvSpPr>
          <p:cNvPr id="36" name="Rectangle 35"/>
          <p:cNvSpPr/>
          <p:nvPr/>
        </p:nvSpPr>
        <p:spPr>
          <a:xfrm>
            <a:off x="4699044" y="1015980"/>
            <a:ext cx="2160000" cy="135000"/>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1200" dirty="0">
                <a:solidFill>
                  <a:srgbClr val="002060"/>
                </a:solidFill>
              </a:rPr>
              <a:t>Biomedical Conv. 21</a:t>
            </a:r>
          </a:p>
        </p:txBody>
      </p:sp>
      <p:sp>
        <p:nvSpPr>
          <p:cNvPr id="37" name="Rectangle 36"/>
          <p:cNvSpPr/>
          <p:nvPr/>
        </p:nvSpPr>
        <p:spPr>
          <a:xfrm>
            <a:off x="209550" y="1160505"/>
            <a:ext cx="2160000" cy="135000"/>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200" dirty="0">
                <a:solidFill>
                  <a:srgbClr val="002060"/>
                </a:solidFill>
              </a:rPr>
              <a:t>Anti-cloning</a:t>
            </a:r>
            <a:endParaRPr lang="en-IE" sz="1200" dirty="0">
              <a:solidFill>
                <a:srgbClr val="002060"/>
              </a:solidFill>
            </a:endParaRPr>
          </a:p>
        </p:txBody>
      </p:sp>
      <p:sp>
        <p:nvSpPr>
          <p:cNvPr id="38" name="Rectangle 37"/>
          <p:cNvSpPr/>
          <p:nvPr/>
        </p:nvSpPr>
        <p:spPr>
          <a:xfrm>
            <a:off x="2454297" y="1160505"/>
            <a:ext cx="2160000" cy="135000"/>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a:solidFill>
                  <a:srgbClr val="002060"/>
                </a:solidFill>
              </a:rPr>
              <a:t>3(2)</a:t>
            </a:r>
            <a:endParaRPr lang="en-IE" sz="1200" dirty="0">
              <a:solidFill>
                <a:srgbClr val="002060"/>
              </a:solidFill>
            </a:endParaRPr>
          </a:p>
        </p:txBody>
      </p:sp>
      <p:sp>
        <p:nvSpPr>
          <p:cNvPr id="39" name="Rectangle 38"/>
          <p:cNvSpPr/>
          <p:nvPr/>
        </p:nvSpPr>
        <p:spPr>
          <a:xfrm>
            <a:off x="6943791" y="1160505"/>
            <a:ext cx="2160000" cy="135000"/>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1200" dirty="0">
                <a:solidFill>
                  <a:srgbClr val="002060"/>
                </a:solidFill>
              </a:rPr>
              <a:t>Decl. on Human Cloning</a:t>
            </a:r>
          </a:p>
        </p:txBody>
      </p:sp>
      <p:sp>
        <p:nvSpPr>
          <p:cNvPr id="40" name="Rectangle 39"/>
          <p:cNvSpPr/>
          <p:nvPr/>
        </p:nvSpPr>
        <p:spPr>
          <a:xfrm>
            <a:off x="4699044" y="1160505"/>
            <a:ext cx="2160000" cy="135000"/>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1200" dirty="0">
                <a:solidFill>
                  <a:srgbClr val="002060"/>
                </a:solidFill>
              </a:rPr>
              <a:t>Biomedical Conv. P on cloning</a:t>
            </a:r>
          </a:p>
        </p:txBody>
      </p:sp>
      <p:sp>
        <p:nvSpPr>
          <p:cNvPr id="41" name="Rectangle 40"/>
          <p:cNvSpPr/>
          <p:nvPr/>
        </p:nvSpPr>
        <p:spPr>
          <a:xfrm>
            <a:off x="209550" y="1305030"/>
            <a:ext cx="2160000" cy="135000"/>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200" dirty="0">
                <a:solidFill>
                  <a:srgbClr val="002060"/>
                </a:solidFill>
              </a:rPr>
              <a:t>Torture</a:t>
            </a:r>
            <a:endParaRPr lang="en-IE" sz="1200" dirty="0">
              <a:solidFill>
                <a:srgbClr val="002060"/>
              </a:solidFill>
            </a:endParaRPr>
          </a:p>
        </p:txBody>
      </p:sp>
      <p:sp>
        <p:nvSpPr>
          <p:cNvPr id="42" name="Rectangle 41"/>
          <p:cNvSpPr/>
          <p:nvPr/>
        </p:nvSpPr>
        <p:spPr>
          <a:xfrm>
            <a:off x="2454297" y="1305030"/>
            <a:ext cx="2160000" cy="135000"/>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a:solidFill>
                  <a:srgbClr val="002060"/>
                </a:solidFill>
              </a:rPr>
              <a:t>4</a:t>
            </a:r>
            <a:endParaRPr lang="en-IE" sz="1200" dirty="0">
              <a:solidFill>
                <a:srgbClr val="002060"/>
              </a:solidFill>
            </a:endParaRPr>
          </a:p>
        </p:txBody>
      </p:sp>
      <p:sp>
        <p:nvSpPr>
          <p:cNvPr id="43" name="Rectangle 42"/>
          <p:cNvSpPr/>
          <p:nvPr/>
        </p:nvSpPr>
        <p:spPr>
          <a:xfrm>
            <a:off x="6943791" y="1305030"/>
            <a:ext cx="2160000" cy="135000"/>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1200" dirty="0">
                <a:solidFill>
                  <a:srgbClr val="002060"/>
                </a:solidFill>
              </a:rPr>
              <a:t>UDHR 5; ICCPR 7; CAT</a:t>
            </a:r>
          </a:p>
        </p:txBody>
      </p:sp>
      <p:sp>
        <p:nvSpPr>
          <p:cNvPr id="44" name="Rectangle 43"/>
          <p:cNvSpPr/>
          <p:nvPr/>
        </p:nvSpPr>
        <p:spPr>
          <a:xfrm>
            <a:off x="4699044" y="1305030"/>
            <a:ext cx="2160000" cy="135000"/>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1200" dirty="0">
                <a:solidFill>
                  <a:srgbClr val="002060"/>
                </a:solidFill>
              </a:rPr>
              <a:t>ECHR 3</a:t>
            </a:r>
          </a:p>
        </p:txBody>
      </p:sp>
      <p:sp>
        <p:nvSpPr>
          <p:cNvPr id="45" name="Rectangle 44"/>
          <p:cNvSpPr/>
          <p:nvPr/>
        </p:nvSpPr>
        <p:spPr>
          <a:xfrm>
            <a:off x="209550" y="1453186"/>
            <a:ext cx="2160000" cy="135000"/>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200" dirty="0">
                <a:solidFill>
                  <a:srgbClr val="002060"/>
                </a:solidFill>
              </a:rPr>
              <a:t>Slavery</a:t>
            </a:r>
            <a:endParaRPr lang="en-IE" sz="1200" dirty="0">
              <a:solidFill>
                <a:srgbClr val="002060"/>
              </a:solidFill>
            </a:endParaRPr>
          </a:p>
        </p:txBody>
      </p:sp>
      <p:sp>
        <p:nvSpPr>
          <p:cNvPr id="46" name="Rectangle 45"/>
          <p:cNvSpPr/>
          <p:nvPr/>
        </p:nvSpPr>
        <p:spPr>
          <a:xfrm>
            <a:off x="2454297" y="1453186"/>
            <a:ext cx="2160000" cy="135000"/>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a:solidFill>
                  <a:srgbClr val="002060"/>
                </a:solidFill>
              </a:rPr>
              <a:t>5(1)</a:t>
            </a:r>
            <a:endParaRPr lang="en-IE" sz="1200" dirty="0">
              <a:solidFill>
                <a:srgbClr val="002060"/>
              </a:solidFill>
            </a:endParaRPr>
          </a:p>
        </p:txBody>
      </p:sp>
      <p:sp>
        <p:nvSpPr>
          <p:cNvPr id="47" name="Rectangle 46"/>
          <p:cNvSpPr/>
          <p:nvPr/>
        </p:nvSpPr>
        <p:spPr>
          <a:xfrm>
            <a:off x="6943791" y="1453186"/>
            <a:ext cx="2160000" cy="135000"/>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1200" dirty="0">
                <a:solidFill>
                  <a:srgbClr val="002060"/>
                </a:solidFill>
              </a:rPr>
              <a:t>UDHR 4; ICCPR 8</a:t>
            </a:r>
          </a:p>
        </p:txBody>
      </p:sp>
      <p:sp>
        <p:nvSpPr>
          <p:cNvPr id="48" name="Rectangle 47"/>
          <p:cNvSpPr/>
          <p:nvPr/>
        </p:nvSpPr>
        <p:spPr>
          <a:xfrm>
            <a:off x="4699044" y="1453186"/>
            <a:ext cx="2160000" cy="135000"/>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1200" dirty="0">
                <a:solidFill>
                  <a:srgbClr val="002060"/>
                </a:solidFill>
              </a:rPr>
              <a:t>ECHR 4(1)</a:t>
            </a:r>
          </a:p>
        </p:txBody>
      </p:sp>
      <p:sp>
        <p:nvSpPr>
          <p:cNvPr id="49" name="Rectangle 48"/>
          <p:cNvSpPr/>
          <p:nvPr/>
        </p:nvSpPr>
        <p:spPr>
          <a:xfrm>
            <a:off x="209550" y="1597711"/>
            <a:ext cx="2160000" cy="135000"/>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200" dirty="0">
                <a:solidFill>
                  <a:srgbClr val="002060"/>
                </a:solidFill>
              </a:rPr>
              <a:t>Forced labour</a:t>
            </a:r>
            <a:endParaRPr lang="en-IE" sz="1200" dirty="0">
              <a:solidFill>
                <a:srgbClr val="002060"/>
              </a:solidFill>
            </a:endParaRPr>
          </a:p>
        </p:txBody>
      </p:sp>
      <p:sp>
        <p:nvSpPr>
          <p:cNvPr id="50" name="Rectangle 49"/>
          <p:cNvSpPr/>
          <p:nvPr/>
        </p:nvSpPr>
        <p:spPr>
          <a:xfrm>
            <a:off x="2454297" y="1597711"/>
            <a:ext cx="2160000" cy="135000"/>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a:solidFill>
                  <a:srgbClr val="002060"/>
                </a:solidFill>
              </a:rPr>
              <a:t>5(2)</a:t>
            </a:r>
            <a:endParaRPr lang="en-IE" sz="1200" dirty="0">
              <a:solidFill>
                <a:srgbClr val="002060"/>
              </a:solidFill>
            </a:endParaRPr>
          </a:p>
        </p:txBody>
      </p:sp>
      <p:sp>
        <p:nvSpPr>
          <p:cNvPr id="51" name="Rectangle 50"/>
          <p:cNvSpPr/>
          <p:nvPr/>
        </p:nvSpPr>
        <p:spPr>
          <a:xfrm>
            <a:off x="6943791" y="1597711"/>
            <a:ext cx="2160000" cy="135000"/>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1200" dirty="0">
                <a:solidFill>
                  <a:srgbClr val="002060"/>
                </a:solidFill>
              </a:rPr>
              <a:t>ICCPR 8(3)</a:t>
            </a:r>
          </a:p>
        </p:txBody>
      </p:sp>
      <p:sp>
        <p:nvSpPr>
          <p:cNvPr id="52" name="Rectangle 51"/>
          <p:cNvSpPr/>
          <p:nvPr/>
        </p:nvSpPr>
        <p:spPr>
          <a:xfrm>
            <a:off x="4699044" y="1597711"/>
            <a:ext cx="2160000" cy="135000"/>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1200" dirty="0">
                <a:solidFill>
                  <a:srgbClr val="002060"/>
                </a:solidFill>
              </a:rPr>
              <a:t>ECHR 4(2-3)</a:t>
            </a:r>
          </a:p>
        </p:txBody>
      </p:sp>
      <p:sp>
        <p:nvSpPr>
          <p:cNvPr id="53" name="Rectangle 52"/>
          <p:cNvSpPr/>
          <p:nvPr/>
        </p:nvSpPr>
        <p:spPr>
          <a:xfrm>
            <a:off x="209550" y="1885111"/>
            <a:ext cx="2160000" cy="13500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200" dirty="0">
                <a:solidFill>
                  <a:srgbClr val="002060"/>
                </a:solidFill>
              </a:rPr>
              <a:t>Liberty and security</a:t>
            </a:r>
            <a:endParaRPr lang="en-IE" sz="1200" dirty="0">
              <a:solidFill>
                <a:srgbClr val="002060"/>
              </a:solidFill>
            </a:endParaRPr>
          </a:p>
        </p:txBody>
      </p:sp>
      <p:sp>
        <p:nvSpPr>
          <p:cNvPr id="54" name="Rectangle 53"/>
          <p:cNvSpPr/>
          <p:nvPr/>
        </p:nvSpPr>
        <p:spPr>
          <a:xfrm>
            <a:off x="2454297" y="1885111"/>
            <a:ext cx="2160000" cy="13500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1200" dirty="0">
                <a:solidFill>
                  <a:srgbClr val="002060"/>
                </a:solidFill>
              </a:rPr>
              <a:t>6</a:t>
            </a:r>
          </a:p>
        </p:txBody>
      </p:sp>
      <p:sp>
        <p:nvSpPr>
          <p:cNvPr id="55" name="Rectangle 54"/>
          <p:cNvSpPr/>
          <p:nvPr/>
        </p:nvSpPr>
        <p:spPr>
          <a:xfrm>
            <a:off x="6943791" y="1885111"/>
            <a:ext cx="2160000" cy="13500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1200" dirty="0">
                <a:solidFill>
                  <a:srgbClr val="002060"/>
                </a:solidFill>
              </a:rPr>
              <a:t>UDHR 3 &amp; 9; ICCPR 9 &amp;10</a:t>
            </a:r>
          </a:p>
        </p:txBody>
      </p:sp>
      <p:sp>
        <p:nvSpPr>
          <p:cNvPr id="56" name="Rectangle 55"/>
          <p:cNvSpPr/>
          <p:nvPr/>
        </p:nvSpPr>
        <p:spPr>
          <a:xfrm>
            <a:off x="4699044" y="1885111"/>
            <a:ext cx="2160000" cy="13500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1200" dirty="0">
                <a:solidFill>
                  <a:srgbClr val="002060"/>
                </a:solidFill>
              </a:rPr>
              <a:t>ECHR 5 &amp; P4 1</a:t>
            </a:r>
          </a:p>
        </p:txBody>
      </p:sp>
      <p:sp>
        <p:nvSpPr>
          <p:cNvPr id="57" name="Rectangle 56"/>
          <p:cNvSpPr/>
          <p:nvPr/>
        </p:nvSpPr>
        <p:spPr>
          <a:xfrm>
            <a:off x="209550" y="2029636"/>
            <a:ext cx="2160000" cy="13500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200" dirty="0">
                <a:solidFill>
                  <a:srgbClr val="002060"/>
                </a:solidFill>
              </a:rPr>
              <a:t>Privacy and family</a:t>
            </a:r>
            <a:endParaRPr lang="en-IE" sz="1200" dirty="0">
              <a:solidFill>
                <a:srgbClr val="002060"/>
              </a:solidFill>
            </a:endParaRPr>
          </a:p>
        </p:txBody>
      </p:sp>
      <p:sp>
        <p:nvSpPr>
          <p:cNvPr id="58" name="Rectangle 57"/>
          <p:cNvSpPr/>
          <p:nvPr/>
        </p:nvSpPr>
        <p:spPr>
          <a:xfrm>
            <a:off x="2454297" y="2029636"/>
            <a:ext cx="2160000" cy="13500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1200" dirty="0">
                <a:solidFill>
                  <a:srgbClr val="002060"/>
                </a:solidFill>
              </a:rPr>
              <a:t>7</a:t>
            </a:r>
          </a:p>
        </p:txBody>
      </p:sp>
      <p:sp>
        <p:nvSpPr>
          <p:cNvPr id="59" name="Rectangle 58"/>
          <p:cNvSpPr/>
          <p:nvPr/>
        </p:nvSpPr>
        <p:spPr>
          <a:xfrm>
            <a:off x="6943791" y="2029636"/>
            <a:ext cx="2160000" cy="13500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1200" dirty="0">
                <a:solidFill>
                  <a:srgbClr val="002060"/>
                </a:solidFill>
              </a:rPr>
              <a:t>UDHR 12</a:t>
            </a:r>
          </a:p>
        </p:txBody>
      </p:sp>
      <p:sp>
        <p:nvSpPr>
          <p:cNvPr id="60" name="Rectangle 59"/>
          <p:cNvSpPr/>
          <p:nvPr/>
        </p:nvSpPr>
        <p:spPr>
          <a:xfrm>
            <a:off x="4699044" y="2029636"/>
            <a:ext cx="2160000" cy="13500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1200" dirty="0">
                <a:solidFill>
                  <a:srgbClr val="002060"/>
                </a:solidFill>
              </a:rPr>
              <a:t>ECHR 8+</a:t>
            </a:r>
          </a:p>
        </p:txBody>
      </p:sp>
      <p:sp>
        <p:nvSpPr>
          <p:cNvPr id="61" name="Rectangle 60"/>
          <p:cNvSpPr/>
          <p:nvPr/>
        </p:nvSpPr>
        <p:spPr>
          <a:xfrm>
            <a:off x="209550" y="2174161"/>
            <a:ext cx="2160000" cy="13500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200" dirty="0">
                <a:solidFill>
                  <a:srgbClr val="002060"/>
                </a:solidFill>
              </a:rPr>
              <a:t>Personal data</a:t>
            </a:r>
            <a:endParaRPr lang="en-IE" sz="1200" dirty="0">
              <a:solidFill>
                <a:srgbClr val="002060"/>
              </a:solidFill>
            </a:endParaRPr>
          </a:p>
        </p:txBody>
      </p:sp>
      <p:sp>
        <p:nvSpPr>
          <p:cNvPr id="62" name="Rectangle 61"/>
          <p:cNvSpPr/>
          <p:nvPr/>
        </p:nvSpPr>
        <p:spPr>
          <a:xfrm>
            <a:off x="2454297" y="2174161"/>
            <a:ext cx="2160000" cy="135000"/>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1200" dirty="0">
                <a:solidFill>
                  <a:srgbClr val="002060"/>
                </a:solidFill>
              </a:rPr>
              <a:t>8</a:t>
            </a:r>
          </a:p>
        </p:txBody>
      </p:sp>
      <p:sp>
        <p:nvSpPr>
          <p:cNvPr id="63" name="Rectangle 62"/>
          <p:cNvSpPr/>
          <p:nvPr/>
        </p:nvSpPr>
        <p:spPr>
          <a:xfrm>
            <a:off x="6943791" y="2174161"/>
            <a:ext cx="2160000" cy="135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sz="1200" dirty="0">
              <a:solidFill>
                <a:srgbClr val="002060"/>
              </a:solidFill>
            </a:endParaRPr>
          </a:p>
        </p:txBody>
      </p:sp>
      <p:sp>
        <p:nvSpPr>
          <p:cNvPr id="64" name="Rectangle 63"/>
          <p:cNvSpPr/>
          <p:nvPr/>
        </p:nvSpPr>
        <p:spPr>
          <a:xfrm>
            <a:off x="4699044" y="2174161"/>
            <a:ext cx="2160000" cy="13500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1200" dirty="0">
                <a:solidFill>
                  <a:srgbClr val="002060"/>
                </a:solidFill>
              </a:rPr>
              <a:t>Conv. 108</a:t>
            </a:r>
          </a:p>
        </p:txBody>
      </p:sp>
      <p:sp>
        <p:nvSpPr>
          <p:cNvPr id="65" name="Rectangle 64"/>
          <p:cNvSpPr/>
          <p:nvPr/>
        </p:nvSpPr>
        <p:spPr>
          <a:xfrm>
            <a:off x="209550" y="2318686"/>
            <a:ext cx="2160000" cy="13500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200" dirty="0">
                <a:solidFill>
                  <a:srgbClr val="002060"/>
                </a:solidFill>
              </a:rPr>
              <a:t>Marriage and form family</a:t>
            </a:r>
            <a:endParaRPr lang="en-IE" sz="1200" dirty="0">
              <a:solidFill>
                <a:srgbClr val="002060"/>
              </a:solidFill>
            </a:endParaRPr>
          </a:p>
        </p:txBody>
      </p:sp>
      <p:sp>
        <p:nvSpPr>
          <p:cNvPr id="66" name="Rectangle 65"/>
          <p:cNvSpPr/>
          <p:nvPr/>
        </p:nvSpPr>
        <p:spPr>
          <a:xfrm>
            <a:off x="2454297" y="2318686"/>
            <a:ext cx="2160000" cy="13500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1200" dirty="0">
                <a:solidFill>
                  <a:srgbClr val="002060"/>
                </a:solidFill>
              </a:rPr>
              <a:t>9</a:t>
            </a:r>
          </a:p>
        </p:txBody>
      </p:sp>
      <p:sp>
        <p:nvSpPr>
          <p:cNvPr id="67" name="Rectangle 66"/>
          <p:cNvSpPr/>
          <p:nvPr/>
        </p:nvSpPr>
        <p:spPr>
          <a:xfrm>
            <a:off x="6943791" y="2318686"/>
            <a:ext cx="2160000" cy="13500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1200" dirty="0">
                <a:solidFill>
                  <a:srgbClr val="002060"/>
                </a:solidFill>
              </a:rPr>
              <a:t>UDHR 16; ICCPR 23(2-4)</a:t>
            </a:r>
          </a:p>
        </p:txBody>
      </p:sp>
      <p:sp>
        <p:nvSpPr>
          <p:cNvPr id="68" name="Rectangle 67"/>
          <p:cNvSpPr/>
          <p:nvPr/>
        </p:nvSpPr>
        <p:spPr>
          <a:xfrm>
            <a:off x="4699044" y="2318686"/>
            <a:ext cx="2160000" cy="13500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1200" dirty="0">
                <a:solidFill>
                  <a:srgbClr val="002060"/>
                </a:solidFill>
              </a:rPr>
              <a:t>ECHR 12</a:t>
            </a:r>
          </a:p>
        </p:txBody>
      </p:sp>
      <p:sp>
        <p:nvSpPr>
          <p:cNvPr id="69" name="Rectangle 68"/>
          <p:cNvSpPr/>
          <p:nvPr/>
        </p:nvSpPr>
        <p:spPr>
          <a:xfrm>
            <a:off x="209550" y="2463211"/>
            <a:ext cx="2160000" cy="13500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200" dirty="0">
                <a:solidFill>
                  <a:srgbClr val="002060"/>
                </a:solidFill>
              </a:rPr>
              <a:t>Thought and conscience</a:t>
            </a:r>
            <a:endParaRPr lang="en-IE" sz="1200" dirty="0">
              <a:solidFill>
                <a:srgbClr val="002060"/>
              </a:solidFill>
            </a:endParaRPr>
          </a:p>
        </p:txBody>
      </p:sp>
      <p:sp>
        <p:nvSpPr>
          <p:cNvPr id="70" name="Rectangle 69"/>
          <p:cNvSpPr/>
          <p:nvPr/>
        </p:nvSpPr>
        <p:spPr>
          <a:xfrm>
            <a:off x="2454297" y="2463211"/>
            <a:ext cx="2160000" cy="13500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1200" dirty="0">
                <a:solidFill>
                  <a:srgbClr val="002060"/>
                </a:solidFill>
              </a:rPr>
              <a:t>10(1)</a:t>
            </a:r>
          </a:p>
        </p:txBody>
      </p:sp>
      <p:sp>
        <p:nvSpPr>
          <p:cNvPr id="71" name="Rectangle 70"/>
          <p:cNvSpPr/>
          <p:nvPr/>
        </p:nvSpPr>
        <p:spPr>
          <a:xfrm>
            <a:off x="6943791" y="2463211"/>
            <a:ext cx="2160000" cy="13500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1200" dirty="0">
                <a:solidFill>
                  <a:srgbClr val="002060"/>
                </a:solidFill>
              </a:rPr>
              <a:t>UDHR 18; ICCPR 18+</a:t>
            </a:r>
          </a:p>
        </p:txBody>
      </p:sp>
      <p:sp>
        <p:nvSpPr>
          <p:cNvPr id="72" name="Rectangle 71"/>
          <p:cNvSpPr/>
          <p:nvPr/>
        </p:nvSpPr>
        <p:spPr>
          <a:xfrm>
            <a:off x="4699044" y="2463211"/>
            <a:ext cx="2160000" cy="13500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1200" dirty="0">
                <a:solidFill>
                  <a:srgbClr val="002060"/>
                </a:solidFill>
              </a:rPr>
              <a:t>ECHR 9</a:t>
            </a:r>
          </a:p>
        </p:txBody>
      </p:sp>
      <p:sp>
        <p:nvSpPr>
          <p:cNvPr id="73" name="Rectangle 72"/>
          <p:cNvSpPr/>
          <p:nvPr/>
        </p:nvSpPr>
        <p:spPr>
          <a:xfrm>
            <a:off x="209550" y="2744896"/>
            <a:ext cx="2160000" cy="13500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200" dirty="0">
                <a:solidFill>
                  <a:srgbClr val="002060"/>
                </a:solidFill>
              </a:rPr>
              <a:t>Expression</a:t>
            </a:r>
            <a:endParaRPr lang="en-IE" sz="1200" dirty="0">
              <a:solidFill>
                <a:srgbClr val="002060"/>
              </a:solidFill>
            </a:endParaRPr>
          </a:p>
        </p:txBody>
      </p:sp>
      <p:sp>
        <p:nvSpPr>
          <p:cNvPr id="74" name="Rectangle 73"/>
          <p:cNvSpPr/>
          <p:nvPr/>
        </p:nvSpPr>
        <p:spPr>
          <a:xfrm>
            <a:off x="2454297" y="2744896"/>
            <a:ext cx="2160000" cy="13500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1200" dirty="0">
                <a:solidFill>
                  <a:srgbClr val="002060"/>
                </a:solidFill>
              </a:rPr>
              <a:t>11(1)</a:t>
            </a:r>
          </a:p>
        </p:txBody>
      </p:sp>
      <p:sp>
        <p:nvSpPr>
          <p:cNvPr id="75" name="Rectangle 74"/>
          <p:cNvSpPr/>
          <p:nvPr/>
        </p:nvSpPr>
        <p:spPr>
          <a:xfrm>
            <a:off x="6943791" y="2744896"/>
            <a:ext cx="2160000" cy="13500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1200" dirty="0">
                <a:solidFill>
                  <a:srgbClr val="002060"/>
                </a:solidFill>
              </a:rPr>
              <a:t>UDHR 19; ICCPR 19+</a:t>
            </a:r>
          </a:p>
        </p:txBody>
      </p:sp>
      <p:sp>
        <p:nvSpPr>
          <p:cNvPr id="76" name="Rectangle 75"/>
          <p:cNvSpPr/>
          <p:nvPr/>
        </p:nvSpPr>
        <p:spPr>
          <a:xfrm>
            <a:off x="4699044" y="2744896"/>
            <a:ext cx="2160000" cy="13500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1200" dirty="0">
                <a:solidFill>
                  <a:srgbClr val="002060"/>
                </a:solidFill>
              </a:rPr>
              <a:t>ECHR 10+</a:t>
            </a:r>
          </a:p>
        </p:txBody>
      </p:sp>
      <p:sp>
        <p:nvSpPr>
          <p:cNvPr id="77" name="Rectangle 76"/>
          <p:cNvSpPr/>
          <p:nvPr/>
        </p:nvSpPr>
        <p:spPr>
          <a:xfrm>
            <a:off x="209550" y="2889421"/>
            <a:ext cx="2160000" cy="13500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200" dirty="0">
                <a:solidFill>
                  <a:srgbClr val="002060"/>
                </a:solidFill>
              </a:rPr>
              <a:t>Media</a:t>
            </a:r>
            <a:endParaRPr lang="en-IE" sz="1200" dirty="0">
              <a:solidFill>
                <a:srgbClr val="002060"/>
              </a:solidFill>
            </a:endParaRPr>
          </a:p>
        </p:txBody>
      </p:sp>
      <p:sp>
        <p:nvSpPr>
          <p:cNvPr id="78" name="Rectangle 77"/>
          <p:cNvSpPr/>
          <p:nvPr/>
        </p:nvSpPr>
        <p:spPr>
          <a:xfrm>
            <a:off x="2454297" y="2889421"/>
            <a:ext cx="2160000" cy="13500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1200" dirty="0">
                <a:solidFill>
                  <a:srgbClr val="002060"/>
                </a:solidFill>
              </a:rPr>
              <a:t>11(2)</a:t>
            </a:r>
          </a:p>
        </p:txBody>
      </p:sp>
      <p:sp>
        <p:nvSpPr>
          <p:cNvPr id="79" name="Rectangle 78"/>
          <p:cNvSpPr/>
          <p:nvPr/>
        </p:nvSpPr>
        <p:spPr>
          <a:xfrm>
            <a:off x="6943791" y="2889421"/>
            <a:ext cx="2160000" cy="13500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1200" dirty="0">
                <a:solidFill>
                  <a:srgbClr val="002060"/>
                </a:solidFill>
              </a:rPr>
              <a:t>UDHR 19; ICCPR 19+</a:t>
            </a:r>
          </a:p>
        </p:txBody>
      </p:sp>
      <p:sp>
        <p:nvSpPr>
          <p:cNvPr id="80" name="Rectangle 79"/>
          <p:cNvSpPr/>
          <p:nvPr/>
        </p:nvSpPr>
        <p:spPr>
          <a:xfrm>
            <a:off x="4699044" y="2889421"/>
            <a:ext cx="2160000" cy="13500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1200" dirty="0">
                <a:solidFill>
                  <a:srgbClr val="002060"/>
                </a:solidFill>
              </a:rPr>
              <a:t>ECHR 10+</a:t>
            </a:r>
          </a:p>
        </p:txBody>
      </p:sp>
      <p:sp>
        <p:nvSpPr>
          <p:cNvPr id="81" name="Rectangle 80"/>
          <p:cNvSpPr/>
          <p:nvPr/>
        </p:nvSpPr>
        <p:spPr>
          <a:xfrm>
            <a:off x="209550" y="3033946"/>
            <a:ext cx="2160000" cy="13500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200" dirty="0">
                <a:solidFill>
                  <a:srgbClr val="002060"/>
                </a:solidFill>
              </a:rPr>
              <a:t>Assembly and association</a:t>
            </a:r>
            <a:endParaRPr lang="en-IE" sz="1200" dirty="0">
              <a:solidFill>
                <a:srgbClr val="002060"/>
              </a:solidFill>
            </a:endParaRPr>
          </a:p>
        </p:txBody>
      </p:sp>
      <p:sp>
        <p:nvSpPr>
          <p:cNvPr id="82" name="Rectangle 81"/>
          <p:cNvSpPr/>
          <p:nvPr/>
        </p:nvSpPr>
        <p:spPr>
          <a:xfrm>
            <a:off x="2454297" y="3033946"/>
            <a:ext cx="2160000" cy="13500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1200" dirty="0">
                <a:solidFill>
                  <a:srgbClr val="002060"/>
                </a:solidFill>
              </a:rPr>
              <a:t>12</a:t>
            </a:r>
          </a:p>
        </p:txBody>
      </p:sp>
      <p:sp>
        <p:nvSpPr>
          <p:cNvPr id="83" name="Rectangle 82"/>
          <p:cNvSpPr/>
          <p:nvPr/>
        </p:nvSpPr>
        <p:spPr>
          <a:xfrm>
            <a:off x="6943791" y="3033946"/>
            <a:ext cx="2160000" cy="13500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900" dirty="0">
                <a:solidFill>
                  <a:srgbClr val="002060"/>
                </a:solidFill>
              </a:rPr>
              <a:t>UDHR 20 &amp; 23(4); ICCPR 20-22; ICESCR 8</a:t>
            </a:r>
          </a:p>
        </p:txBody>
      </p:sp>
      <p:sp>
        <p:nvSpPr>
          <p:cNvPr id="84" name="Rectangle 83"/>
          <p:cNvSpPr/>
          <p:nvPr/>
        </p:nvSpPr>
        <p:spPr>
          <a:xfrm>
            <a:off x="4699044" y="3033946"/>
            <a:ext cx="2160000" cy="13500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1200" dirty="0">
                <a:solidFill>
                  <a:srgbClr val="002060"/>
                </a:solidFill>
              </a:rPr>
              <a:t>ECHR 11+</a:t>
            </a:r>
          </a:p>
        </p:txBody>
      </p:sp>
      <p:sp>
        <p:nvSpPr>
          <p:cNvPr id="85" name="Rectangle 84"/>
          <p:cNvSpPr/>
          <p:nvPr/>
        </p:nvSpPr>
        <p:spPr>
          <a:xfrm>
            <a:off x="209550" y="3178471"/>
            <a:ext cx="2160000" cy="13500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200" dirty="0">
                <a:solidFill>
                  <a:srgbClr val="002060"/>
                </a:solidFill>
              </a:rPr>
              <a:t>Arts and sciences</a:t>
            </a:r>
            <a:endParaRPr lang="en-IE" sz="1200" dirty="0">
              <a:solidFill>
                <a:srgbClr val="002060"/>
              </a:solidFill>
            </a:endParaRPr>
          </a:p>
        </p:txBody>
      </p:sp>
      <p:sp>
        <p:nvSpPr>
          <p:cNvPr id="86" name="Rectangle 85"/>
          <p:cNvSpPr/>
          <p:nvPr/>
        </p:nvSpPr>
        <p:spPr>
          <a:xfrm>
            <a:off x="2454297" y="3178471"/>
            <a:ext cx="2160000" cy="13500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1200" dirty="0">
                <a:solidFill>
                  <a:srgbClr val="002060"/>
                </a:solidFill>
              </a:rPr>
              <a:t>13</a:t>
            </a:r>
          </a:p>
        </p:txBody>
      </p:sp>
      <p:sp>
        <p:nvSpPr>
          <p:cNvPr id="87" name="Rectangle 86"/>
          <p:cNvSpPr/>
          <p:nvPr/>
        </p:nvSpPr>
        <p:spPr>
          <a:xfrm>
            <a:off x="6943791" y="3178471"/>
            <a:ext cx="2160000" cy="13500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1200" dirty="0">
                <a:solidFill>
                  <a:srgbClr val="002060"/>
                </a:solidFill>
              </a:rPr>
              <a:t>ICESCR 15(2-3)</a:t>
            </a:r>
          </a:p>
        </p:txBody>
      </p:sp>
      <p:sp>
        <p:nvSpPr>
          <p:cNvPr id="88" name="Rectangle 87"/>
          <p:cNvSpPr/>
          <p:nvPr/>
        </p:nvSpPr>
        <p:spPr>
          <a:xfrm>
            <a:off x="4699044" y="3178471"/>
            <a:ext cx="2160000" cy="13500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1200" dirty="0">
                <a:solidFill>
                  <a:srgbClr val="002060"/>
                </a:solidFill>
              </a:rPr>
              <a:t>Biomedical Conv. </a:t>
            </a:r>
            <a:r>
              <a:rPr lang="en-IE" sz="1200" dirty="0" err="1">
                <a:solidFill>
                  <a:srgbClr val="002060"/>
                </a:solidFill>
              </a:rPr>
              <a:t>Expl</a:t>
            </a:r>
            <a:r>
              <a:rPr lang="en-IE" sz="1200" dirty="0">
                <a:solidFill>
                  <a:srgbClr val="002060"/>
                </a:solidFill>
              </a:rPr>
              <a:t>. notes</a:t>
            </a:r>
          </a:p>
        </p:txBody>
      </p:sp>
      <p:sp>
        <p:nvSpPr>
          <p:cNvPr id="89" name="Rectangle 88"/>
          <p:cNvSpPr/>
          <p:nvPr/>
        </p:nvSpPr>
        <p:spPr>
          <a:xfrm>
            <a:off x="209550" y="3322996"/>
            <a:ext cx="2160000" cy="13500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200" dirty="0">
                <a:solidFill>
                  <a:srgbClr val="002060"/>
                </a:solidFill>
              </a:rPr>
              <a:t>Access to education</a:t>
            </a:r>
            <a:endParaRPr lang="en-IE" sz="1200" dirty="0">
              <a:solidFill>
                <a:srgbClr val="002060"/>
              </a:solidFill>
            </a:endParaRPr>
          </a:p>
        </p:txBody>
      </p:sp>
      <p:sp>
        <p:nvSpPr>
          <p:cNvPr id="90" name="Rectangle 89"/>
          <p:cNvSpPr/>
          <p:nvPr/>
        </p:nvSpPr>
        <p:spPr>
          <a:xfrm>
            <a:off x="2454297" y="3322996"/>
            <a:ext cx="2160000" cy="13500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1200" dirty="0">
                <a:solidFill>
                  <a:srgbClr val="002060"/>
                </a:solidFill>
              </a:rPr>
              <a:t>14(1)</a:t>
            </a:r>
          </a:p>
        </p:txBody>
      </p:sp>
      <p:sp>
        <p:nvSpPr>
          <p:cNvPr id="91" name="Rectangle 90"/>
          <p:cNvSpPr/>
          <p:nvPr/>
        </p:nvSpPr>
        <p:spPr>
          <a:xfrm>
            <a:off x="6943791" y="3322996"/>
            <a:ext cx="2160000" cy="13500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1200" dirty="0">
                <a:solidFill>
                  <a:srgbClr val="002060"/>
                </a:solidFill>
              </a:rPr>
              <a:t>UDHR 26(1)</a:t>
            </a:r>
          </a:p>
        </p:txBody>
      </p:sp>
      <p:sp>
        <p:nvSpPr>
          <p:cNvPr id="92" name="Rectangle 91"/>
          <p:cNvSpPr/>
          <p:nvPr/>
        </p:nvSpPr>
        <p:spPr>
          <a:xfrm>
            <a:off x="4699044" y="3322996"/>
            <a:ext cx="2160000" cy="13500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1200" dirty="0">
                <a:solidFill>
                  <a:srgbClr val="002060"/>
                </a:solidFill>
              </a:rPr>
              <a:t>ECHR P1 2</a:t>
            </a:r>
          </a:p>
        </p:txBody>
      </p:sp>
      <p:sp>
        <p:nvSpPr>
          <p:cNvPr id="93" name="Rectangle 92"/>
          <p:cNvSpPr/>
          <p:nvPr/>
        </p:nvSpPr>
        <p:spPr>
          <a:xfrm>
            <a:off x="209550" y="3463116"/>
            <a:ext cx="2160000" cy="13500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200" dirty="0">
                <a:solidFill>
                  <a:srgbClr val="002060"/>
                </a:solidFill>
              </a:rPr>
              <a:t>Free compulsory education</a:t>
            </a:r>
            <a:endParaRPr lang="en-IE" sz="1200" dirty="0">
              <a:solidFill>
                <a:srgbClr val="002060"/>
              </a:solidFill>
            </a:endParaRPr>
          </a:p>
        </p:txBody>
      </p:sp>
      <p:sp>
        <p:nvSpPr>
          <p:cNvPr id="94" name="Rectangle 93"/>
          <p:cNvSpPr/>
          <p:nvPr/>
        </p:nvSpPr>
        <p:spPr>
          <a:xfrm>
            <a:off x="2454297" y="3463116"/>
            <a:ext cx="2160000" cy="135000"/>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1200" dirty="0">
                <a:solidFill>
                  <a:srgbClr val="002060"/>
                </a:solidFill>
              </a:rPr>
              <a:t>14(2)</a:t>
            </a:r>
          </a:p>
        </p:txBody>
      </p:sp>
      <p:sp>
        <p:nvSpPr>
          <p:cNvPr id="95" name="Rectangle 94"/>
          <p:cNvSpPr/>
          <p:nvPr/>
        </p:nvSpPr>
        <p:spPr>
          <a:xfrm>
            <a:off x="6943791" y="3463116"/>
            <a:ext cx="2160000" cy="13500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900" dirty="0">
                <a:solidFill>
                  <a:srgbClr val="002060"/>
                </a:solidFill>
              </a:rPr>
              <a:t>UDHR 26(1); ICESCR 13(1-2) &amp; 14</a:t>
            </a:r>
          </a:p>
        </p:txBody>
      </p:sp>
      <p:sp>
        <p:nvSpPr>
          <p:cNvPr id="96" name="Rectangle 95"/>
          <p:cNvSpPr/>
          <p:nvPr/>
        </p:nvSpPr>
        <p:spPr>
          <a:xfrm>
            <a:off x="4699044" y="3463116"/>
            <a:ext cx="2160000" cy="135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sz="1200" dirty="0">
              <a:solidFill>
                <a:srgbClr val="002060"/>
              </a:solidFill>
            </a:endParaRPr>
          </a:p>
        </p:txBody>
      </p:sp>
      <p:sp>
        <p:nvSpPr>
          <p:cNvPr id="97" name="Rectangle 96"/>
          <p:cNvSpPr/>
          <p:nvPr/>
        </p:nvSpPr>
        <p:spPr>
          <a:xfrm>
            <a:off x="209550" y="3607521"/>
            <a:ext cx="2160000" cy="13500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200" dirty="0">
                <a:solidFill>
                  <a:srgbClr val="002060"/>
                </a:solidFill>
              </a:rPr>
              <a:t>Parents choice of education</a:t>
            </a:r>
            <a:endParaRPr lang="en-IE" sz="1200" dirty="0">
              <a:solidFill>
                <a:srgbClr val="002060"/>
              </a:solidFill>
            </a:endParaRPr>
          </a:p>
        </p:txBody>
      </p:sp>
      <p:sp>
        <p:nvSpPr>
          <p:cNvPr id="98" name="Rectangle 97"/>
          <p:cNvSpPr/>
          <p:nvPr/>
        </p:nvSpPr>
        <p:spPr>
          <a:xfrm>
            <a:off x="2454297" y="3607521"/>
            <a:ext cx="2160000" cy="13500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1200" dirty="0">
                <a:solidFill>
                  <a:srgbClr val="002060"/>
                </a:solidFill>
              </a:rPr>
              <a:t>14(3)+</a:t>
            </a:r>
          </a:p>
        </p:txBody>
      </p:sp>
      <p:sp>
        <p:nvSpPr>
          <p:cNvPr id="99" name="Rectangle 98"/>
          <p:cNvSpPr/>
          <p:nvPr/>
        </p:nvSpPr>
        <p:spPr>
          <a:xfrm>
            <a:off x="6943791" y="3607521"/>
            <a:ext cx="2160000" cy="13500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900" dirty="0">
                <a:solidFill>
                  <a:srgbClr val="002060"/>
                </a:solidFill>
              </a:rPr>
              <a:t>UDHR 26(3); ICCPR 18(4); ICESCR 13(3)</a:t>
            </a:r>
          </a:p>
        </p:txBody>
      </p:sp>
      <p:sp>
        <p:nvSpPr>
          <p:cNvPr id="100" name="Rectangle 99"/>
          <p:cNvSpPr/>
          <p:nvPr/>
        </p:nvSpPr>
        <p:spPr>
          <a:xfrm>
            <a:off x="4699044" y="3607521"/>
            <a:ext cx="2160000" cy="13500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1200" dirty="0">
                <a:solidFill>
                  <a:srgbClr val="002060"/>
                </a:solidFill>
              </a:rPr>
              <a:t>ECHR P1 2+</a:t>
            </a:r>
          </a:p>
        </p:txBody>
      </p:sp>
      <p:sp>
        <p:nvSpPr>
          <p:cNvPr id="101" name="Rectangle 100"/>
          <p:cNvSpPr/>
          <p:nvPr/>
        </p:nvSpPr>
        <p:spPr>
          <a:xfrm>
            <a:off x="209550" y="3752046"/>
            <a:ext cx="2160000" cy="13500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200" dirty="0">
                <a:solidFill>
                  <a:srgbClr val="002060"/>
                </a:solidFill>
              </a:rPr>
              <a:t>Occupation (choice)</a:t>
            </a:r>
            <a:endParaRPr lang="en-IE" sz="1200" dirty="0">
              <a:solidFill>
                <a:srgbClr val="002060"/>
              </a:solidFill>
            </a:endParaRPr>
          </a:p>
        </p:txBody>
      </p:sp>
      <p:sp>
        <p:nvSpPr>
          <p:cNvPr id="102" name="Rectangle 101"/>
          <p:cNvSpPr/>
          <p:nvPr/>
        </p:nvSpPr>
        <p:spPr>
          <a:xfrm>
            <a:off x="2454297" y="3752046"/>
            <a:ext cx="2160000" cy="13500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1200" dirty="0">
                <a:solidFill>
                  <a:srgbClr val="002060"/>
                </a:solidFill>
              </a:rPr>
              <a:t>15(1)</a:t>
            </a:r>
          </a:p>
        </p:txBody>
      </p:sp>
      <p:sp>
        <p:nvSpPr>
          <p:cNvPr id="103" name="Rectangle 102"/>
          <p:cNvSpPr/>
          <p:nvPr/>
        </p:nvSpPr>
        <p:spPr>
          <a:xfrm>
            <a:off x="6943791" y="3752046"/>
            <a:ext cx="2160000" cy="13500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1200" dirty="0">
                <a:solidFill>
                  <a:srgbClr val="002060"/>
                </a:solidFill>
              </a:rPr>
              <a:t>ESC 1</a:t>
            </a:r>
          </a:p>
        </p:txBody>
      </p:sp>
      <p:sp>
        <p:nvSpPr>
          <p:cNvPr id="104" name="Rectangle 103"/>
          <p:cNvSpPr/>
          <p:nvPr/>
        </p:nvSpPr>
        <p:spPr>
          <a:xfrm>
            <a:off x="4699044" y="3752046"/>
            <a:ext cx="2160000" cy="13500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1200" dirty="0">
                <a:solidFill>
                  <a:srgbClr val="002060"/>
                </a:solidFill>
              </a:rPr>
              <a:t>UDHR 23(1); ICESCR 6(1)</a:t>
            </a:r>
          </a:p>
        </p:txBody>
      </p:sp>
      <p:sp>
        <p:nvSpPr>
          <p:cNvPr id="105" name="Rectangle 104"/>
          <p:cNvSpPr/>
          <p:nvPr/>
        </p:nvSpPr>
        <p:spPr>
          <a:xfrm>
            <a:off x="209550" y="3896571"/>
            <a:ext cx="2160000" cy="13500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200" dirty="0">
                <a:solidFill>
                  <a:srgbClr val="002060"/>
                </a:solidFill>
              </a:rPr>
              <a:t>Occupation (movement)</a:t>
            </a:r>
            <a:endParaRPr lang="en-IE" sz="1200" dirty="0">
              <a:solidFill>
                <a:srgbClr val="002060"/>
              </a:solidFill>
            </a:endParaRPr>
          </a:p>
        </p:txBody>
      </p:sp>
      <p:sp>
        <p:nvSpPr>
          <p:cNvPr id="106" name="Rectangle 105"/>
          <p:cNvSpPr/>
          <p:nvPr/>
        </p:nvSpPr>
        <p:spPr>
          <a:xfrm>
            <a:off x="2454297" y="3896571"/>
            <a:ext cx="2160000" cy="13500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1200" dirty="0">
                <a:solidFill>
                  <a:srgbClr val="002060"/>
                </a:solidFill>
              </a:rPr>
              <a:t>15(2)</a:t>
            </a:r>
          </a:p>
        </p:txBody>
      </p:sp>
      <p:sp>
        <p:nvSpPr>
          <p:cNvPr id="107" name="Rectangle 106"/>
          <p:cNvSpPr/>
          <p:nvPr/>
        </p:nvSpPr>
        <p:spPr>
          <a:xfrm>
            <a:off x="6943791" y="3896571"/>
            <a:ext cx="2160000" cy="13500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1200" dirty="0">
                <a:solidFill>
                  <a:srgbClr val="002060"/>
                </a:solidFill>
              </a:rPr>
              <a:t>ESC 18</a:t>
            </a:r>
          </a:p>
        </p:txBody>
      </p:sp>
      <p:sp>
        <p:nvSpPr>
          <p:cNvPr id="108" name="Rectangle 107"/>
          <p:cNvSpPr/>
          <p:nvPr/>
        </p:nvSpPr>
        <p:spPr>
          <a:xfrm>
            <a:off x="4699044" y="3896571"/>
            <a:ext cx="2160000" cy="13500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1200" dirty="0">
                <a:solidFill>
                  <a:srgbClr val="002060"/>
                </a:solidFill>
              </a:rPr>
              <a:t>ESC 18</a:t>
            </a:r>
          </a:p>
        </p:txBody>
      </p:sp>
      <p:sp>
        <p:nvSpPr>
          <p:cNvPr id="109" name="Rectangle 108"/>
          <p:cNvSpPr/>
          <p:nvPr/>
        </p:nvSpPr>
        <p:spPr>
          <a:xfrm>
            <a:off x="209550" y="4042085"/>
            <a:ext cx="2160000" cy="13500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200" dirty="0">
                <a:solidFill>
                  <a:srgbClr val="002060"/>
                </a:solidFill>
              </a:rPr>
              <a:t>Parity of conditions</a:t>
            </a:r>
            <a:endParaRPr lang="en-IE" sz="1200" dirty="0">
              <a:solidFill>
                <a:srgbClr val="002060"/>
              </a:solidFill>
            </a:endParaRPr>
          </a:p>
        </p:txBody>
      </p:sp>
      <p:sp>
        <p:nvSpPr>
          <p:cNvPr id="110" name="Rectangle 109"/>
          <p:cNvSpPr/>
          <p:nvPr/>
        </p:nvSpPr>
        <p:spPr>
          <a:xfrm>
            <a:off x="2454297" y="4042085"/>
            <a:ext cx="2160000" cy="135000"/>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1200" dirty="0">
                <a:solidFill>
                  <a:srgbClr val="002060"/>
                </a:solidFill>
              </a:rPr>
              <a:t>15(3)</a:t>
            </a:r>
          </a:p>
        </p:txBody>
      </p:sp>
      <p:sp>
        <p:nvSpPr>
          <p:cNvPr id="111" name="Rectangle 110"/>
          <p:cNvSpPr/>
          <p:nvPr/>
        </p:nvSpPr>
        <p:spPr>
          <a:xfrm>
            <a:off x="6943791" y="4042085"/>
            <a:ext cx="2160000" cy="13500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1200" dirty="0">
                <a:solidFill>
                  <a:srgbClr val="002060"/>
                </a:solidFill>
              </a:rPr>
              <a:t>ESC 19</a:t>
            </a:r>
          </a:p>
        </p:txBody>
      </p:sp>
      <p:sp>
        <p:nvSpPr>
          <p:cNvPr id="112" name="Rectangle 111"/>
          <p:cNvSpPr/>
          <p:nvPr/>
        </p:nvSpPr>
        <p:spPr>
          <a:xfrm>
            <a:off x="4699044" y="4042085"/>
            <a:ext cx="2160000" cy="135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sz="1200" dirty="0">
              <a:solidFill>
                <a:srgbClr val="002060"/>
              </a:solidFill>
            </a:endParaRPr>
          </a:p>
        </p:txBody>
      </p:sp>
      <p:sp>
        <p:nvSpPr>
          <p:cNvPr id="113" name="Rectangle 112"/>
          <p:cNvSpPr/>
          <p:nvPr/>
        </p:nvSpPr>
        <p:spPr>
          <a:xfrm>
            <a:off x="209550" y="4186610"/>
            <a:ext cx="2160000" cy="13500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200" dirty="0">
                <a:solidFill>
                  <a:srgbClr val="002060"/>
                </a:solidFill>
              </a:rPr>
              <a:t>Conduct business</a:t>
            </a:r>
            <a:endParaRPr lang="en-IE" sz="1200" dirty="0">
              <a:solidFill>
                <a:srgbClr val="002060"/>
              </a:solidFill>
            </a:endParaRPr>
          </a:p>
        </p:txBody>
      </p:sp>
      <p:sp>
        <p:nvSpPr>
          <p:cNvPr id="114" name="Rectangle 113"/>
          <p:cNvSpPr/>
          <p:nvPr/>
        </p:nvSpPr>
        <p:spPr>
          <a:xfrm>
            <a:off x="2454297" y="4186610"/>
            <a:ext cx="2160000" cy="1350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1200" dirty="0">
                <a:solidFill>
                  <a:srgbClr val="002060"/>
                </a:solidFill>
              </a:rPr>
              <a:t>16</a:t>
            </a:r>
          </a:p>
        </p:txBody>
      </p:sp>
      <p:sp>
        <p:nvSpPr>
          <p:cNvPr id="115" name="Rectangle 114"/>
          <p:cNvSpPr/>
          <p:nvPr/>
        </p:nvSpPr>
        <p:spPr>
          <a:xfrm>
            <a:off x="6943791" y="4186610"/>
            <a:ext cx="2160000" cy="135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sz="1200" dirty="0">
              <a:solidFill>
                <a:srgbClr val="002060"/>
              </a:solidFill>
            </a:endParaRPr>
          </a:p>
        </p:txBody>
      </p:sp>
      <p:sp>
        <p:nvSpPr>
          <p:cNvPr id="116" name="Rectangle 115"/>
          <p:cNvSpPr/>
          <p:nvPr/>
        </p:nvSpPr>
        <p:spPr>
          <a:xfrm>
            <a:off x="4699044" y="4186610"/>
            <a:ext cx="2160000" cy="135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sz="1200" dirty="0">
              <a:solidFill>
                <a:srgbClr val="002060"/>
              </a:solidFill>
            </a:endParaRPr>
          </a:p>
        </p:txBody>
      </p:sp>
      <p:sp>
        <p:nvSpPr>
          <p:cNvPr id="117" name="Rectangle 116"/>
          <p:cNvSpPr/>
          <p:nvPr/>
        </p:nvSpPr>
        <p:spPr>
          <a:xfrm>
            <a:off x="209550" y="4331135"/>
            <a:ext cx="2160000" cy="13500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200" dirty="0">
                <a:solidFill>
                  <a:srgbClr val="002060"/>
                </a:solidFill>
              </a:rPr>
              <a:t>Property</a:t>
            </a:r>
            <a:endParaRPr lang="en-IE" sz="1200" dirty="0">
              <a:solidFill>
                <a:srgbClr val="002060"/>
              </a:solidFill>
            </a:endParaRPr>
          </a:p>
        </p:txBody>
      </p:sp>
      <p:sp>
        <p:nvSpPr>
          <p:cNvPr id="118" name="Rectangle 117"/>
          <p:cNvSpPr/>
          <p:nvPr/>
        </p:nvSpPr>
        <p:spPr>
          <a:xfrm>
            <a:off x="2454297" y="4331135"/>
            <a:ext cx="2160000" cy="13500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1200" dirty="0">
                <a:solidFill>
                  <a:srgbClr val="002060"/>
                </a:solidFill>
              </a:rPr>
              <a:t>17+</a:t>
            </a:r>
          </a:p>
        </p:txBody>
      </p:sp>
      <p:sp>
        <p:nvSpPr>
          <p:cNvPr id="119" name="Rectangle 118"/>
          <p:cNvSpPr/>
          <p:nvPr/>
        </p:nvSpPr>
        <p:spPr>
          <a:xfrm>
            <a:off x="6943791" y="4331135"/>
            <a:ext cx="2160000" cy="13500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1200" dirty="0">
                <a:solidFill>
                  <a:srgbClr val="002060"/>
                </a:solidFill>
              </a:rPr>
              <a:t>UDHR 17</a:t>
            </a:r>
          </a:p>
        </p:txBody>
      </p:sp>
      <p:sp>
        <p:nvSpPr>
          <p:cNvPr id="120" name="Rectangle 119"/>
          <p:cNvSpPr/>
          <p:nvPr/>
        </p:nvSpPr>
        <p:spPr>
          <a:xfrm>
            <a:off x="4699044" y="4331135"/>
            <a:ext cx="2160000" cy="13500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1200" dirty="0">
                <a:solidFill>
                  <a:srgbClr val="002060"/>
                </a:solidFill>
              </a:rPr>
              <a:t>ECHR P1 1+</a:t>
            </a:r>
          </a:p>
        </p:txBody>
      </p:sp>
      <p:sp>
        <p:nvSpPr>
          <p:cNvPr id="121" name="Rectangle 120"/>
          <p:cNvSpPr/>
          <p:nvPr/>
        </p:nvSpPr>
        <p:spPr>
          <a:xfrm>
            <a:off x="209550" y="4475660"/>
            <a:ext cx="2160000" cy="13500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200" dirty="0">
                <a:solidFill>
                  <a:srgbClr val="002060"/>
                </a:solidFill>
              </a:rPr>
              <a:t>Intellectual property</a:t>
            </a:r>
            <a:endParaRPr lang="en-IE" sz="1200" dirty="0">
              <a:solidFill>
                <a:srgbClr val="002060"/>
              </a:solidFill>
            </a:endParaRPr>
          </a:p>
        </p:txBody>
      </p:sp>
      <p:sp>
        <p:nvSpPr>
          <p:cNvPr id="122" name="Rectangle 121"/>
          <p:cNvSpPr/>
          <p:nvPr/>
        </p:nvSpPr>
        <p:spPr>
          <a:xfrm>
            <a:off x="2454297" y="4475660"/>
            <a:ext cx="2160000" cy="135000"/>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1200" dirty="0">
                <a:solidFill>
                  <a:srgbClr val="002060"/>
                </a:solidFill>
              </a:rPr>
              <a:t>17(2)</a:t>
            </a:r>
          </a:p>
        </p:txBody>
      </p:sp>
      <p:sp>
        <p:nvSpPr>
          <p:cNvPr id="123" name="Rectangle 122"/>
          <p:cNvSpPr/>
          <p:nvPr/>
        </p:nvSpPr>
        <p:spPr>
          <a:xfrm>
            <a:off x="6943791" y="4475660"/>
            <a:ext cx="2160000" cy="13500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1200" dirty="0">
                <a:solidFill>
                  <a:srgbClr val="002060"/>
                </a:solidFill>
              </a:rPr>
              <a:t>UDHR 27(2)</a:t>
            </a:r>
          </a:p>
        </p:txBody>
      </p:sp>
      <p:sp>
        <p:nvSpPr>
          <p:cNvPr id="124" name="Rectangle 123"/>
          <p:cNvSpPr/>
          <p:nvPr/>
        </p:nvSpPr>
        <p:spPr>
          <a:xfrm>
            <a:off x="4699044" y="4475660"/>
            <a:ext cx="2160000" cy="135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sz="1200" dirty="0">
              <a:solidFill>
                <a:srgbClr val="002060"/>
              </a:solidFill>
            </a:endParaRPr>
          </a:p>
        </p:txBody>
      </p:sp>
      <p:sp>
        <p:nvSpPr>
          <p:cNvPr id="125" name="Rectangle 124"/>
          <p:cNvSpPr/>
          <p:nvPr/>
        </p:nvSpPr>
        <p:spPr>
          <a:xfrm rot="16200000">
            <a:off x="-739114" y="953768"/>
            <a:ext cx="1708780" cy="135000"/>
          </a:xfrm>
          <a:prstGeom prst="rect">
            <a:avLst/>
          </a:prstGeom>
          <a:solidFill>
            <a:srgbClr val="444F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350" dirty="0"/>
              <a:t>Dignity</a:t>
            </a:r>
            <a:endParaRPr lang="en-IE" sz="1350" dirty="0"/>
          </a:p>
        </p:txBody>
      </p:sp>
      <p:sp>
        <p:nvSpPr>
          <p:cNvPr id="126" name="Rectangle 125"/>
          <p:cNvSpPr/>
          <p:nvPr/>
        </p:nvSpPr>
        <p:spPr>
          <a:xfrm rot="16200000">
            <a:off x="-1459721" y="3392608"/>
            <a:ext cx="3136560" cy="121565"/>
          </a:xfrm>
          <a:prstGeom prst="rect">
            <a:avLst/>
          </a:prstGeom>
          <a:solidFill>
            <a:srgbClr val="0026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350" dirty="0"/>
              <a:t>Freedoms</a:t>
            </a:r>
            <a:endParaRPr lang="en-IE" sz="1350" dirty="0"/>
          </a:p>
        </p:txBody>
      </p:sp>
      <p:sp>
        <p:nvSpPr>
          <p:cNvPr id="127" name="Rectangle 126"/>
          <p:cNvSpPr/>
          <p:nvPr/>
        </p:nvSpPr>
        <p:spPr>
          <a:xfrm>
            <a:off x="209550" y="4615667"/>
            <a:ext cx="2160000" cy="13500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200" dirty="0">
                <a:solidFill>
                  <a:srgbClr val="002060"/>
                </a:solidFill>
              </a:rPr>
              <a:t>Asylum</a:t>
            </a:r>
            <a:endParaRPr lang="en-IE" sz="1200" dirty="0">
              <a:solidFill>
                <a:srgbClr val="002060"/>
              </a:solidFill>
            </a:endParaRPr>
          </a:p>
        </p:txBody>
      </p:sp>
      <p:sp>
        <p:nvSpPr>
          <p:cNvPr id="128" name="Rectangle 127"/>
          <p:cNvSpPr/>
          <p:nvPr/>
        </p:nvSpPr>
        <p:spPr>
          <a:xfrm>
            <a:off x="2454297" y="4615667"/>
            <a:ext cx="2160000" cy="135000"/>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1200" dirty="0">
                <a:solidFill>
                  <a:srgbClr val="002060"/>
                </a:solidFill>
              </a:rPr>
              <a:t>18</a:t>
            </a:r>
          </a:p>
        </p:txBody>
      </p:sp>
      <p:sp>
        <p:nvSpPr>
          <p:cNvPr id="129" name="Rectangle 128"/>
          <p:cNvSpPr/>
          <p:nvPr/>
        </p:nvSpPr>
        <p:spPr>
          <a:xfrm>
            <a:off x="6943791" y="4615667"/>
            <a:ext cx="2160000" cy="13500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1200" dirty="0">
                <a:solidFill>
                  <a:srgbClr val="002060"/>
                </a:solidFill>
              </a:rPr>
              <a:t>UDHR 14</a:t>
            </a:r>
          </a:p>
        </p:txBody>
      </p:sp>
      <p:sp>
        <p:nvSpPr>
          <p:cNvPr id="130" name="Rectangle 129"/>
          <p:cNvSpPr/>
          <p:nvPr/>
        </p:nvSpPr>
        <p:spPr>
          <a:xfrm>
            <a:off x="4699044" y="4615667"/>
            <a:ext cx="2160000" cy="135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sz="1200" dirty="0">
              <a:solidFill>
                <a:srgbClr val="002060"/>
              </a:solidFill>
            </a:endParaRPr>
          </a:p>
        </p:txBody>
      </p:sp>
      <p:sp>
        <p:nvSpPr>
          <p:cNvPr id="131" name="Rectangle 130"/>
          <p:cNvSpPr/>
          <p:nvPr/>
        </p:nvSpPr>
        <p:spPr>
          <a:xfrm>
            <a:off x="209550" y="4751168"/>
            <a:ext cx="2160000" cy="13500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200" dirty="0">
                <a:solidFill>
                  <a:srgbClr val="002060"/>
                </a:solidFill>
              </a:rPr>
              <a:t>Collective expulsion</a:t>
            </a:r>
            <a:endParaRPr lang="en-IE" sz="1200" dirty="0">
              <a:solidFill>
                <a:srgbClr val="002060"/>
              </a:solidFill>
            </a:endParaRPr>
          </a:p>
        </p:txBody>
      </p:sp>
      <p:sp>
        <p:nvSpPr>
          <p:cNvPr id="132" name="Rectangle 131"/>
          <p:cNvSpPr/>
          <p:nvPr/>
        </p:nvSpPr>
        <p:spPr>
          <a:xfrm>
            <a:off x="2454297" y="4751168"/>
            <a:ext cx="2160000" cy="13500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1200" dirty="0">
                <a:solidFill>
                  <a:srgbClr val="002060"/>
                </a:solidFill>
              </a:rPr>
              <a:t>19(1)</a:t>
            </a:r>
          </a:p>
        </p:txBody>
      </p:sp>
      <p:sp>
        <p:nvSpPr>
          <p:cNvPr id="133" name="Rectangle 132"/>
          <p:cNvSpPr/>
          <p:nvPr/>
        </p:nvSpPr>
        <p:spPr>
          <a:xfrm>
            <a:off x="6943791" y="4751168"/>
            <a:ext cx="2160000" cy="13500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1200" dirty="0">
                <a:solidFill>
                  <a:srgbClr val="002060"/>
                </a:solidFill>
              </a:rPr>
              <a:t>CERD 5</a:t>
            </a:r>
          </a:p>
        </p:txBody>
      </p:sp>
      <p:sp>
        <p:nvSpPr>
          <p:cNvPr id="134" name="Rectangle 133"/>
          <p:cNvSpPr/>
          <p:nvPr/>
        </p:nvSpPr>
        <p:spPr>
          <a:xfrm>
            <a:off x="4699044" y="4751168"/>
            <a:ext cx="2160000" cy="13500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1200" dirty="0">
                <a:solidFill>
                  <a:srgbClr val="002060"/>
                </a:solidFill>
              </a:rPr>
              <a:t>ECHR P4 4</a:t>
            </a:r>
          </a:p>
        </p:txBody>
      </p:sp>
      <p:sp>
        <p:nvSpPr>
          <p:cNvPr id="135" name="Rectangle 134"/>
          <p:cNvSpPr/>
          <p:nvPr/>
        </p:nvSpPr>
        <p:spPr>
          <a:xfrm>
            <a:off x="209550" y="4886669"/>
            <a:ext cx="2160000" cy="13500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200" dirty="0">
                <a:solidFill>
                  <a:srgbClr val="002060"/>
                </a:solidFill>
              </a:rPr>
              <a:t>Deportation with risk</a:t>
            </a:r>
            <a:endParaRPr lang="en-IE" sz="1200" dirty="0">
              <a:solidFill>
                <a:srgbClr val="002060"/>
              </a:solidFill>
            </a:endParaRPr>
          </a:p>
        </p:txBody>
      </p:sp>
      <p:sp>
        <p:nvSpPr>
          <p:cNvPr id="136" name="Rectangle 135"/>
          <p:cNvSpPr/>
          <p:nvPr/>
        </p:nvSpPr>
        <p:spPr>
          <a:xfrm>
            <a:off x="2454297" y="4886669"/>
            <a:ext cx="2160000" cy="13500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1200" dirty="0">
                <a:solidFill>
                  <a:srgbClr val="002060"/>
                </a:solidFill>
              </a:rPr>
              <a:t>19(2)</a:t>
            </a:r>
          </a:p>
        </p:txBody>
      </p:sp>
      <p:sp>
        <p:nvSpPr>
          <p:cNvPr id="137" name="Rectangle 136"/>
          <p:cNvSpPr/>
          <p:nvPr/>
        </p:nvSpPr>
        <p:spPr>
          <a:xfrm>
            <a:off x="6943791" y="4886669"/>
            <a:ext cx="2160000" cy="13500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1200" dirty="0">
                <a:solidFill>
                  <a:srgbClr val="002060"/>
                </a:solidFill>
              </a:rPr>
              <a:t>CAT 3</a:t>
            </a:r>
          </a:p>
        </p:txBody>
      </p:sp>
      <p:sp>
        <p:nvSpPr>
          <p:cNvPr id="138" name="Rectangle 137"/>
          <p:cNvSpPr/>
          <p:nvPr/>
        </p:nvSpPr>
        <p:spPr>
          <a:xfrm>
            <a:off x="4699044" y="4886669"/>
            <a:ext cx="2160000" cy="13500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1200" dirty="0">
                <a:solidFill>
                  <a:srgbClr val="002060"/>
                </a:solidFill>
              </a:rPr>
              <a:t>ECHR 3 (</a:t>
            </a:r>
            <a:r>
              <a:rPr lang="en-IE" sz="1200" dirty="0" err="1">
                <a:solidFill>
                  <a:srgbClr val="002060"/>
                </a:solidFill>
              </a:rPr>
              <a:t>Seoering</a:t>
            </a:r>
            <a:r>
              <a:rPr lang="en-IE" sz="1200" dirty="0">
                <a:solidFill>
                  <a:srgbClr val="002060"/>
                </a:solidFill>
              </a:rPr>
              <a:t> v UK)</a:t>
            </a:r>
          </a:p>
        </p:txBody>
      </p:sp>
      <p:sp>
        <p:nvSpPr>
          <p:cNvPr id="139" name="Rectangle 138"/>
          <p:cNvSpPr/>
          <p:nvPr/>
        </p:nvSpPr>
        <p:spPr>
          <a:xfrm>
            <a:off x="209550" y="1740657"/>
            <a:ext cx="2160000" cy="135000"/>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200" dirty="0">
                <a:solidFill>
                  <a:srgbClr val="002060"/>
                </a:solidFill>
              </a:rPr>
              <a:t>Human trafficking</a:t>
            </a:r>
            <a:endParaRPr lang="en-IE" sz="1200" dirty="0">
              <a:solidFill>
                <a:srgbClr val="002060"/>
              </a:solidFill>
            </a:endParaRPr>
          </a:p>
        </p:txBody>
      </p:sp>
      <p:sp>
        <p:nvSpPr>
          <p:cNvPr id="140" name="Rectangle 139"/>
          <p:cNvSpPr/>
          <p:nvPr/>
        </p:nvSpPr>
        <p:spPr>
          <a:xfrm>
            <a:off x="2454297" y="1740657"/>
            <a:ext cx="2160000" cy="135000"/>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a:solidFill>
                  <a:srgbClr val="002060"/>
                </a:solidFill>
              </a:rPr>
              <a:t>5(3)</a:t>
            </a:r>
            <a:endParaRPr lang="en-IE" sz="1200" dirty="0">
              <a:solidFill>
                <a:srgbClr val="002060"/>
              </a:solidFill>
            </a:endParaRPr>
          </a:p>
        </p:txBody>
      </p:sp>
      <p:sp>
        <p:nvSpPr>
          <p:cNvPr id="141" name="Rectangle 140"/>
          <p:cNvSpPr/>
          <p:nvPr/>
        </p:nvSpPr>
        <p:spPr>
          <a:xfrm>
            <a:off x="6943791" y="1740657"/>
            <a:ext cx="2160000" cy="135000"/>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1200" dirty="0">
                <a:solidFill>
                  <a:srgbClr val="002060"/>
                </a:solidFill>
              </a:rPr>
              <a:t>ICCPR 8(1-2)</a:t>
            </a:r>
          </a:p>
        </p:txBody>
      </p:sp>
      <p:sp>
        <p:nvSpPr>
          <p:cNvPr id="142" name="Rectangle 141"/>
          <p:cNvSpPr/>
          <p:nvPr/>
        </p:nvSpPr>
        <p:spPr>
          <a:xfrm>
            <a:off x="4699044" y="1740657"/>
            <a:ext cx="2160000" cy="135000"/>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1050" dirty="0">
                <a:solidFill>
                  <a:srgbClr val="002060"/>
                </a:solidFill>
              </a:rPr>
              <a:t>Conv. Trafficking in Human Beings</a:t>
            </a:r>
          </a:p>
        </p:txBody>
      </p:sp>
      <p:sp>
        <p:nvSpPr>
          <p:cNvPr id="143" name="Rectangle 142"/>
          <p:cNvSpPr/>
          <p:nvPr/>
        </p:nvSpPr>
        <p:spPr>
          <a:xfrm>
            <a:off x="209550" y="2602607"/>
            <a:ext cx="2160000" cy="13500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200" dirty="0">
                <a:solidFill>
                  <a:srgbClr val="002060"/>
                </a:solidFill>
              </a:rPr>
              <a:t>Conscientious objection</a:t>
            </a:r>
            <a:endParaRPr lang="en-IE" sz="1200" dirty="0">
              <a:solidFill>
                <a:srgbClr val="002060"/>
              </a:solidFill>
            </a:endParaRPr>
          </a:p>
        </p:txBody>
      </p:sp>
      <p:sp>
        <p:nvSpPr>
          <p:cNvPr id="144" name="Rectangle 143"/>
          <p:cNvSpPr/>
          <p:nvPr/>
        </p:nvSpPr>
        <p:spPr>
          <a:xfrm>
            <a:off x="2454297" y="2602607"/>
            <a:ext cx="2160000" cy="13500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1200" dirty="0">
                <a:solidFill>
                  <a:srgbClr val="002060"/>
                </a:solidFill>
              </a:rPr>
              <a:t>10(2)</a:t>
            </a:r>
          </a:p>
        </p:txBody>
      </p:sp>
      <p:sp>
        <p:nvSpPr>
          <p:cNvPr id="145" name="Rectangle 144"/>
          <p:cNvSpPr/>
          <p:nvPr/>
        </p:nvSpPr>
        <p:spPr>
          <a:xfrm>
            <a:off x="6943791" y="2602607"/>
            <a:ext cx="2160000" cy="13500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1200" dirty="0">
                <a:solidFill>
                  <a:srgbClr val="002060"/>
                </a:solidFill>
              </a:rPr>
              <a:t>UDHR 18; ICCPR 18+</a:t>
            </a:r>
          </a:p>
        </p:txBody>
      </p:sp>
      <p:sp>
        <p:nvSpPr>
          <p:cNvPr id="146" name="Rectangle 145"/>
          <p:cNvSpPr/>
          <p:nvPr/>
        </p:nvSpPr>
        <p:spPr>
          <a:xfrm>
            <a:off x="4699044" y="2602607"/>
            <a:ext cx="2160000" cy="13500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1200" dirty="0">
                <a:solidFill>
                  <a:srgbClr val="002060"/>
                </a:solidFill>
              </a:rPr>
              <a:t>ECHR 9</a:t>
            </a:r>
          </a:p>
        </p:txBody>
      </p:sp>
    </p:spTree>
    <p:extLst>
      <p:ext uri="{BB962C8B-B14F-4D97-AF65-F5344CB8AC3E}">
        <p14:creationId xmlns:p14="http://schemas.microsoft.com/office/powerpoint/2010/main" val="13052636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 name="Rectangle 96"/>
          <p:cNvSpPr/>
          <p:nvPr/>
        </p:nvSpPr>
        <p:spPr>
          <a:xfrm>
            <a:off x="0" y="12828"/>
            <a:ext cx="9144000" cy="513067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4" name="TextBox 3"/>
          <p:cNvSpPr txBox="1"/>
          <p:nvPr/>
        </p:nvSpPr>
        <p:spPr>
          <a:xfrm>
            <a:off x="0" y="4958835"/>
            <a:ext cx="9144000" cy="207749"/>
          </a:xfrm>
          <a:prstGeom prst="rect">
            <a:avLst/>
          </a:prstGeom>
          <a:noFill/>
        </p:spPr>
        <p:txBody>
          <a:bodyPr wrap="square" rtlCol="0">
            <a:spAutoFit/>
          </a:bodyPr>
          <a:lstStyle/>
          <a:p>
            <a:pPr algn="r"/>
            <a:r>
              <a:rPr lang="en-GB" sz="750" dirty="0"/>
              <a:t>The Evolution of Fundamental Rights Charters and Case Law (2011), European Parliament, Directorate-General for Internal Policies</a:t>
            </a:r>
            <a:endParaRPr lang="en-IE" sz="750" dirty="0"/>
          </a:p>
        </p:txBody>
      </p:sp>
      <p:sp>
        <p:nvSpPr>
          <p:cNvPr id="5" name="Rectangle 4"/>
          <p:cNvSpPr/>
          <p:nvPr/>
        </p:nvSpPr>
        <p:spPr>
          <a:xfrm>
            <a:off x="209550" y="12828"/>
            <a:ext cx="2160000" cy="135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350" dirty="0"/>
              <a:t>Right</a:t>
            </a:r>
            <a:endParaRPr lang="en-IE" sz="1350" dirty="0"/>
          </a:p>
        </p:txBody>
      </p:sp>
      <p:sp>
        <p:nvSpPr>
          <p:cNvPr id="6" name="Rectangle 5"/>
          <p:cNvSpPr/>
          <p:nvPr/>
        </p:nvSpPr>
        <p:spPr>
          <a:xfrm>
            <a:off x="2454297" y="12828"/>
            <a:ext cx="2160000" cy="135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350" dirty="0"/>
              <a:t>EU Charter provision</a:t>
            </a:r>
            <a:endParaRPr lang="en-IE" sz="1350" dirty="0"/>
          </a:p>
        </p:txBody>
      </p:sp>
      <p:sp>
        <p:nvSpPr>
          <p:cNvPr id="7" name="Rectangle 6"/>
          <p:cNvSpPr/>
          <p:nvPr/>
        </p:nvSpPr>
        <p:spPr>
          <a:xfrm>
            <a:off x="6943791" y="12828"/>
            <a:ext cx="2160000" cy="135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350" dirty="0"/>
              <a:t>United Nations</a:t>
            </a:r>
            <a:endParaRPr lang="en-IE" sz="1350" dirty="0"/>
          </a:p>
        </p:txBody>
      </p:sp>
      <p:sp>
        <p:nvSpPr>
          <p:cNvPr id="8" name="Rectangle 7"/>
          <p:cNvSpPr/>
          <p:nvPr/>
        </p:nvSpPr>
        <p:spPr>
          <a:xfrm>
            <a:off x="4699044" y="12828"/>
            <a:ext cx="2160000" cy="135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350" dirty="0"/>
              <a:t>Council of Europe</a:t>
            </a:r>
            <a:endParaRPr lang="en-IE" sz="1350" dirty="0"/>
          </a:p>
        </p:txBody>
      </p:sp>
      <p:sp>
        <p:nvSpPr>
          <p:cNvPr id="9" name="Rectangle 8"/>
          <p:cNvSpPr/>
          <p:nvPr/>
        </p:nvSpPr>
        <p:spPr>
          <a:xfrm>
            <a:off x="209550" y="166878"/>
            <a:ext cx="2160000" cy="135000"/>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IE" sz="1200" dirty="0">
                <a:solidFill>
                  <a:srgbClr val="002060"/>
                </a:solidFill>
              </a:rPr>
              <a:t>Equality before the law</a:t>
            </a:r>
          </a:p>
        </p:txBody>
      </p:sp>
      <p:sp>
        <p:nvSpPr>
          <p:cNvPr id="10" name="Rectangle 9"/>
          <p:cNvSpPr/>
          <p:nvPr/>
        </p:nvSpPr>
        <p:spPr>
          <a:xfrm>
            <a:off x="2454297" y="166878"/>
            <a:ext cx="2160000" cy="135000"/>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1200" dirty="0">
                <a:solidFill>
                  <a:srgbClr val="002060"/>
                </a:solidFill>
              </a:rPr>
              <a:t>20</a:t>
            </a:r>
          </a:p>
        </p:txBody>
      </p:sp>
      <p:sp>
        <p:nvSpPr>
          <p:cNvPr id="11" name="Rectangle 10"/>
          <p:cNvSpPr/>
          <p:nvPr/>
        </p:nvSpPr>
        <p:spPr>
          <a:xfrm>
            <a:off x="6943791" y="166878"/>
            <a:ext cx="2160000" cy="135000"/>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1200" dirty="0">
                <a:solidFill>
                  <a:srgbClr val="002060"/>
                </a:solidFill>
              </a:rPr>
              <a:t>UDHR 6 &amp; 7; ICCPR 14(1)+16</a:t>
            </a:r>
          </a:p>
        </p:txBody>
      </p:sp>
      <p:sp>
        <p:nvSpPr>
          <p:cNvPr id="12" name="Rectangle 11"/>
          <p:cNvSpPr/>
          <p:nvPr/>
        </p:nvSpPr>
        <p:spPr>
          <a:xfrm>
            <a:off x="4699044" y="166878"/>
            <a:ext cx="2160000" cy="135000"/>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1200" dirty="0">
                <a:solidFill>
                  <a:srgbClr val="002060"/>
                </a:solidFill>
              </a:rPr>
              <a:t>ECHR 6 with 14</a:t>
            </a:r>
          </a:p>
        </p:txBody>
      </p:sp>
      <p:sp>
        <p:nvSpPr>
          <p:cNvPr id="13" name="Rectangle 12"/>
          <p:cNvSpPr/>
          <p:nvPr/>
        </p:nvSpPr>
        <p:spPr>
          <a:xfrm>
            <a:off x="209550" y="302379"/>
            <a:ext cx="2160000" cy="135000"/>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IE" sz="1200" dirty="0">
                <a:solidFill>
                  <a:srgbClr val="002060"/>
                </a:solidFill>
              </a:rPr>
              <a:t>Non-discrimination</a:t>
            </a:r>
          </a:p>
        </p:txBody>
      </p:sp>
      <p:sp>
        <p:nvSpPr>
          <p:cNvPr id="14" name="Rectangle 13"/>
          <p:cNvSpPr/>
          <p:nvPr/>
        </p:nvSpPr>
        <p:spPr>
          <a:xfrm>
            <a:off x="2454297" y="302379"/>
            <a:ext cx="2160000" cy="135000"/>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1200" dirty="0">
                <a:solidFill>
                  <a:srgbClr val="002060"/>
                </a:solidFill>
              </a:rPr>
              <a:t>21</a:t>
            </a:r>
          </a:p>
        </p:txBody>
      </p:sp>
      <p:sp>
        <p:nvSpPr>
          <p:cNvPr id="15" name="Rectangle 14"/>
          <p:cNvSpPr/>
          <p:nvPr/>
        </p:nvSpPr>
        <p:spPr>
          <a:xfrm>
            <a:off x="6943791" y="302379"/>
            <a:ext cx="2160000" cy="135000"/>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1200" dirty="0">
                <a:solidFill>
                  <a:srgbClr val="002060"/>
                </a:solidFill>
              </a:rPr>
              <a:t>UDHR 2; ICCPR 26</a:t>
            </a:r>
          </a:p>
        </p:txBody>
      </p:sp>
      <p:sp>
        <p:nvSpPr>
          <p:cNvPr id="16" name="Rectangle 15"/>
          <p:cNvSpPr/>
          <p:nvPr/>
        </p:nvSpPr>
        <p:spPr>
          <a:xfrm>
            <a:off x="4699044" y="302379"/>
            <a:ext cx="2160000" cy="135000"/>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1200" dirty="0">
                <a:solidFill>
                  <a:srgbClr val="002060"/>
                </a:solidFill>
              </a:rPr>
              <a:t>ECHR14; ECHR P12</a:t>
            </a:r>
          </a:p>
        </p:txBody>
      </p:sp>
      <p:sp>
        <p:nvSpPr>
          <p:cNvPr id="17" name="Rectangle 16"/>
          <p:cNvSpPr/>
          <p:nvPr/>
        </p:nvSpPr>
        <p:spPr>
          <a:xfrm>
            <a:off x="209550" y="437880"/>
            <a:ext cx="2160000" cy="135000"/>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IE" sz="1200" dirty="0">
                <a:solidFill>
                  <a:srgbClr val="002060"/>
                </a:solidFill>
              </a:rPr>
              <a:t>Respect for diversity</a:t>
            </a:r>
          </a:p>
        </p:txBody>
      </p:sp>
      <p:sp>
        <p:nvSpPr>
          <p:cNvPr id="18" name="Rectangle 17"/>
          <p:cNvSpPr/>
          <p:nvPr/>
        </p:nvSpPr>
        <p:spPr>
          <a:xfrm>
            <a:off x="2454297" y="437880"/>
            <a:ext cx="2160000" cy="135000"/>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1200" dirty="0">
                <a:solidFill>
                  <a:srgbClr val="002060"/>
                </a:solidFill>
              </a:rPr>
              <a:t>22</a:t>
            </a:r>
          </a:p>
        </p:txBody>
      </p:sp>
      <p:sp>
        <p:nvSpPr>
          <p:cNvPr id="19" name="Rectangle 18"/>
          <p:cNvSpPr/>
          <p:nvPr/>
        </p:nvSpPr>
        <p:spPr>
          <a:xfrm>
            <a:off x="6943791" y="437880"/>
            <a:ext cx="2160000" cy="135000"/>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1200" dirty="0">
                <a:solidFill>
                  <a:srgbClr val="002060"/>
                </a:solidFill>
              </a:rPr>
              <a:t>ICCPR 27</a:t>
            </a:r>
          </a:p>
        </p:txBody>
      </p:sp>
      <p:sp>
        <p:nvSpPr>
          <p:cNvPr id="20" name="Rectangle 19"/>
          <p:cNvSpPr/>
          <p:nvPr/>
        </p:nvSpPr>
        <p:spPr>
          <a:xfrm>
            <a:off x="4699044" y="437880"/>
            <a:ext cx="2160000" cy="135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sz="1200" dirty="0">
              <a:solidFill>
                <a:srgbClr val="002060"/>
              </a:solidFill>
            </a:endParaRPr>
          </a:p>
        </p:txBody>
      </p:sp>
      <p:sp>
        <p:nvSpPr>
          <p:cNvPr id="21" name="Rectangle 20"/>
          <p:cNvSpPr/>
          <p:nvPr/>
        </p:nvSpPr>
        <p:spPr>
          <a:xfrm>
            <a:off x="209550" y="573381"/>
            <a:ext cx="2160000" cy="135000"/>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IE" sz="1200" dirty="0">
                <a:solidFill>
                  <a:srgbClr val="002060"/>
                </a:solidFill>
              </a:rPr>
              <a:t>Sexual equality in work</a:t>
            </a:r>
          </a:p>
        </p:txBody>
      </p:sp>
      <p:sp>
        <p:nvSpPr>
          <p:cNvPr id="22" name="Rectangle 21"/>
          <p:cNvSpPr/>
          <p:nvPr/>
        </p:nvSpPr>
        <p:spPr>
          <a:xfrm>
            <a:off x="2454297" y="573381"/>
            <a:ext cx="2160000" cy="135000"/>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1200" dirty="0">
                <a:solidFill>
                  <a:srgbClr val="002060"/>
                </a:solidFill>
              </a:rPr>
              <a:t>23</a:t>
            </a:r>
          </a:p>
        </p:txBody>
      </p:sp>
      <p:sp>
        <p:nvSpPr>
          <p:cNvPr id="23" name="Rectangle 22"/>
          <p:cNvSpPr/>
          <p:nvPr/>
        </p:nvSpPr>
        <p:spPr>
          <a:xfrm>
            <a:off x="6943791" y="573381"/>
            <a:ext cx="2160000" cy="135000"/>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1200" dirty="0">
                <a:solidFill>
                  <a:srgbClr val="002060"/>
                </a:solidFill>
              </a:rPr>
              <a:t>UDHR 23; ICCPR 3; CEDAW</a:t>
            </a:r>
          </a:p>
        </p:txBody>
      </p:sp>
      <p:sp>
        <p:nvSpPr>
          <p:cNvPr id="24" name="Rectangle 23"/>
          <p:cNvSpPr/>
          <p:nvPr/>
        </p:nvSpPr>
        <p:spPr>
          <a:xfrm>
            <a:off x="4699044" y="573381"/>
            <a:ext cx="2160000" cy="135000"/>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1200" dirty="0">
                <a:solidFill>
                  <a:srgbClr val="002060"/>
                </a:solidFill>
              </a:rPr>
              <a:t>ESC P 1</a:t>
            </a:r>
          </a:p>
        </p:txBody>
      </p:sp>
      <p:sp>
        <p:nvSpPr>
          <p:cNvPr id="25" name="Rectangle 24"/>
          <p:cNvSpPr/>
          <p:nvPr/>
        </p:nvSpPr>
        <p:spPr>
          <a:xfrm>
            <a:off x="209550" y="717906"/>
            <a:ext cx="2160000" cy="135000"/>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IE" sz="1200" dirty="0">
                <a:solidFill>
                  <a:srgbClr val="002060"/>
                </a:solidFill>
              </a:rPr>
              <a:t>Protecting children</a:t>
            </a:r>
          </a:p>
        </p:txBody>
      </p:sp>
      <p:sp>
        <p:nvSpPr>
          <p:cNvPr id="26" name="Rectangle 25"/>
          <p:cNvSpPr/>
          <p:nvPr/>
        </p:nvSpPr>
        <p:spPr>
          <a:xfrm>
            <a:off x="2454297" y="717906"/>
            <a:ext cx="2160000" cy="135000"/>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1200" dirty="0">
                <a:solidFill>
                  <a:srgbClr val="002060"/>
                </a:solidFill>
              </a:rPr>
              <a:t>24</a:t>
            </a:r>
          </a:p>
        </p:txBody>
      </p:sp>
      <p:sp>
        <p:nvSpPr>
          <p:cNvPr id="27" name="Rectangle 26"/>
          <p:cNvSpPr/>
          <p:nvPr/>
        </p:nvSpPr>
        <p:spPr>
          <a:xfrm>
            <a:off x="6943791" y="717906"/>
            <a:ext cx="2160000" cy="135000"/>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1200" dirty="0">
                <a:solidFill>
                  <a:srgbClr val="002060"/>
                </a:solidFill>
              </a:rPr>
              <a:t>UDHR 24(2); ICCPR 24</a:t>
            </a:r>
          </a:p>
        </p:txBody>
      </p:sp>
      <p:sp>
        <p:nvSpPr>
          <p:cNvPr id="28" name="Rectangle 27"/>
          <p:cNvSpPr/>
          <p:nvPr/>
        </p:nvSpPr>
        <p:spPr>
          <a:xfrm>
            <a:off x="4699044" y="717906"/>
            <a:ext cx="2160000" cy="135000"/>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1200" dirty="0">
                <a:solidFill>
                  <a:srgbClr val="002060"/>
                </a:solidFill>
              </a:rPr>
              <a:t>ESC 7</a:t>
            </a:r>
          </a:p>
        </p:txBody>
      </p:sp>
      <p:sp>
        <p:nvSpPr>
          <p:cNvPr id="29" name="Rectangle 28"/>
          <p:cNvSpPr/>
          <p:nvPr/>
        </p:nvSpPr>
        <p:spPr>
          <a:xfrm>
            <a:off x="209550" y="863346"/>
            <a:ext cx="2160000" cy="135000"/>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IE" sz="1200" dirty="0">
                <a:solidFill>
                  <a:srgbClr val="002060"/>
                </a:solidFill>
              </a:rPr>
              <a:t>Independence of elderly</a:t>
            </a:r>
          </a:p>
        </p:txBody>
      </p:sp>
      <p:sp>
        <p:nvSpPr>
          <p:cNvPr id="30" name="Rectangle 29"/>
          <p:cNvSpPr/>
          <p:nvPr/>
        </p:nvSpPr>
        <p:spPr>
          <a:xfrm>
            <a:off x="2454297" y="863346"/>
            <a:ext cx="2160000" cy="135000"/>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1200" dirty="0">
                <a:solidFill>
                  <a:srgbClr val="002060"/>
                </a:solidFill>
              </a:rPr>
              <a:t>25</a:t>
            </a:r>
          </a:p>
        </p:txBody>
      </p:sp>
      <p:sp>
        <p:nvSpPr>
          <p:cNvPr id="31" name="Rectangle 30"/>
          <p:cNvSpPr/>
          <p:nvPr/>
        </p:nvSpPr>
        <p:spPr>
          <a:xfrm>
            <a:off x="6943791" y="863346"/>
            <a:ext cx="2160000" cy="135000"/>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1200" dirty="0">
                <a:solidFill>
                  <a:srgbClr val="002060"/>
                </a:solidFill>
              </a:rPr>
              <a:t>UDHR 25</a:t>
            </a:r>
          </a:p>
        </p:txBody>
      </p:sp>
      <p:sp>
        <p:nvSpPr>
          <p:cNvPr id="32" name="Rectangle 31"/>
          <p:cNvSpPr/>
          <p:nvPr/>
        </p:nvSpPr>
        <p:spPr>
          <a:xfrm>
            <a:off x="4699044" y="863346"/>
            <a:ext cx="2160000" cy="135000"/>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1200" dirty="0">
                <a:solidFill>
                  <a:srgbClr val="002060"/>
                </a:solidFill>
              </a:rPr>
              <a:t>ESC P 4</a:t>
            </a:r>
          </a:p>
        </p:txBody>
      </p:sp>
      <p:sp>
        <p:nvSpPr>
          <p:cNvPr id="33" name="Rectangle 32"/>
          <p:cNvSpPr/>
          <p:nvPr/>
        </p:nvSpPr>
        <p:spPr>
          <a:xfrm>
            <a:off x="209550" y="1007871"/>
            <a:ext cx="2160000" cy="135000"/>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IE" sz="1200" dirty="0">
                <a:solidFill>
                  <a:srgbClr val="002060"/>
                </a:solidFill>
              </a:rPr>
              <a:t>Disability integration</a:t>
            </a:r>
          </a:p>
        </p:txBody>
      </p:sp>
      <p:sp>
        <p:nvSpPr>
          <p:cNvPr id="34" name="Rectangle 33"/>
          <p:cNvSpPr/>
          <p:nvPr/>
        </p:nvSpPr>
        <p:spPr>
          <a:xfrm>
            <a:off x="2454297" y="1007871"/>
            <a:ext cx="2160000" cy="135000"/>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1200" dirty="0">
                <a:solidFill>
                  <a:srgbClr val="002060"/>
                </a:solidFill>
              </a:rPr>
              <a:t>26</a:t>
            </a:r>
          </a:p>
        </p:txBody>
      </p:sp>
      <p:sp>
        <p:nvSpPr>
          <p:cNvPr id="35" name="Rectangle 34"/>
          <p:cNvSpPr/>
          <p:nvPr/>
        </p:nvSpPr>
        <p:spPr>
          <a:xfrm>
            <a:off x="6943791" y="1007871"/>
            <a:ext cx="2160000" cy="135000"/>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1200" dirty="0">
                <a:solidFill>
                  <a:srgbClr val="002060"/>
                </a:solidFill>
              </a:rPr>
              <a:t>CRPD</a:t>
            </a:r>
          </a:p>
        </p:txBody>
      </p:sp>
      <p:sp>
        <p:nvSpPr>
          <p:cNvPr id="36" name="Rectangle 35"/>
          <p:cNvSpPr/>
          <p:nvPr/>
        </p:nvSpPr>
        <p:spPr>
          <a:xfrm>
            <a:off x="4699044" y="1007871"/>
            <a:ext cx="2160000" cy="135000"/>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1200" dirty="0">
                <a:solidFill>
                  <a:srgbClr val="002060"/>
                </a:solidFill>
              </a:rPr>
              <a:t>ESC 15</a:t>
            </a:r>
          </a:p>
        </p:txBody>
      </p:sp>
      <p:sp>
        <p:nvSpPr>
          <p:cNvPr id="37" name="Rectangle 36"/>
          <p:cNvSpPr/>
          <p:nvPr/>
        </p:nvSpPr>
        <p:spPr>
          <a:xfrm>
            <a:off x="209550" y="1152396"/>
            <a:ext cx="2160000" cy="13500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IE" sz="1200" dirty="0">
                <a:solidFill>
                  <a:srgbClr val="002060"/>
                </a:solidFill>
              </a:rPr>
              <a:t>Workers’ consultation</a:t>
            </a:r>
          </a:p>
        </p:txBody>
      </p:sp>
      <p:sp>
        <p:nvSpPr>
          <p:cNvPr id="38" name="Rectangle 37"/>
          <p:cNvSpPr/>
          <p:nvPr/>
        </p:nvSpPr>
        <p:spPr>
          <a:xfrm>
            <a:off x="2454297" y="1152396"/>
            <a:ext cx="2160000" cy="13500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1200" dirty="0">
                <a:solidFill>
                  <a:srgbClr val="002060"/>
                </a:solidFill>
              </a:rPr>
              <a:t>27</a:t>
            </a:r>
          </a:p>
        </p:txBody>
      </p:sp>
      <p:sp>
        <p:nvSpPr>
          <p:cNvPr id="39" name="Rectangle 38"/>
          <p:cNvSpPr/>
          <p:nvPr/>
        </p:nvSpPr>
        <p:spPr>
          <a:xfrm>
            <a:off x="6943791" y="1152396"/>
            <a:ext cx="2160000" cy="13500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1200" dirty="0">
                <a:solidFill>
                  <a:srgbClr val="002060"/>
                </a:solidFill>
              </a:rPr>
              <a:t>ILO</a:t>
            </a:r>
          </a:p>
        </p:txBody>
      </p:sp>
      <p:sp>
        <p:nvSpPr>
          <p:cNvPr id="40" name="Rectangle 39"/>
          <p:cNvSpPr/>
          <p:nvPr/>
        </p:nvSpPr>
        <p:spPr>
          <a:xfrm>
            <a:off x="4699044" y="1152396"/>
            <a:ext cx="2160000" cy="13500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1200" dirty="0">
                <a:solidFill>
                  <a:srgbClr val="002060"/>
                </a:solidFill>
              </a:rPr>
              <a:t>ESC P 2-3</a:t>
            </a:r>
          </a:p>
        </p:txBody>
      </p:sp>
      <p:sp>
        <p:nvSpPr>
          <p:cNvPr id="41" name="Rectangle 40"/>
          <p:cNvSpPr/>
          <p:nvPr/>
        </p:nvSpPr>
        <p:spPr>
          <a:xfrm>
            <a:off x="209550" y="1296921"/>
            <a:ext cx="2160000" cy="13500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IE" sz="1200" dirty="0">
                <a:solidFill>
                  <a:srgbClr val="002060"/>
                </a:solidFill>
              </a:rPr>
              <a:t>Collective bargaining</a:t>
            </a:r>
          </a:p>
        </p:txBody>
      </p:sp>
      <p:sp>
        <p:nvSpPr>
          <p:cNvPr id="42" name="Rectangle 41"/>
          <p:cNvSpPr/>
          <p:nvPr/>
        </p:nvSpPr>
        <p:spPr>
          <a:xfrm>
            <a:off x="2454297" y="1296921"/>
            <a:ext cx="2160000" cy="13500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1200" dirty="0">
                <a:solidFill>
                  <a:srgbClr val="002060"/>
                </a:solidFill>
              </a:rPr>
              <a:t>28</a:t>
            </a:r>
          </a:p>
        </p:txBody>
      </p:sp>
      <p:sp>
        <p:nvSpPr>
          <p:cNvPr id="43" name="Rectangle 42"/>
          <p:cNvSpPr/>
          <p:nvPr/>
        </p:nvSpPr>
        <p:spPr>
          <a:xfrm>
            <a:off x="6943791" y="1296921"/>
            <a:ext cx="2160000" cy="13500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1200" dirty="0">
                <a:solidFill>
                  <a:srgbClr val="002060"/>
                </a:solidFill>
              </a:rPr>
              <a:t>ESC 6</a:t>
            </a:r>
          </a:p>
        </p:txBody>
      </p:sp>
      <p:sp>
        <p:nvSpPr>
          <p:cNvPr id="44" name="Rectangle 43"/>
          <p:cNvSpPr/>
          <p:nvPr/>
        </p:nvSpPr>
        <p:spPr>
          <a:xfrm>
            <a:off x="4699044" y="1296921"/>
            <a:ext cx="2160000" cy="13500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1200" dirty="0">
                <a:solidFill>
                  <a:srgbClr val="002060"/>
                </a:solidFill>
              </a:rPr>
              <a:t>ILO C87 &amp; C98</a:t>
            </a:r>
          </a:p>
        </p:txBody>
      </p:sp>
      <p:sp>
        <p:nvSpPr>
          <p:cNvPr id="45" name="Rectangle 44"/>
          <p:cNvSpPr/>
          <p:nvPr/>
        </p:nvSpPr>
        <p:spPr>
          <a:xfrm>
            <a:off x="209550" y="1445992"/>
            <a:ext cx="2160000" cy="13500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IE" sz="1200" dirty="0">
                <a:solidFill>
                  <a:srgbClr val="002060"/>
                </a:solidFill>
              </a:rPr>
              <a:t>Placement services</a:t>
            </a:r>
          </a:p>
        </p:txBody>
      </p:sp>
      <p:sp>
        <p:nvSpPr>
          <p:cNvPr id="46" name="Rectangle 45"/>
          <p:cNvSpPr/>
          <p:nvPr/>
        </p:nvSpPr>
        <p:spPr>
          <a:xfrm>
            <a:off x="2454297" y="1445992"/>
            <a:ext cx="2160000" cy="135000"/>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1200" dirty="0">
                <a:solidFill>
                  <a:srgbClr val="002060"/>
                </a:solidFill>
              </a:rPr>
              <a:t>29</a:t>
            </a:r>
          </a:p>
        </p:txBody>
      </p:sp>
      <p:sp>
        <p:nvSpPr>
          <p:cNvPr id="47" name="Rectangle 46"/>
          <p:cNvSpPr/>
          <p:nvPr/>
        </p:nvSpPr>
        <p:spPr>
          <a:xfrm>
            <a:off x="6943791" y="1445992"/>
            <a:ext cx="2160000" cy="13500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1200">
                <a:solidFill>
                  <a:srgbClr val="002060"/>
                </a:solidFill>
              </a:rPr>
              <a:t>ESC(old) 9</a:t>
            </a:r>
            <a:endParaRPr lang="en-IE" sz="1200" dirty="0">
              <a:solidFill>
                <a:srgbClr val="002060"/>
              </a:solidFill>
            </a:endParaRPr>
          </a:p>
        </p:txBody>
      </p:sp>
      <p:sp>
        <p:nvSpPr>
          <p:cNvPr id="48" name="Rectangle 47"/>
          <p:cNvSpPr/>
          <p:nvPr/>
        </p:nvSpPr>
        <p:spPr>
          <a:xfrm>
            <a:off x="4699044" y="1445992"/>
            <a:ext cx="2160000" cy="135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sz="1200" dirty="0">
              <a:solidFill>
                <a:srgbClr val="002060"/>
              </a:solidFill>
            </a:endParaRPr>
          </a:p>
        </p:txBody>
      </p:sp>
      <p:sp>
        <p:nvSpPr>
          <p:cNvPr id="49" name="Rectangle 48"/>
          <p:cNvSpPr/>
          <p:nvPr/>
        </p:nvSpPr>
        <p:spPr>
          <a:xfrm>
            <a:off x="209550" y="1590517"/>
            <a:ext cx="2160000" cy="13500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IE" sz="1200" dirty="0">
                <a:solidFill>
                  <a:srgbClr val="002060"/>
                </a:solidFill>
              </a:rPr>
              <a:t>Against unjust dismissal</a:t>
            </a:r>
          </a:p>
        </p:txBody>
      </p:sp>
      <p:sp>
        <p:nvSpPr>
          <p:cNvPr id="50" name="Rectangle 49"/>
          <p:cNvSpPr/>
          <p:nvPr/>
        </p:nvSpPr>
        <p:spPr>
          <a:xfrm>
            <a:off x="2454297" y="1590517"/>
            <a:ext cx="2160000" cy="1350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1200" dirty="0">
                <a:solidFill>
                  <a:srgbClr val="002060"/>
                </a:solidFill>
              </a:rPr>
              <a:t>30</a:t>
            </a:r>
          </a:p>
        </p:txBody>
      </p:sp>
      <p:sp>
        <p:nvSpPr>
          <p:cNvPr id="51" name="Rectangle 50"/>
          <p:cNvSpPr/>
          <p:nvPr/>
        </p:nvSpPr>
        <p:spPr>
          <a:xfrm>
            <a:off x="6943791" y="1590517"/>
            <a:ext cx="2160000" cy="135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sz="1200" dirty="0">
              <a:solidFill>
                <a:srgbClr val="002060"/>
              </a:solidFill>
            </a:endParaRPr>
          </a:p>
        </p:txBody>
      </p:sp>
      <p:sp>
        <p:nvSpPr>
          <p:cNvPr id="52" name="Rectangle 51"/>
          <p:cNvSpPr/>
          <p:nvPr/>
        </p:nvSpPr>
        <p:spPr>
          <a:xfrm>
            <a:off x="4699044" y="1590517"/>
            <a:ext cx="2160000" cy="135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sz="1200" dirty="0">
              <a:solidFill>
                <a:srgbClr val="002060"/>
              </a:solidFill>
            </a:endParaRPr>
          </a:p>
        </p:txBody>
      </p:sp>
      <p:sp>
        <p:nvSpPr>
          <p:cNvPr id="53" name="Rectangle 52"/>
          <p:cNvSpPr/>
          <p:nvPr/>
        </p:nvSpPr>
        <p:spPr>
          <a:xfrm>
            <a:off x="209550" y="1877917"/>
            <a:ext cx="2160000" cy="13500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IE" sz="1200" dirty="0">
                <a:solidFill>
                  <a:srgbClr val="002060"/>
                </a:solidFill>
              </a:rPr>
              <a:t>Maximum working hours</a:t>
            </a:r>
          </a:p>
        </p:txBody>
      </p:sp>
      <p:sp>
        <p:nvSpPr>
          <p:cNvPr id="54" name="Rectangle 53"/>
          <p:cNvSpPr/>
          <p:nvPr/>
        </p:nvSpPr>
        <p:spPr>
          <a:xfrm>
            <a:off x="2454297" y="1877917"/>
            <a:ext cx="2160000" cy="13500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1200" dirty="0">
                <a:solidFill>
                  <a:srgbClr val="002060"/>
                </a:solidFill>
              </a:rPr>
              <a:t>31(2)</a:t>
            </a:r>
          </a:p>
        </p:txBody>
      </p:sp>
      <p:sp>
        <p:nvSpPr>
          <p:cNvPr id="55" name="Rectangle 54"/>
          <p:cNvSpPr/>
          <p:nvPr/>
        </p:nvSpPr>
        <p:spPr>
          <a:xfrm>
            <a:off x="6943791" y="1877917"/>
            <a:ext cx="2160000" cy="13500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1200">
                <a:solidFill>
                  <a:srgbClr val="002060"/>
                </a:solidFill>
              </a:rPr>
              <a:t>ICESCR 7(d)</a:t>
            </a:r>
            <a:endParaRPr lang="en-IE" sz="1200" dirty="0">
              <a:solidFill>
                <a:srgbClr val="002060"/>
              </a:solidFill>
            </a:endParaRPr>
          </a:p>
        </p:txBody>
      </p:sp>
      <p:sp>
        <p:nvSpPr>
          <p:cNvPr id="56" name="Rectangle 55"/>
          <p:cNvSpPr/>
          <p:nvPr/>
        </p:nvSpPr>
        <p:spPr>
          <a:xfrm>
            <a:off x="4699044" y="1877917"/>
            <a:ext cx="2160000" cy="13500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1200" dirty="0">
                <a:solidFill>
                  <a:srgbClr val="002060"/>
                </a:solidFill>
              </a:rPr>
              <a:t>ESC 2</a:t>
            </a:r>
          </a:p>
        </p:txBody>
      </p:sp>
      <p:sp>
        <p:nvSpPr>
          <p:cNvPr id="57" name="Rectangle 56"/>
          <p:cNvSpPr/>
          <p:nvPr/>
        </p:nvSpPr>
        <p:spPr>
          <a:xfrm>
            <a:off x="209550" y="2022442"/>
            <a:ext cx="2160000" cy="13500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IE" sz="1200" dirty="0">
                <a:solidFill>
                  <a:srgbClr val="002060"/>
                </a:solidFill>
              </a:rPr>
              <a:t>Against child labour</a:t>
            </a:r>
          </a:p>
        </p:txBody>
      </p:sp>
      <p:sp>
        <p:nvSpPr>
          <p:cNvPr id="58" name="Rectangle 57"/>
          <p:cNvSpPr/>
          <p:nvPr/>
        </p:nvSpPr>
        <p:spPr>
          <a:xfrm>
            <a:off x="2454297" y="2022442"/>
            <a:ext cx="2160000" cy="13500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1200" dirty="0">
                <a:solidFill>
                  <a:srgbClr val="002060"/>
                </a:solidFill>
              </a:rPr>
              <a:t>32</a:t>
            </a:r>
          </a:p>
        </p:txBody>
      </p:sp>
      <p:sp>
        <p:nvSpPr>
          <p:cNvPr id="59" name="Rectangle 58"/>
          <p:cNvSpPr/>
          <p:nvPr/>
        </p:nvSpPr>
        <p:spPr>
          <a:xfrm>
            <a:off x="6943791" y="2022442"/>
            <a:ext cx="2160000" cy="13500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1200" dirty="0">
                <a:solidFill>
                  <a:srgbClr val="002060"/>
                </a:solidFill>
              </a:rPr>
              <a:t>ICESCR 7(d)</a:t>
            </a:r>
          </a:p>
        </p:txBody>
      </p:sp>
      <p:sp>
        <p:nvSpPr>
          <p:cNvPr id="60" name="Rectangle 59"/>
          <p:cNvSpPr/>
          <p:nvPr/>
        </p:nvSpPr>
        <p:spPr>
          <a:xfrm>
            <a:off x="4699044" y="2022442"/>
            <a:ext cx="2160000" cy="13500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1200" dirty="0">
                <a:solidFill>
                  <a:srgbClr val="002060"/>
                </a:solidFill>
              </a:rPr>
              <a:t>ESC 7</a:t>
            </a:r>
          </a:p>
        </p:txBody>
      </p:sp>
      <p:sp>
        <p:nvSpPr>
          <p:cNvPr id="61" name="Rectangle 60"/>
          <p:cNvSpPr/>
          <p:nvPr/>
        </p:nvSpPr>
        <p:spPr>
          <a:xfrm>
            <a:off x="209550" y="2166967"/>
            <a:ext cx="2160000" cy="13500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IE" sz="1050" dirty="0">
                <a:solidFill>
                  <a:srgbClr val="002060"/>
                </a:solidFill>
              </a:rPr>
              <a:t>Family life (legal/economic/social )</a:t>
            </a:r>
          </a:p>
        </p:txBody>
      </p:sp>
      <p:sp>
        <p:nvSpPr>
          <p:cNvPr id="62" name="Rectangle 61"/>
          <p:cNvSpPr/>
          <p:nvPr/>
        </p:nvSpPr>
        <p:spPr>
          <a:xfrm>
            <a:off x="2454297" y="2166967"/>
            <a:ext cx="2160000" cy="13500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1200" dirty="0">
                <a:solidFill>
                  <a:srgbClr val="002060"/>
                </a:solidFill>
              </a:rPr>
              <a:t>33(1)</a:t>
            </a:r>
          </a:p>
        </p:txBody>
      </p:sp>
      <p:sp>
        <p:nvSpPr>
          <p:cNvPr id="63" name="Rectangle 62"/>
          <p:cNvSpPr/>
          <p:nvPr/>
        </p:nvSpPr>
        <p:spPr>
          <a:xfrm>
            <a:off x="6943791" y="2166967"/>
            <a:ext cx="2160000" cy="13500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1050" dirty="0">
                <a:solidFill>
                  <a:srgbClr val="002060"/>
                </a:solidFill>
              </a:rPr>
              <a:t>UDHR 23(3); ICCPR 23(1); ICESCR 10</a:t>
            </a:r>
          </a:p>
        </p:txBody>
      </p:sp>
      <p:sp>
        <p:nvSpPr>
          <p:cNvPr id="64" name="Rectangle 63"/>
          <p:cNvSpPr/>
          <p:nvPr/>
        </p:nvSpPr>
        <p:spPr>
          <a:xfrm>
            <a:off x="4699044" y="2166967"/>
            <a:ext cx="2160000" cy="13500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1200" dirty="0">
                <a:solidFill>
                  <a:srgbClr val="002060"/>
                </a:solidFill>
              </a:rPr>
              <a:t>ESC 16 &amp; 17</a:t>
            </a:r>
          </a:p>
        </p:txBody>
      </p:sp>
      <p:sp>
        <p:nvSpPr>
          <p:cNvPr id="65" name="Rectangle 64"/>
          <p:cNvSpPr/>
          <p:nvPr/>
        </p:nvSpPr>
        <p:spPr>
          <a:xfrm>
            <a:off x="209550" y="2311492"/>
            <a:ext cx="2160000" cy="13500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IE" sz="1200" dirty="0">
                <a:solidFill>
                  <a:srgbClr val="002060"/>
                </a:solidFill>
              </a:rPr>
              <a:t>Maternity and paternity</a:t>
            </a:r>
          </a:p>
        </p:txBody>
      </p:sp>
      <p:sp>
        <p:nvSpPr>
          <p:cNvPr id="66" name="Rectangle 65"/>
          <p:cNvSpPr/>
          <p:nvPr/>
        </p:nvSpPr>
        <p:spPr>
          <a:xfrm>
            <a:off x="2454297" y="2311492"/>
            <a:ext cx="2160000" cy="13500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1200" dirty="0">
                <a:solidFill>
                  <a:srgbClr val="002060"/>
                </a:solidFill>
              </a:rPr>
              <a:t>33(2)</a:t>
            </a:r>
          </a:p>
        </p:txBody>
      </p:sp>
      <p:sp>
        <p:nvSpPr>
          <p:cNvPr id="67" name="Rectangle 66"/>
          <p:cNvSpPr/>
          <p:nvPr/>
        </p:nvSpPr>
        <p:spPr>
          <a:xfrm>
            <a:off x="6943791" y="2311492"/>
            <a:ext cx="2160000" cy="13500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1200" dirty="0">
                <a:solidFill>
                  <a:srgbClr val="002060"/>
                </a:solidFill>
              </a:rPr>
              <a:t>ICESCR 10(2)</a:t>
            </a:r>
          </a:p>
        </p:txBody>
      </p:sp>
      <p:sp>
        <p:nvSpPr>
          <p:cNvPr id="68" name="Rectangle 67"/>
          <p:cNvSpPr/>
          <p:nvPr/>
        </p:nvSpPr>
        <p:spPr>
          <a:xfrm>
            <a:off x="4699044" y="2311492"/>
            <a:ext cx="2160000" cy="13500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1200" dirty="0">
                <a:solidFill>
                  <a:srgbClr val="002060"/>
                </a:solidFill>
              </a:rPr>
              <a:t>ESC 8</a:t>
            </a:r>
          </a:p>
        </p:txBody>
      </p:sp>
      <p:sp>
        <p:nvSpPr>
          <p:cNvPr id="69" name="Rectangle 68"/>
          <p:cNvSpPr/>
          <p:nvPr/>
        </p:nvSpPr>
        <p:spPr>
          <a:xfrm>
            <a:off x="209550" y="2456017"/>
            <a:ext cx="2160000" cy="13500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IE" sz="1200" dirty="0">
                <a:solidFill>
                  <a:srgbClr val="002060"/>
                </a:solidFill>
              </a:rPr>
              <a:t>Social security</a:t>
            </a:r>
          </a:p>
        </p:txBody>
      </p:sp>
      <p:sp>
        <p:nvSpPr>
          <p:cNvPr id="70" name="Rectangle 69"/>
          <p:cNvSpPr/>
          <p:nvPr/>
        </p:nvSpPr>
        <p:spPr>
          <a:xfrm>
            <a:off x="2454297" y="2456017"/>
            <a:ext cx="2160000" cy="13500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1200" dirty="0">
                <a:solidFill>
                  <a:srgbClr val="002060"/>
                </a:solidFill>
              </a:rPr>
              <a:t>34</a:t>
            </a:r>
          </a:p>
        </p:txBody>
      </p:sp>
      <p:sp>
        <p:nvSpPr>
          <p:cNvPr id="71" name="Rectangle 70"/>
          <p:cNvSpPr/>
          <p:nvPr/>
        </p:nvSpPr>
        <p:spPr>
          <a:xfrm>
            <a:off x="6943791" y="2456017"/>
            <a:ext cx="2160000" cy="13500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1200" dirty="0">
                <a:solidFill>
                  <a:srgbClr val="002060"/>
                </a:solidFill>
              </a:rPr>
              <a:t>UDHR 22 &amp; 23(3); ICESCR 9</a:t>
            </a:r>
          </a:p>
        </p:txBody>
      </p:sp>
      <p:sp>
        <p:nvSpPr>
          <p:cNvPr id="72" name="Rectangle 71"/>
          <p:cNvSpPr/>
          <p:nvPr/>
        </p:nvSpPr>
        <p:spPr>
          <a:xfrm>
            <a:off x="4699044" y="2456017"/>
            <a:ext cx="2160000" cy="13500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1200" dirty="0">
                <a:solidFill>
                  <a:srgbClr val="002060"/>
                </a:solidFill>
              </a:rPr>
              <a:t>ESC 12 &amp; 13(1-4) and 14</a:t>
            </a:r>
          </a:p>
        </p:txBody>
      </p:sp>
      <p:sp>
        <p:nvSpPr>
          <p:cNvPr id="73" name="Rectangle 72"/>
          <p:cNvSpPr/>
          <p:nvPr/>
        </p:nvSpPr>
        <p:spPr>
          <a:xfrm>
            <a:off x="209550" y="2746726"/>
            <a:ext cx="2160000" cy="13500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IE" sz="1050" dirty="0">
                <a:solidFill>
                  <a:srgbClr val="002060"/>
                </a:solidFill>
              </a:rPr>
              <a:t>Health care (including preventive)</a:t>
            </a:r>
          </a:p>
        </p:txBody>
      </p:sp>
      <p:sp>
        <p:nvSpPr>
          <p:cNvPr id="74" name="Rectangle 73"/>
          <p:cNvSpPr/>
          <p:nvPr/>
        </p:nvSpPr>
        <p:spPr>
          <a:xfrm>
            <a:off x="2454297" y="2746726"/>
            <a:ext cx="2160000" cy="13500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1200" dirty="0">
                <a:solidFill>
                  <a:srgbClr val="002060"/>
                </a:solidFill>
              </a:rPr>
              <a:t>35</a:t>
            </a:r>
          </a:p>
        </p:txBody>
      </p:sp>
      <p:sp>
        <p:nvSpPr>
          <p:cNvPr id="75" name="Rectangle 74"/>
          <p:cNvSpPr/>
          <p:nvPr/>
        </p:nvSpPr>
        <p:spPr>
          <a:xfrm>
            <a:off x="6943791" y="2746726"/>
            <a:ext cx="2160000" cy="13500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1200" dirty="0">
                <a:solidFill>
                  <a:srgbClr val="002060"/>
                </a:solidFill>
              </a:rPr>
              <a:t>UDHR 24; ICESCR 12</a:t>
            </a:r>
          </a:p>
        </p:txBody>
      </p:sp>
      <p:sp>
        <p:nvSpPr>
          <p:cNvPr id="76" name="Rectangle 75"/>
          <p:cNvSpPr/>
          <p:nvPr/>
        </p:nvSpPr>
        <p:spPr>
          <a:xfrm>
            <a:off x="4699044" y="2746726"/>
            <a:ext cx="2160000" cy="13500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1200" dirty="0">
                <a:solidFill>
                  <a:srgbClr val="002060"/>
                </a:solidFill>
              </a:rPr>
              <a:t>ESC 11; Biomedical Conv. 3</a:t>
            </a:r>
          </a:p>
        </p:txBody>
      </p:sp>
      <p:sp>
        <p:nvSpPr>
          <p:cNvPr id="77" name="Rectangle 76"/>
          <p:cNvSpPr/>
          <p:nvPr/>
        </p:nvSpPr>
        <p:spPr>
          <a:xfrm>
            <a:off x="209550" y="2891251"/>
            <a:ext cx="2160000" cy="13500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IE" sz="1200" dirty="0">
                <a:solidFill>
                  <a:srgbClr val="002060"/>
                </a:solidFill>
              </a:rPr>
              <a:t>Economic services</a:t>
            </a:r>
          </a:p>
        </p:txBody>
      </p:sp>
      <p:sp>
        <p:nvSpPr>
          <p:cNvPr id="78" name="Rectangle 77"/>
          <p:cNvSpPr/>
          <p:nvPr/>
        </p:nvSpPr>
        <p:spPr>
          <a:xfrm>
            <a:off x="2454297" y="2891251"/>
            <a:ext cx="2160000" cy="1350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1200" dirty="0">
                <a:solidFill>
                  <a:srgbClr val="002060"/>
                </a:solidFill>
              </a:rPr>
              <a:t>36</a:t>
            </a:r>
          </a:p>
        </p:txBody>
      </p:sp>
      <p:sp>
        <p:nvSpPr>
          <p:cNvPr id="79" name="Rectangle 78"/>
          <p:cNvSpPr/>
          <p:nvPr/>
        </p:nvSpPr>
        <p:spPr>
          <a:xfrm>
            <a:off x="6943791" y="2891251"/>
            <a:ext cx="2160000" cy="135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sz="1200" dirty="0">
              <a:solidFill>
                <a:srgbClr val="002060"/>
              </a:solidFill>
            </a:endParaRPr>
          </a:p>
        </p:txBody>
      </p:sp>
      <p:sp>
        <p:nvSpPr>
          <p:cNvPr id="80" name="Rectangle 79"/>
          <p:cNvSpPr/>
          <p:nvPr/>
        </p:nvSpPr>
        <p:spPr>
          <a:xfrm>
            <a:off x="4699044" y="2891251"/>
            <a:ext cx="2160000" cy="135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sz="1200" dirty="0">
              <a:solidFill>
                <a:srgbClr val="002060"/>
              </a:solidFill>
            </a:endParaRPr>
          </a:p>
        </p:txBody>
      </p:sp>
      <p:sp>
        <p:nvSpPr>
          <p:cNvPr id="81" name="Rectangle 80"/>
          <p:cNvSpPr/>
          <p:nvPr/>
        </p:nvSpPr>
        <p:spPr>
          <a:xfrm>
            <a:off x="209550" y="3035776"/>
            <a:ext cx="2160000" cy="13500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IE" sz="1200" dirty="0">
                <a:solidFill>
                  <a:srgbClr val="002060"/>
                </a:solidFill>
              </a:rPr>
              <a:t>Environmental protection</a:t>
            </a:r>
          </a:p>
        </p:txBody>
      </p:sp>
      <p:sp>
        <p:nvSpPr>
          <p:cNvPr id="82" name="Rectangle 81"/>
          <p:cNvSpPr/>
          <p:nvPr/>
        </p:nvSpPr>
        <p:spPr>
          <a:xfrm>
            <a:off x="2454297" y="3035776"/>
            <a:ext cx="2160000" cy="13500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1200" dirty="0">
                <a:solidFill>
                  <a:srgbClr val="002060"/>
                </a:solidFill>
              </a:rPr>
              <a:t>37</a:t>
            </a:r>
          </a:p>
        </p:txBody>
      </p:sp>
      <p:sp>
        <p:nvSpPr>
          <p:cNvPr id="83" name="Rectangle 82"/>
          <p:cNvSpPr/>
          <p:nvPr/>
        </p:nvSpPr>
        <p:spPr>
          <a:xfrm>
            <a:off x="6943791" y="3035776"/>
            <a:ext cx="2160000" cy="13500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1200" dirty="0">
                <a:solidFill>
                  <a:srgbClr val="002060"/>
                </a:solidFill>
              </a:rPr>
              <a:t>ICESCR 12(b)</a:t>
            </a:r>
          </a:p>
        </p:txBody>
      </p:sp>
      <p:sp>
        <p:nvSpPr>
          <p:cNvPr id="84" name="Rectangle 83"/>
          <p:cNvSpPr/>
          <p:nvPr/>
        </p:nvSpPr>
        <p:spPr>
          <a:xfrm>
            <a:off x="4699044" y="3035776"/>
            <a:ext cx="2160000" cy="13500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sz="1200" dirty="0">
              <a:solidFill>
                <a:srgbClr val="002060"/>
              </a:solidFill>
            </a:endParaRPr>
          </a:p>
        </p:txBody>
      </p:sp>
      <p:sp>
        <p:nvSpPr>
          <p:cNvPr id="85" name="Rectangle 84"/>
          <p:cNvSpPr/>
          <p:nvPr/>
        </p:nvSpPr>
        <p:spPr>
          <a:xfrm>
            <a:off x="209550" y="3180301"/>
            <a:ext cx="2160000" cy="13500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IE" sz="1200" dirty="0">
                <a:solidFill>
                  <a:srgbClr val="002060"/>
                </a:solidFill>
              </a:rPr>
              <a:t>Consumer protection</a:t>
            </a:r>
          </a:p>
        </p:txBody>
      </p:sp>
      <p:sp>
        <p:nvSpPr>
          <p:cNvPr id="86" name="Rectangle 85"/>
          <p:cNvSpPr/>
          <p:nvPr/>
        </p:nvSpPr>
        <p:spPr>
          <a:xfrm>
            <a:off x="2454297" y="3180301"/>
            <a:ext cx="2160000" cy="1350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1200" dirty="0">
                <a:solidFill>
                  <a:srgbClr val="002060"/>
                </a:solidFill>
              </a:rPr>
              <a:t>38</a:t>
            </a:r>
          </a:p>
        </p:txBody>
      </p:sp>
      <p:sp>
        <p:nvSpPr>
          <p:cNvPr id="87" name="Rectangle 86"/>
          <p:cNvSpPr/>
          <p:nvPr/>
        </p:nvSpPr>
        <p:spPr>
          <a:xfrm>
            <a:off x="6943791" y="3180301"/>
            <a:ext cx="2160000" cy="135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sz="1200" dirty="0">
              <a:solidFill>
                <a:srgbClr val="002060"/>
              </a:solidFill>
            </a:endParaRPr>
          </a:p>
        </p:txBody>
      </p:sp>
      <p:sp>
        <p:nvSpPr>
          <p:cNvPr id="88" name="Rectangle 87"/>
          <p:cNvSpPr/>
          <p:nvPr/>
        </p:nvSpPr>
        <p:spPr>
          <a:xfrm>
            <a:off x="4699044" y="3180301"/>
            <a:ext cx="2160000" cy="135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sz="1200" dirty="0">
              <a:solidFill>
                <a:srgbClr val="002060"/>
              </a:solidFill>
            </a:endParaRPr>
          </a:p>
        </p:txBody>
      </p:sp>
      <p:sp>
        <p:nvSpPr>
          <p:cNvPr id="125" name="Rectangle 124"/>
          <p:cNvSpPr/>
          <p:nvPr/>
        </p:nvSpPr>
        <p:spPr>
          <a:xfrm rot="16200000">
            <a:off x="-372720" y="587373"/>
            <a:ext cx="975993" cy="135003"/>
          </a:xfrm>
          <a:prstGeom prst="rect">
            <a:avLst/>
          </a:prstGeom>
          <a:solidFill>
            <a:srgbClr val="0056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1350" dirty="0"/>
              <a:t>Equality</a:t>
            </a:r>
          </a:p>
        </p:txBody>
      </p:sp>
      <p:sp>
        <p:nvSpPr>
          <p:cNvPr id="126" name="Rectangle 125"/>
          <p:cNvSpPr/>
          <p:nvPr/>
        </p:nvSpPr>
        <p:spPr>
          <a:xfrm rot="16200000">
            <a:off x="-966177" y="2166348"/>
            <a:ext cx="2162906" cy="135002"/>
          </a:xfrm>
          <a:prstGeom prst="rect">
            <a:avLst/>
          </a:prstGeom>
          <a:solidFill>
            <a:srgbClr val="7C1C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1350" dirty="0"/>
              <a:t>Solidarity</a:t>
            </a:r>
          </a:p>
        </p:txBody>
      </p:sp>
      <p:sp>
        <p:nvSpPr>
          <p:cNvPr id="139" name="Rectangle 138"/>
          <p:cNvSpPr/>
          <p:nvPr/>
        </p:nvSpPr>
        <p:spPr>
          <a:xfrm>
            <a:off x="209550" y="1733463"/>
            <a:ext cx="2160000" cy="13500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IE" sz="1200" dirty="0">
                <a:solidFill>
                  <a:srgbClr val="002060"/>
                </a:solidFill>
              </a:rPr>
              <a:t>Fair working conditions</a:t>
            </a:r>
          </a:p>
        </p:txBody>
      </p:sp>
      <p:sp>
        <p:nvSpPr>
          <p:cNvPr id="140" name="Rectangle 139"/>
          <p:cNvSpPr/>
          <p:nvPr/>
        </p:nvSpPr>
        <p:spPr>
          <a:xfrm>
            <a:off x="2454297" y="1733463"/>
            <a:ext cx="2160000" cy="13500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1200" dirty="0">
                <a:solidFill>
                  <a:srgbClr val="002060"/>
                </a:solidFill>
              </a:rPr>
              <a:t>31(1)</a:t>
            </a:r>
          </a:p>
        </p:txBody>
      </p:sp>
      <p:sp>
        <p:nvSpPr>
          <p:cNvPr id="141" name="Rectangle 140"/>
          <p:cNvSpPr/>
          <p:nvPr/>
        </p:nvSpPr>
        <p:spPr>
          <a:xfrm>
            <a:off x="6943791" y="1733463"/>
            <a:ext cx="2160000" cy="13500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1200" dirty="0">
                <a:solidFill>
                  <a:srgbClr val="002060"/>
                </a:solidFill>
              </a:rPr>
              <a:t>UDHR 23; ICESCR 7</a:t>
            </a:r>
          </a:p>
        </p:txBody>
      </p:sp>
      <p:sp>
        <p:nvSpPr>
          <p:cNvPr id="142" name="Rectangle 141"/>
          <p:cNvSpPr/>
          <p:nvPr/>
        </p:nvSpPr>
        <p:spPr>
          <a:xfrm>
            <a:off x="4699044" y="1733463"/>
            <a:ext cx="2160000" cy="13500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1200" dirty="0">
                <a:solidFill>
                  <a:srgbClr val="002060"/>
                </a:solidFill>
              </a:rPr>
              <a:t>ESC(old) 3-4; ESC 2-4</a:t>
            </a:r>
          </a:p>
        </p:txBody>
      </p:sp>
      <p:sp>
        <p:nvSpPr>
          <p:cNvPr id="143" name="Rectangle 142"/>
          <p:cNvSpPr/>
          <p:nvPr/>
        </p:nvSpPr>
        <p:spPr>
          <a:xfrm>
            <a:off x="209550" y="2595413"/>
            <a:ext cx="2160000" cy="13500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IE" sz="1200" dirty="0">
                <a:solidFill>
                  <a:srgbClr val="002060"/>
                </a:solidFill>
              </a:rPr>
              <a:t>Housing benefits</a:t>
            </a:r>
          </a:p>
        </p:txBody>
      </p:sp>
      <p:sp>
        <p:nvSpPr>
          <p:cNvPr id="144" name="Rectangle 143"/>
          <p:cNvSpPr/>
          <p:nvPr/>
        </p:nvSpPr>
        <p:spPr>
          <a:xfrm>
            <a:off x="2454297" y="2595413"/>
            <a:ext cx="2160000" cy="13500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1200" dirty="0">
                <a:solidFill>
                  <a:srgbClr val="002060"/>
                </a:solidFill>
              </a:rPr>
              <a:t>34(3)</a:t>
            </a:r>
          </a:p>
        </p:txBody>
      </p:sp>
      <p:sp>
        <p:nvSpPr>
          <p:cNvPr id="145" name="Rectangle 144"/>
          <p:cNvSpPr/>
          <p:nvPr/>
        </p:nvSpPr>
        <p:spPr>
          <a:xfrm>
            <a:off x="6943791" y="2595413"/>
            <a:ext cx="2160000" cy="13500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1200" dirty="0">
                <a:solidFill>
                  <a:srgbClr val="002060"/>
                </a:solidFill>
              </a:rPr>
              <a:t>ICESCR 11</a:t>
            </a:r>
          </a:p>
        </p:txBody>
      </p:sp>
      <p:sp>
        <p:nvSpPr>
          <p:cNvPr id="146" name="Rectangle 145"/>
          <p:cNvSpPr/>
          <p:nvPr/>
        </p:nvSpPr>
        <p:spPr>
          <a:xfrm>
            <a:off x="4699044" y="2595413"/>
            <a:ext cx="2160000" cy="13500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1200" dirty="0">
                <a:solidFill>
                  <a:srgbClr val="002060"/>
                </a:solidFill>
              </a:rPr>
              <a:t>ESC 16 &amp; 31</a:t>
            </a:r>
          </a:p>
        </p:txBody>
      </p:sp>
    </p:spTree>
    <p:extLst>
      <p:ext uri="{BB962C8B-B14F-4D97-AF65-F5344CB8AC3E}">
        <p14:creationId xmlns:p14="http://schemas.microsoft.com/office/powerpoint/2010/main" val="2417843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p:cNvSpPr/>
          <p:nvPr/>
        </p:nvSpPr>
        <p:spPr>
          <a:xfrm>
            <a:off x="0" y="12828"/>
            <a:ext cx="9144000" cy="513067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graphicFrame>
        <p:nvGraphicFramePr>
          <p:cNvPr id="5" name="Table 4"/>
          <p:cNvGraphicFramePr>
            <a:graphicFrameLocks noGrp="1"/>
          </p:cNvGraphicFramePr>
          <p:nvPr>
            <p:extLst>
              <p:ext uri="{D42A27DB-BD31-4B8C-83A1-F6EECF244321}">
                <p14:modId xmlns:p14="http://schemas.microsoft.com/office/powerpoint/2010/main" val="81504460"/>
              </p:ext>
            </p:extLst>
          </p:nvPr>
        </p:nvGraphicFramePr>
        <p:xfrm>
          <a:off x="-28574" y="-5236"/>
          <a:ext cx="9160218" cy="5089500"/>
        </p:xfrm>
        <a:graphic>
          <a:graphicData uri="http://schemas.openxmlformats.org/drawingml/2006/table">
            <a:tbl>
              <a:tblPr firstRow="1" firstCol="1" bandRow="1"/>
              <a:tblGrid>
                <a:gridCol w="263164"/>
                <a:gridCol w="2028825"/>
                <a:gridCol w="1956418"/>
                <a:gridCol w="4602892"/>
                <a:gridCol w="308919"/>
              </a:tblGrid>
              <a:tr h="270000">
                <a:tc>
                  <a:txBody>
                    <a:bodyPr/>
                    <a:lstStyle/>
                    <a:p>
                      <a:pPr>
                        <a:lnSpc>
                          <a:spcPct val="107000"/>
                        </a:lnSpc>
                        <a:spcAft>
                          <a:spcPts val="0"/>
                        </a:spcAft>
                      </a:pPr>
                      <a:r>
                        <a:rPr lang="en-GB" sz="1500" b="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 </a:t>
                      </a:r>
                      <a:endParaRPr lang="en-GB" sz="1500" dirty="0">
                        <a:effectLst/>
                        <a:latin typeface="Calibri" panose="020F0502020204030204" pitchFamily="34" charset="0"/>
                        <a:ea typeface="Calibri" panose="020F0502020204030204" pitchFamily="34" charset="0"/>
                        <a:cs typeface="Times New Roman" panose="02020603050405020304" pitchFamily="18" charset="0"/>
                      </a:endParaRPr>
                    </a:p>
                  </a:txBody>
                  <a:tcPr marL="17144" marR="17144" marT="9048" marB="9048">
                    <a:lnL>
                      <a:noFill/>
                    </a:lnL>
                    <a:lnR>
                      <a:noFill/>
                    </a:lnR>
                    <a:lnT>
                      <a:noFill/>
                    </a:lnT>
                    <a:lnB>
                      <a:noFill/>
                    </a:lnB>
                    <a:solidFill>
                      <a:srgbClr val="A5A5A5"/>
                    </a:solidFill>
                  </a:tcPr>
                </a:tc>
                <a:tc>
                  <a:txBody>
                    <a:bodyPr/>
                    <a:lstStyle/>
                    <a:p>
                      <a:pPr>
                        <a:lnSpc>
                          <a:spcPct val="107000"/>
                        </a:lnSpc>
                        <a:spcAft>
                          <a:spcPts val="0"/>
                        </a:spcAft>
                      </a:pPr>
                      <a:r>
                        <a:rPr lang="en-GB" sz="1500" b="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Goals</a:t>
                      </a:r>
                      <a:endParaRPr lang="en-GB" sz="1500" dirty="0">
                        <a:effectLst/>
                        <a:latin typeface="Calibri" panose="020F0502020204030204" pitchFamily="34" charset="0"/>
                        <a:ea typeface="Calibri" panose="020F0502020204030204" pitchFamily="34" charset="0"/>
                        <a:cs typeface="Times New Roman" panose="02020603050405020304" pitchFamily="18" charset="0"/>
                      </a:endParaRPr>
                    </a:p>
                  </a:txBody>
                  <a:tcPr marL="17144" marR="17144" marT="9048" marB="9048">
                    <a:lnL>
                      <a:noFill/>
                    </a:lnL>
                    <a:lnR>
                      <a:noFill/>
                    </a:lnR>
                    <a:lnT>
                      <a:noFill/>
                    </a:lnT>
                    <a:lnB>
                      <a:noFill/>
                    </a:lnB>
                    <a:solidFill>
                      <a:srgbClr val="A5A5A5"/>
                    </a:solidFill>
                  </a:tcPr>
                </a:tc>
                <a:tc>
                  <a:txBody>
                    <a:bodyPr/>
                    <a:lstStyle/>
                    <a:p>
                      <a:pPr>
                        <a:lnSpc>
                          <a:spcPct val="107000"/>
                        </a:lnSpc>
                        <a:spcAft>
                          <a:spcPts val="0"/>
                        </a:spcAft>
                      </a:pPr>
                      <a:r>
                        <a:rPr lang="en-GB" sz="1500" b="1">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EU Charter Article</a:t>
                      </a:r>
                      <a:endParaRPr lang="en-GB" sz="1500">
                        <a:effectLst/>
                        <a:latin typeface="Calibri" panose="020F0502020204030204" pitchFamily="34" charset="0"/>
                        <a:ea typeface="Calibri" panose="020F0502020204030204" pitchFamily="34" charset="0"/>
                        <a:cs typeface="Times New Roman" panose="02020603050405020304" pitchFamily="18" charset="0"/>
                      </a:endParaRPr>
                    </a:p>
                  </a:txBody>
                  <a:tcPr marL="17144" marR="17144" marT="9048" marB="9048">
                    <a:lnL>
                      <a:noFill/>
                    </a:lnL>
                    <a:lnR>
                      <a:noFill/>
                    </a:lnR>
                    <a:lnT>
                      <a:noFill/>
                    </a:lnT>
                    <a:lnB>
                      <a:noFill/>
                    </a:lnB>
                    <a:solidFill>
                      <a:srgbClr val="A5A5A5"/>
                    </a:solidFill>
                  </a:tcPr>
                </a:tc>
                <a:tc>
                  <a:txBody>
                    <a:bodyPr/>
                    <a:lstStyle/>
                    <a:p>
                      <a:pPr>
                        <a:lnSpc>
                          <a:spcPct val="100000"/>
                        </a:lnSpc>
                        <a:spcBef>
                          <a:spcPts val="0"/>
                        </a:spcBef>
                        <a:spcAft>
                          <a:spcPts val="0"/>
                        </a:spcAft>
                      </a:pPr>
                      <a:r>
                        <a:rPr lang="en-GB" sz="1500" b="1" dirty="0" smtClean="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Examples of FRA projects and deliverables</a:t>
                      </a:r>
                      <a:endParaRPr lang="en-GB" sz="1500" dirty="0">
                        <a:effectLst/>
                        <a:latin typeface="Calibri" panose="020F0502020204030204" pitchFamily="34" charset="0"/>
                        <a:ea typeface="Calibri" panose="020F0502020204030204" pitchFamily="34" charset="0"/>
                        <a:cs typeface="Times New Roman" panose="02020603050405020304" pitchFamily="18" charset="0"/>
                      </a:endParaRPr>
                    </a:p>
                  </a:txBody>
                  <a:tcPr marL="17144" marR="17144" marT="9048" marB="9048">
                    <a:lnL>
                      <a:noFill/>
                    </a:lnL>
                    <a:lnR>
                      <a:noFill/>
                    </a:lnR>
                    <a:lnT>
                      <a:noFill/>
                    </a:lnT>
                    <a:lnB>
                      <a:noFill/>
                    </a:lnB>
                    <a:solidFill>
                      <a:srgbClr val="A5A5A5"/>
                    </a:solidFill>
                  </a:tcPr>
                </a:tc>
                <a:tc>
                  <a:txBody>
                    <a:bodyPr/>
                    <a:lstStyle/>
                    <a:p>
                      <a:pPr>
                        <a:lnSpc>
                          <a:spcPct val="107000"/>
                        </a:lnSpc>
                        <a:spcAft>
                          <a:spcPts val="0"/>
                        </a:spcAft>
                      </a:pPr>
                      <a:endParaRPr lang="en-GB" sz="700" dirty="0">
                        <a:effectLst/>
                        <a:latin typeface="Calibri" panose="020F0502020204030204" pitchFamily="34" charset="0"/>
                        <a:ea typeface="Calibri" panose="020F0502020204030204" pitchFamily="34" charset="0"/>
                        <a:cs typeface="Times New Roman" panose="02020603050405020304" pitchFamily="18" charset="0"/>
                      </a:endParaRPr>
                    </a:p>
                  </a:txBody>
                  <a:tcPr marL="17144" marR="17144" marT="9048" marB="9048">
                    <a:lnL>
                      <a:noFill/>
                    </a:lnL>
                    <a:lnR>
                      <a:noFill/>
                    </a:lnR>
                    <a:lnT>
                      <a:noFill/>
                    </a:lnT>
                    <a:lnB>
                      <a:noFill/>
                    </a:lnB>
                    <a:solidFill>
                      <a:srgbClr val="A5A5A5"/>
                    </a:solidFill>
                  </a:tcPr>
                </a:tc>
              </a:tr>
              <a:tr h="283500">
                <a:tc>
                  <a:txBody>
                    <a:bodyPr/>
                    <a:lstStyle/>
                    <a:p>
                      <a:pPr>
                        <a:lnSpc>
                          <a:spcPct val="100000"/>
                        </a:lnSpc>
                        <a:spcAft>
                          <a:spcPts val="0"/>
                        </a:spcAft>
                      </a:pPr>
                      <a:endParaRPr lang="en-GB" sz="700" dirty="0">
                        <a:effectLst/>
                        <a:latin typeface="Calibri" panose="020F0502020204030204" pitchFamily="34" charset="0"/>
                        <a:ea typeface="Calibri" panose="020F0502020204030204" pitchFamily="34" charset="0"/>
                        <a:cs typeface="Times New Roman" panose="02020603050405020304" pitchFamily="18" charset="0"/>
                      </a:endParaRPr>
                    </a:p>
                  </a:txBody>
                  <a:tcPr marL="17144" marR="17144" marT="9048" marB="9048">
                    <a:lnL>
                      <a:noFill/>
                    </a:lnL>
                    <a:lnR>
                      <a:noFill/>
                    </a:lnR>
                    <a:lnT>
                      <a:noFill/>
                    </a:lnT>
                    <a:lnB>
                      <a:noFill/>
                    </a:lnB>
                    <a:solidFill>
                      <a:srgbClr val="EB1C2D"/>
                    </a:solidFill>
                  </a:tcPr>
                </a:tc>
                <a:tc>
                  <a:txBody>
                    <a:bodyPr/>
                    <a:lstStyle/>
                    <a:p>
                      <a:pPr algn="l">
                        <a:lnSpc>
                          <a:spcPct val="100000"/>
                        </a:lnSpc>
                        <a:spcAft>
                          <a:spcPts val="0"/>
                        </a:spcAft>
                      </a:pPr>
                      <a:r>
                        <a:rPr lang="en-GB" sz="900" b="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Poverty </a:t>
                      </a:r>
                      <a:endParaRPr lang="en-GB" sz="900" dirty="0">
                        <a:effectLst/>
                        <a:latin typeface="Calibri" panose="020F0502020204030204" pitchFamily="34" charset="0"/>
                        <a:ea typeface="Calibri" panose="020F0502020204030204" pitchFamily="34" charset="0"/>
                        <a:cs typeface="Times New Roman" panose="02020603050405020304" pitchFamily="18" charset="0"/>
                      </a:endParaRPr>
                    </a:p>
                  </a:txBody>
                  <a:tcPr marL="17144" marR="17144" marT="9048" marB="9048" anchor="ctr">
                    <a:lnL>
                      <a:noFill/>
                    </a:lnL>
                    <a:lnR>
                      <a:noFill/>
                    </a:lnR>
                    <a:lnT>
                      <a:noFill/>
                    </a:lnT>
                    <a:lnB>
                      <a:noFill/>
                    </a:lnB>
                    <a:solidFill>
                      <a:srgbClr val="EB1C2D"/>
                    </a:solidFill>
                  </a:tcPr>
                </a:tc>
                <a:tc rowSpan="2">
                  <a:txBody>
                    <a:bodyPr/>
                    <a:lstStyle/>
                    <a:p>
                      <a:pPr algn="l">
                        <a:lnSpc>
                          <a:spcPct val="100000"/>
                        </a:lnSpc>
                        <a:spcAft>
                          <a:spcPts val="0"/>
                        </a:spcAft>
                      </a:pPr>
                      <a:r>
                        <a:rPr lang="en-GB" sz="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Art. 34 – Social security and social </a:t>
                      </a:r>
                      <a:r>
                        <a:rPr lang="en-GB" sz="800" dirty="0" smtClean="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assistance</a:t>
                      </a:r>
                      <a:endParaRPr lang="en-GB" sz="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7144" marR="17144" marT="9048" marB="9048" anchor="ctr">
                    <a:lnL>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252000" indent="-171450">
                        <a:lnSpc>
                          <a:spcPct val="100000"/>
                        </a:lnSpc>
                        <a:spcBef>
                          <a:spcPts val="0"/>
                        </a:spcBef>
                        <a:spcAft>
                          <a:spcPts val="0"/>
                        </a:spcAft>
                        <a:buFont typeface="Arial" panose="020B0604020202020204" pitchFamily="34" charset="0"/>
                        <a:buChar char="•"/>
                      </a:pPr>
                      <a:r>
                        <a:rPr lang="en-GB" sz="800" dirty="0" smtClean="0">
                          <a:hlinkClick r:id="rId3"/>
                        </a:rPr>
                        <a:t>EU MIDIS</a:t>
                      </a:r>
                      <a:r>
                        <a:rPr lang="en-GB" sz="800" baseline="0" dirty="0" smtClean="0">
                          <a:hlinkClick r:id="rId3"/>
                        </a:rPr>
                        <a:t> </a:t>
                      </a:r>
                      <a:r>
                        <a:rPr lang="en-GB" sz="800" baseline="0" dirty="0" smtClean="0"/>
                        <a:t>– large scale survey of immigrants and minorities, e.g. related to </a:t>
                      </a:r>
                      <a:r>
                        <a:rPr lang="en-GB" sz="800" baseline="0" dirty="0" smtClean="0">
                          <a:hlinkClick r:id="rId4"/>
                        </a:rPr>
                        <a:t>Muslims</a:t>
                      </a:r>
                      <a:endParaRPr lang="en-GB" sz="800" baseline="0" dirty="0" smtClean="0"/>
                    </a:p>
                    <a:p>
                      <a:pPr marL="252000" indent="-171450">
                        <a:lnSpc>
                          <a:spcPct val="100000"/>
                        </a:lnSpc>
                        <a:spcBef>
                          <a:spcPts val="0"/>
                        </a:spcBef>
                        <a:spcAft>
                          <a:spcPts val="0"/>
                        </a:spcAft>
                        <a:buFont typeface="Arial" panose="020B0604020202020204" pitchFamily="34" charset="0"/>
                        <a:buChar char="•"/>
                      </a:pPr>
                      <a:r>
                        <a:rPr lang="en-GB" sz="800" baseline="0" dirty="0" smtClean="0">
                          <a:hlinkClick r:id="rId5"/>
                        </a:rPr>
                        <a:t>Roma </a:t>
                      </a:r>
                      <a:r>
                        <a:rPr lang="en-GB" sz="800" baseline="0" dirty="0" smtClean="0"/>
                        <a:t>– </a:t>
                      </a:r>
                      <a:r>
                        <a:rPr lang="en-GB" sz="800" baseline="0" dirty="0" smtClean="0">
                          <a:hlinkClick r:id="rId6"/>
                        </a:rPr>
                        <a:t>local engagement </a:t>
                      </a:r>
                      <a:r>
                        <a:rPr lang="en-GB" sz="800" baseline="0" dirty="0" smtClean="0"/>
                        <a:t>as well as </a:t>
                      </a:r>
                      <a:r>
                        <a:rPr lang="en-GB" sz="800" baseline="0" dirty="0" smtClean="0">
                          <a:hlinkClick r:id="rId7"/>
                        </a:rPr>
                        <a:t>housing conditions</a:t>
                      </a:r>
                      <a:endParaRPr lang="en-GB" sz="800" dirty="0"/>
                    </a:p>
                  </a:txBody>
                  <a:tcPr marL="17144" marR="17144" marT="9048" marB="9048">
                    <a:lnL w="12700" cap="flat" cmpd="sng" algn="ctr">
                      <a:solidFill>
                        <a:schemeClr val="tx1"/>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lnSpc>
                          <a:spcPct val="100000"/>
                        </a:lnSpc>
                        <a:spcAft>
                          <a:spcPts val="0"/>
                        </a:spcAft>
                      </a:pPr>
                      <a:r>
                        <a:rPr lang="en-GB" sz="1400" dirty="0" smtClean="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1</a:t>
                      </a:r>
                      <a:endParaRPr lang="en-GB" sz="14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17144" marR="17144" marT="9048" marB="9048" anchor="ctr">
                    <a:lnL>
                      <a:noFill/>
                    </a:lnL>
                    <a:lnR>
                      <a:noFill/>
                    </a:lnR>
                    <a:lnT>
                      <a:noFill/>
                    </a:lnT>
                    <a:lnB>
                      <a:noFill/>
                    </a:lnB>
                    <a:solidFill>
                      <a:srgbClr val="EB1C2D"/>
                    </a:solidFill>
                  </a:tcPr>
                </a:tc>
              </a:tr>
              <a:tr h="283500">
                <a:tc>
                  <a:txBody>
                    <a:bodyPr/>
                    <a:lstStyle/>
                    <a:p>
                      <a:pPr>
                        <a:lnSpc>
                          <a:spcPct val="100000"/>
                        </a:lnSpc>
                        <a:spcAft>
                          <a:spcPts val="0"/>
                        </a:spcAft>
                      </a:pPr>
                      <a:endParaRPr lang="en-GB" sz="700" dirty="0">
                        <a:effectLst/>
                        <a:latin typeface="Calibri" panose="020F0502020204030204" pitchFamily="34" charset="0"/>
                        <a:ea typeface="Calibri" panose="020F0502020204030204" pitchFamily="34" charset="0"/>
                        <a:cs typeface="Times New Roman" panose="02020603050405020304" pitchFamily="18" charset="0"/>
                      </a:endParaRPr>
                    </a:p>
                  </a:txBody>
                  <a:tcPr marL="17144" marR="17144" marT="9048" marB="9048">
                    <a:lnL>
                      <a:noFill/>
                    </a:lnL>
                    <a:lnR>
                      <a:noFill/>
                    </a:lnR>
                    <a:lnT>
                      <a:noFill/>
                    </a:lnT>
                    <a:lnB>
                      <a:noFill/>
                    </a:lnB>
                    <a:solidFill>
                      <a:srgbClr val="D3A029"/>
                    </a:solidFill>
                  </a:tcPr>
                </a:tc>
                <a:tc>
                  <a:txBody>
                    <a:bodyPr/>
                    <a:lstStyle/>
                    <a:p>
                      <a:pPr algn="l">
                        <a:lnSpc>
                          <a:spcPct val="100000"/>
                        </a:lnSpc>
                        <a:spcAft>
                          <a:spcPts val="0"/>
                        </a:spcAft>
                      </a:pPr>
                      <a:r>
                        <a:rPr lang="en-GB" sz="900" b="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Hunger</a:t>
                      </a:r>
                      <a:endParaRPr lang="en-GB" sz="900" dirty="0">
                        <a:effectLst/>
                        <a:latin typeface="Calibri" panose="020F0502020204030204" pitchFamily="34" charset="0"/>
                        <a:ea typeface="Calibri" panose="020F0502020204030204" pitchFamily="34" charset="0"/>
                        <a:cs typeface="Times New Roman" panose="02020603050405020304" pitchFamily="18" charset="0"/>
                      </a:endParaRPr>
                    </a:p>
                  </a:txBody>
                  <a:tcPr marL="17144" marR="17144" marT="9048" marB="9048" anchor="ctr">
                    <a:lnL>
                      <a:noFill/>
                    </a:lnL>
                    <a:lnR>
                      <a:noFill/>
                    </a:lnR>
                    <a:lnT>
                      <a:noFill/>
                    </a:lnT>
                    <a:lnB>
                      <a:noFill/>
                    </a:lnB>
                    <a:solidFill>
                      <a:srgbClr val="D3A029"/>
                    </a:solidFill>
                  </a:tcPr>
                </a:tc>
                <a:tc vMerge="1">
                  <a:txBody>
                    <a:bodyPr/>
                    <a:lstStyle/>
                    <a:p>
                      <a:pPr>
                        <a:lnSpc>
                          <a:spcPct val="100000"/>
                        </a:lnSpc>
                        <a:spcAft>
                          <a:spcPts val="0"/>
                        </a:spcAft>
                      </a:pPr>
                      <a:endParaRPr lang="en-GB" sz="105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22859" marR="22859" marT="12064" marB="12064">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25200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800" dirty="0" smtClean="0">
                          <a:hlinkClick r:id="rId3"/>
                        </a:rPr>
                        <a:t>EU MIDIS</a:t>
                      </a:r>
                      <a:r>
                        <a:rPr lang="en-GB" sz="800" baseline="0" dirty="0" smtClean="0">
                          <a:hlinkClick r:id="rId3"/>
                        </a:rPr>
                        <a:t> </a:t>
                      </a:r>
                      <a:r>
                        <a:rPr lang="en-GB" sz="800" baseline="0" dirty="0" smtClean="0"/>
                        <a:t>– large scale survey of immigrants and minorities, e.g. related to </a:t>
                      </a:r>
                      <a:r>
                        <a:rPr lang="en-GB" sz="800" baseline="0" dirty="0" smtClean="0">
                          <a:hlinkClick r:id="rId8"/>
                        </a:rPr>
                        <a:t>Roma</a:t>
                      </a:r>
                      <a:r>
                        <a:rPr lang="en-GB" sz="800" baseline="0" dirty="0" smtClean="0"/>
                        <a:t>, e.g. regarding ‘going to bed hungry’</a:t>
                      </a:r>
                    </a:p>
                  </a:txBody>
                  <a:tcPr marL="17144" marR="17144" marT="9048" marB="9048">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lnSpc>
                          <a:spcPct val="100000"/>
                        </a:lnSpc>
                        <a:spcAft>
                          <a:spcPts val="0"/>
                        </a:spcAft>
                      </a:pPr>
                      <a:r>
                        <a:rPr lang="en-GB" sz="1400" dirty="0" smtClean="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2</a:t>
                      </a:r>
                      <a:endParaRPr lang="en-GB" sz="14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17144" marR="17144" marT="9048" marB="9048" anchor="ctr">
                    <a:lnL>
                      <a:noFill/>
                    </a:lnL>
                    <a:lnR>
                      <a:noFill/>
                    </a:lnR>
                    <a:lnT>
                      <a:noFill/>
                    </a:lnT>
                    <a:lnB>
                      <a:noFill/>
                    </a:lnB>
                    <a:solidFill>
                      <a:srgbClr val="D3A029"/>
                    </a:solidFill>
                  </a:tcPr>
                </a:tc>
              </a:tr>
              <a:tr h="283500">
                <a:tc>
                  <a:txBody>
                    <a:bodyPr/>
                    <a:lstStyle/>
                    <a:p>
                      <a:pPr>
                        <a:lnSpc>
                          <a:spcPct val="100000"/>
                        </a:lnSpc>
                        <a:spcAft>
                          <a:spcPts val="0"/>
                        </a:spcAft>
                      </a:pPr>
                      <a:endParaRPr lang="en-GB" sz="700" dirty="0">
                        <a:effectLst/>
                        <a:latin typeface="Calibri" panose="020F0502020204030204" pitchFamily="34" charset="0"/>
                        <a:ea typeface="Calibri" panose="020F0502020204030204" pitchFamily="34" charset="0"/>
                        <a:cs typeface="Times New Roman" panose="02020603050405020304" pitchFamily="18" charset="0"/>
                      </a:endParaRPr>
                    </a:p>
                  </a:txBody>
                  <a:tcPr marL="17144" marR="17144" marT="9048" marB="9048">
                    <a:lnL>
                      <a:noFill/>
                    </a:lnL>
                    <a:lnR>
                      <a:noFill/>
                    </a:lnR>
                    <a:lnT>
                      <a:noFill/>
                    </a:lnT>
                    <a:lnB>
                      <a:noFill/>
                    </a:lnB>
                    <a:solidFill>
                      <a:srgbClr val="279B48"/>
                    </a:solidFill>
                  </a:tcPr>
                </a:tc>
                <a:tc>
                  <a:txBody>
                    <a:bodyPr/>
                    <a:lstStyle/>
                    <a:p>
                      <a:pPr algn="l">
                        <a:lnSpc>
                          <a:spcPct val="100000"/>
                        </a:lnSpc>
                        <a:spcAft>
                          <a:spcPts val="0"/>
                        </a:spcAft>
                      </a:pPr>
                      <a:r>
                        <a:rPr lang="en-GB" sz="900" b="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Health and well-being</a:t>
                      </a:r>
                      <a:endParaRPr lang="en-GB" sz="900" dirty="0">
                        <a:effectLst/>
                        <a:latin typeface="Calibri" panose="020F0502020204030204" pitchFamily="34" charset="0"/>
                        <a:ea typeface="Calibri" panose="020F0502020204030204" pitchFamily="34" charset="0"/>
                        <a:cs typeface="Times New Roman" panose="02020603050405020304" pitchFamily="18" charset="0"/>
                      </a:endParaRPr>
                    </a:p>
                  </a:txBody>
                  <a:tcPr marL="17144" marR="17144" marT="9048" marB="9048" anchor="ctr">
                    <a:lnL>
                      <a:noFill/>
                    </a:lnL>
                    <a:lnR>
                      <a:noFill/>
                    </a:lnR>
                    <a:lnT>
                      <a:noFill/>
                    </a:lnT>
                    <a:lnB>
                      <a:noFill/>
                    </a:lnB>
                    <a:solidFill>
                      <a:srgbClr val="279B48"/>
                    </a:solidFill>
                  </a:tcPr>
                </a:tc>
                <a:tc>
                  <a:txBody>
                    <a:bodyPr/>
                    <a:lstStyle/>
                    <a:p>
                      <a:pPr>
                        <a:lnSpc>
                          <a:spcPct val="100000"/>
                        </a:lnSpc>
                        <a:spcAft>
                          <a:spcPts val="0"/>
                        </a:spcAft>
                      </a:pPr>
                      <a:r>
                        <a:rPr lang="en-GB" sz="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Art. 35 – Health care</a:t>
                      </a:r>
                    </a:p>
                  </a:txBody>
                  <a:tcPr marL="17144" marR="17144" marT="9048" marB="9048">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252000" indent="-171450">
                        <a:lnSpc>
                          <a:spcPct val="100000"/>
                        </a:lnSpc>
                        <a:spcBef>
                          <a:spcPts val="0"/>
                        </a:spcBef>
                        <a:spcAft>
                          <a:spcPts val="0"/>
                        </a:spcAft>
                        <a:buFont typeface="Arial" panose="020B0604020202020204" pitchFamily="34" charset="0"/>
                        <a:buChar char="•"/>
                      </a:pPr>
                      <a:r>
                        <a:rPr lang="en-GB" sz="800" dirty="0" smtClean="0">
                          <a:hlinkClick r:id="rId9"/>
                        </a:rPr>
                        <a:t>Cost of Exclusion from health</a:t>
                      </a:r>
                      <a:r>
                        <a:rPr lang="en-GB" sz="800" baseline="0" dirty="0" smtClean="0">
                          <a:hlinkClick r:id="rId9"/>
                        </a:rPr>
                        <a:t>care </a:t>
                      </a:r>
                      <a:r>
                        <a:rPr lang="en-GB" sz="800" baseline="0" dirty="0" smtClean="0"/>
                        <a:t>– migrants in an irregular situation</a:t>
                      </a:r>
                      <a:endParaRPr lang="en-GB" sz="800" dirty="0" smtClean="0">
                        <a:hlinkClick r:id=""/>
                      </a:endParaRPr>
                    </a:p>
                    <a:p>
                      <a:pPr marL="252000" indent="-171450">
                        <a:lnSpc>
                          <a:spcPct val="100000"/>
                        </a:lnSpc>
                        <a:spcBef>
                          <a:spcPts val="0"/>
                        </a:spcBef>
                        <a:spcAft>
                          <a:spcPts val="0"/>
                        </a:spcAft>
                        <a:buFont typeface="Arial" panose="020B0604020202020204" pitchFamily="34" charset="0"/>
                        <a:buChar char="•"/>
                      </a:pPr>
                      <a:r>
                        <a:rPr lang="en-GB" sz="800" dirty="0" smtClean="0">
                          <a:hlinkClick r:id=""/>
                        </a:rPr>
                        <a:t>Multiple discrimination in</a:t>
                      </a:r>
                      <a:r>
                        <a:rPr lang="en-GB" sz="800" baseline="0" dirty="0" smtClean="0">
                          <a:hlinkClick r:id="rId10"/>
                        </a:rPr>
                        <a:t> healthcare</a:t>
                      </a:r>
                      <a:endParaRPr lang="en-GB" sz="800" dirty="0" smtClean="0"/>
                    </a:p>
                  </a:txBody>
                  <a:tcPr marL="17144" marR="17144" marT="9048" marB="9048">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lnSpc>
                          <a:spcPct val="100000"/>
                        </a:lnSpc>
                        <a:spcAft>
                          <a:spcPts val="0"/>
                        </a:spcAft>
                      </a:pPr>
                      <a:r>
                        <a:rPr lang="en-GB" sz="1400" dirty="0" smtClean="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3</a:t>
                      </a:r>
                      <a:endParaRPr lang="en-GB" sz="14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17144" marR="17144" marT="9048" marB="9048" anchor="ctr">
                    <a:lnL>
                      <a:noFill/>
                    </a:lnL>
                    <a:lnR>
                      <a:noFill/>
                    </a:lnR>
                    <a:lnT>
                      <a:noFill/>
                    </a:lnT>
                    <a:lnB>
                      <a:noFill/>
                    </a:lnB>
                    <a:solidFill>
                      <a:srgbClr val="279B48"/>
                    </a:solidFill>
                  </a:tcPr>
                </a:tc>
              </a:tr>
              <a:tr h="283500">
                <a:tc>
                  <a:txBody>
                    <a:bodyPr/>
                    <a:lstStyle/>
                    <a:p>
                      <a:pPr>
                        <a:lnSpc>
                          <a:spcPct val="100000"/>
                        </a:lnSpc>
                        <a:spcAft>
                          <a:spcPts val="0"/>
                        </a:spcAft>
                      </a:pPr>
                      <a:endParaRPr lang="en-GB" sz="700">
                        <a:effectLst/>
                        <a:latin typeface="Calibri" panose="020F0502020204030204" pitchFamily="34" charset="0"/>
                        <a:ea typeface="Calibri" panose="020F0502020204030204" pitchFamily="34" charset="0"/>
                        <a:cs typeface="Times New Roman" panose="02020603050405020304" pitchFamily="18" charset="0"/>
                      </a:endParaRPr>
                    </a:p>
                  </a:txBody>
                  <a:tcPr marL="17144" marR="17144" marT="9048" marB="9048">
                    <a:lnL>
                      <a:noFill/>
                    </a:lnL>
                    <a:lnR>
                      <a:noFill/>
                    </a:lnR>
                    <a:lnT>
                      <a:noFill/>
                    </a:lnT>
                    <a:lnB>
                      <a:noFill/>
                    </a:lnB>
                    <a:solidFill>
                      <a:srgbClr val="C31F33"/>
                    </a:solidFill>
                  </a:tcPr>
                </a:tc>
                <a:tc>
                  <a:txBody>
                    <a:bodyPr/>
                    <a:lstStyle/>
                    <a:p>
                      <a:pPr algn="l">
                        <a:lnSpc>
                          <a:spcPct val="100000"/>
                        </a:lnSpc>
                        <a:spcAft>
                          <a:spcPts val="0"/>
                        </a:spcAft>
                      </a:pPr>
                      <a:r>
                        <a:rPr lang="en-GB" sz="900" b="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Education</a:t>
                      </a:r>
                      <a:endParaRPr lang="en-GB" sz="900" dirty="0">
                        <a:effectLst/>
                        <a:latin typeface="Calibri" panose="020F0502020204030204" pitchFamily="34" charset="0"/>
                        <a:ea typeface="Calibri" panose="020F0502020204030204" pitchFamily="34" charset="0"/>
                        <a:cs typeface="Times New Roman" panose="02020603050405020304" pitchFamily="18" charset="0"/>
                      </a:endParaRPr>
                    </a:p>
                  </a:txBody>
                  <a:tcPr marL="17144" marR="17144" marT="9048" marB="9048" anchor="ctr">
                    <a:lnL>
                      <a:noFill/>
                    </a:lnL>
                    <a:lnR>
                      <a:noFill/>
                    </a:lnR>
                    <a:lnT>
                      <a:noFill/>
                    </a:lnT>
                    <a:lnB>
                      <a:noFill/>
                    </a:lnB>
                    <a:solidFill>
                      <a:srgbClr val="C31F33"/>
                    </a:solidFill>
                  </a:tcPr>
                </a:tc>
                <a:tc>
                  <a:txBody>
                    <a:bodyPr/>
                    <a:lstStyle/>
                    <a:p>
                      <a:pPr>
                        <a:lnSpc>
                          <a:spcPct val="100000"/>
                        </a:lnSpc>
                        <a:spcAft>
                          <a:spcPts val="0"/>
                        </a:spcAft>
                      </a:pPr>
                      <a:r>
                        <a:rPr lang="en-GB" sz="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Art. 14 – Right to education</a:t>
                      </a:r>
                    </a:p>
                  </a:txBody>
                  <a:tcPr marL="17144" marR="17144" marT="9048" marB="9048">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252000" indent="-171450">
                        <a:lnSpc>
                          <a:spcPct val="100000"/>
                        </a:lnSpc>
                        <a:spcBef>
                          <a:spcPts val="0"/>
                        </a:spcBef>
                        <a:spcAft>
                          <a:spcPts val="0"/>
                        </a:spcAft>
                        <a:buFont typeface="Arial" panose="020B0604020202020204" pitchFamily="34" charset="0"/>
                        <a:buChar char="•"/>
                      </a:pPr>
                      <a:r>
                        <a:rPr lang="en-GB" sz="800" dirty="0" smtClean="0">
                          <a:hlinkClick r:id="rId11"/>
                        </a:rPr>
                        <a:t>Current migrant situation in</a:t>
                      </a:r>
                      <a:r>
                        <a:rPr lang="en-GB" sz="800" baseline="0" dirty="0" smtClean="0">
                          <a:hlinkClick r:id="rId11"/>
                        </a:rPr>
                        <a:t> the EU: Education</a:t>
                      </a:r>
                      <a:endParaRPr lang="en-GB" sz="800" baseline="0" dirty="0" smtClean="0"/>
                    </a:p>
                    <a:p>
                      <a:pPr marL="252000" indent="-171450">
                        <a:lnSpc>
                          <a:spcPct val="100000"/>
                        </a:lnSpc>
                        <a:spcBef>
                          <a:spcPts val="0"/>
                        </a:spcBef>
                        <a:spcAft>
                          <a:spcPts val="0"/>
                        </a:spcAft>
                        <a:buFont typeface="Arial" panose="020B0604020202020204" pitchFamily="34" charset="0"/>
                        <a:buChar char="•"/>
                      </a:pPr>
                      <a:r>
                        <a:rPr lang="en-GB" sz="800" baseline="0" dirty="0" smtClean="0">
                          <a:hlinkClick r:id="rId12"/>
                        </a:rPr>
                        <a:t>Together in the EU – Promoting the participation of migrants and their descendants</a:t>
                      </a:r>
                      <a:endParaRPr lang="en-GB" sz="800" dirty="0"/>
                    </a:p>
                  </a:txBody>
                  <a:tcPr marL="17144" marR="17144" marT="9048" marB="9048">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lnSpc>
                          <a:spcPct val="100000"/>
                        </a:lnSpc>
                        <a:spcAft>
                          <a:spcPts val="0"/>
                        </a:spcAft>
                      </a:pPr>
                      <a:r>
                        <a:rPr lang="en-GB" sz="1400" dirty="0" smtClean="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4</a:t>
                      </a:r>
                      <a:endParaRPr lang="en-GB" sz="14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17144" marR="17144" marT="9048" marB="9048" anchor="ctr">
                    <a:lnL>
                      <a:noFill/>
                    </a:lnL>
                    <a:lnR>
                      <a:noFill/>
                    </a:lnR>
                    <a:lnT>
                      <a:noFill/>
                    </a:lnT>
                    <a:lnB>
                      <a:noFill/>
                    </a:lnB>
                    <a:solidFill>
                      <a:srgbClr val="C31F33"/>
                    </a:solidFill>
                  </a:tcPr>
                </a:tc>
              </a:tr>
              <a:tr h="283500">
                <a:tc>
                  <a:txBody>
                    <a:bodyPr/>
                    <a:lstStyle/>
                    <a:p>
                      <a:pPr>
                        <a:lnSpc>
                          <a:spcPct val="100000"/>
                        </a:lnSpc>
                        <a:spcAft>
                          <a:spcPts val="0"/>
                        </a:spcAft>
                      </a:pPr>
                      <a:endParaRPr lang="en-GB" sz="700">
                        <a:effectLst/>
                        <a:latin typeface="Calibri" panose="020F0502020204030204" pitchFamily="34" charset="0"/>
                        <a:ea typeface="Calibri" panose="020F0502020204030204" pitchFamily="34" charset="0"/>
                        <a:cs typeface="Times New Roman" panose="02020603050405020304" pitchFamily="18" charset="0"/>
                      </a:endParaRPr>
                    </a:p>
                  </a:txBody>
                  <a:tcPr marL="17144" marR="17144" marT="9048" marB="9048">
                    <a:lnL>
                      <a:noFill/>
                    </a:lnL>
                    <a:lnR>
                      <a:noFill/>
                    </a:lnR>
                    <a:lnT>
                      <a:noFill/>
                    </a:lnT>
                    <a:lnB>
                      <a:noFill/>
                    </a:lnB>
                    <a:solidFill>
                      <a:srgbClr val="EF402B"/>
                    </a:solidFill>
                  </a:tcPr>
                </a:tc>
                <a:tc>
                  <a:txBody>
                    <a:bodyPr/>
                    <a:lstStyle/>
                    <a:p>
                      <a:pPr algn="l">
                        <a:lnSpc>
                          <a:spcPct val="100000"/>
                        </a:lnSpc>
                        <a:spcAft>
                          <a:spcPts val="0"/>
                        </a:spcAft>
                      </a:pPr>
                      <a:r>
                        <a:rPr lang="en-GB" sz="900" b="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Gender equality</a:t>
                      </a:r>
                      <a:endParaRPr lang="en-GB" sz="900" dirty="0">
                        <a:effectLst/>
                        <a:latin typeface="Calibri" panose="020F0502020204030204" pitchFamily="34" charset="0"/>
                        <a:ea typeface="Calibri" panose="020F0502020204030204" pitchFamily="34" charset="0"/>
                        <a:cs typeface="Times New Roman" panose="02020603050405020304" pitchFamily="18" charset="0"/>
                      </a:endParaRPr>
                    </a:p>
                  </a:txBody>
                  <a:tcPr marL="17144" marR="17144" marT="9048" marB="9048" anchor="ctr">
                    <a:lnL>
                      <a:noFill/>
                    </a:lnL>
                    <a:lnR>
                      <a:noFill/>
                    </a:lnR>
                    <a:lnT>
                      <a:noFill/>
                    </a:lnT>
                    <a:lnB>
                      <a:noFill/>
                    </a:lnB>
                    <a:solidFill>
                      <a:srgbClr val="EF402B"/>
                    </a:solidFill>
                  </a:tcPr>
                </a:tc>
                <a:tc>
                  <a:txBody>
                    <a:bodyPr/>
                    <a:lstStyle/>
                    <a:p>
                      <a:pPr>
                        <a:lnSpc>
                          <a:spcPct val="100000"/>
                        </a:lnSpc>
                        <a:spcAft>
                          <a:spcPts val="0"/>
                        </a:spcAft>
                      </a:pPr>
                      <a:r>
                        <a:rPr lang="en-GB" sz="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Art. 23 – Equality between women and men</a:t>
                      </a:r>
                    </a:p>
                  </a:txBody>
                  <a:tcPr marL="17144" marR="17144" marT="9048" marB="9048">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252000" indent="-171450">
                        <a:lnSpc>
                          <a:spcPct val="100000"/>
                        </a:lnSpc>
                        <a:spcBef>
                          <a:spcPts val="0"/>
                        </a:spcBef>
                        <a:spcAft>
                          <a:spcPts val="0"/>
                        </a:spcAft>
                        <a:buFont typeface="Arial" panose="020B0604020202020204" pitchFamily="34" charset="0"/>
                        <a:buChar char="•"/>
                      </a:pPr>
                      <a:r>
                        <a:rPr lang="en-GB" sz="800" dirty="0" smtClean="0">
                          <a:hlinkClick r:id="rId13"/>
                        </a:rPr>
                        <a:t>Violence against women </a:t>
                      </a:r>
                      <a:r>
                        <a:rPr lang="en-GB" sz="800" dirty="0" smtClean="0"/>
                        <a:t>– large</a:t>
                      </a:r>
                      <a:r>
                        <a:rPr lang="en-GB" sz="800" baseline="0" dirty="0" smtClean="0"/>
                        <a:t> scale survey</a:t>
                      </a:r>
                    </a:p>
                    <a:p>
                      <a:pPr marL="252000" indent="-171450">
                        <a:lnSpc>
                          <a:spcPct val="100000"/>
                        </a:lnSpc>
                        <a:spcBef>
                          <a:spcPts val="0"/>
                        </a:spcBef>
                        <a:spcAft>
                          <a:spcPts val="0"/>
                        </a:spcAft>
                        <a:buFont typeface="Arial" panose="020B0604020202020204" pitchFamily="34" charset="0"/>
                        <a:buChar char="•"/>
                      </a:pPr>
                      <a:r>
                        <a:rPr lang="en-GB" sz="800" baseline="0" dirty="0" smtClean="0">
                          <a:hlinkClick r:id="rId14"/>
                        </a:rPr>
                        <a:t>Discrimination against and living conditions of Roma women</a:t>
                      </a:r>
                      <a:endParaRPr lang="en-GB" sz="800" dirty="0"/>
                    </a:p>
                  </a:txBody>
                  <a:tcPr marL="17144" marR="17144" marT="9048" marB="9048">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lnSpc>
                          <a:spcPct val="100000"/>
                        </a:lnSpc>
                        <a:spcAft>
                          <a:spcPts val="0"/>
                        </a:spcAft>
                      </a:pPr>
                      <a:r>
                        <a:rPr lang="en-GB" sz="1400" dirty="0" smtClean="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5</a:t>
                      </a:r>
                      <a:endParaRPr lang="en-GB" sz="14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17144" marR="17144" marT="9048" marB="9048" anchor="ctr">
                    <a:lnL>
                      <a:noFill/>
                    </a:lnL>
                    <a:lnR>
                      <a:noFill/>
                    </a:lnR>
                    <a:lnT>
                      <a:noFill/>
                    </a:lnT>
                    <a:lnB>
                      <a:noFill/>
                    </a:lnB>
                    <a:solidFill>
                      <a:srgbClr val="EF402B"/>
                    </a:solidFill>
                  </a:tcPr>
                </a:tc>
              </a:tr>
              <a:tr h="283500">
                <a:tc>
                  <a:txBody>
                    <a:bodyPr/>
                    <a:lstStyle/>
                    <a:p>
                      <a:pPr>
                        <a:lnSpc>
                          <a:spcPct val="100000"/>
                        </a:lnSpc>
                        <a:spcAft>
                          <a:spcPts val="0"/>
                        </a:spcAft>
                      </a:pPr>
                      <a:endParaRPr lang="en-GB" sz="700">
                        <a:effectLst/>
                        <a:latin typeface="Calibri" panose="020F0502020204030204" pitchFamily="34" charset="0"/>
                        <a:ea typeface="Calibri" panose="020F0502020204030204" pitchFamily="34" charset="0"/>
                        <a:cs typeface="Times New Roman" panose="02020603050405020304" pitchFamily="18" charset="0"/>
                      </a:endParaRPr>
                    </a:p>
                  </a:txBody>
                  <a:tcPr marL="17144" marR="17144" marT="9048" marB="9048">
                    <a:lnL>
                      <a:noFill/>
                    </a:lnL>
                    <a:lnR>
                      <a:noFill/>
                    </a:lnR>
                    <a:lnT>
                      <a:noFill/>
                    </a:lnT>
                    <a:lnB>
                      <a:noFill/>
                    </a:lnB>
                    <a:solidFill>
                      <a:srgbClr val="00AED9"/>
                    </a:solidFill>
                  </a:tcPr>
                </a:tc>
                <a:tc>
                  <a:txBody>
                    <a:bodyPr/>
                    <a:lstStyle/>
                    <a:p>
                      <a:pPr algn="l">
                        <a:lnSpc>
                          <a:spcPct val="100000"/>
                        </a:lnSpc>
                        <a:spcAft>
                          <a:spcPts val="0"/>
                        </a:spcAft>
                      </a:pPr>
                      <a:r>
                        <a:rPr lang="en-GB" sz="900" b="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Water and sanitation</a:t>
                      </a:r>
                      <a:endParaRPr lang="en-GB" sz="900" dirty="0">
                        <a:effectLst/>
                        <a:latin typeface="Calibri" panose="020F0502020204030204" pitchFamily="34" charset="0"/>
                        <a:ea typeface="Calibri" panose="020F0502020204030204" pitchFamily="34" charset="0"/>
                        <a:cs typeface="Times New Roman" panose="02020603050405020304" pitchFamily="18" charset="0"/>
                      </a:endParaRPr>
                    </a:p>
                  </a:txBody>
                  <a:tcPr marL="17144" marR="17144" marT="9048" marB="9048" anchor="ctr">
                    <a:lnL>
                      <a:noFill/>
                    </a:lnL>
                    <a:lnR>
                      <a:noFill/>
                    </a:lnR>
                    <a:lnT>
                      <a:noFill/>
                    </a:lnT>
                    <a:lnB>
                      <a:noFill/>
                    </a:lnB>
                    <a:solidFill>
                      <a:srgbClr val="00AED9"/>
                    </a:solidFill>
                  </a:tcPr>
                </a:tc>
                <a:tc>
                  <a:txBody>
                    <a:bodyPr/>
                    <a:lstStyle/>
                    <a:p>
                      <a:pPr>
                        <a:lnSpc>
                          <a:spcPct val="100000"/>
                        </a:lnSpc>
                        <a:spcAft>
                          <a:spcPts val="0"/>
                        </a:spcAft>
                      </a:pPr>
                      <a:r>
                        <a:rPr lang="en-GB" sz="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Art. 37 Environmental protection</a:t>
                      </a:r>
                    </a:p>
                  </a:txBody>
                  <a:tcPr marL="17144" marR="17144" marT="9048" marB="9048">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25200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800" dirty="0" smtClean="0">
                          <a:hlinkClick r:id="rId3"/>
                        </a:rPr>
                        <a:t>EU MIDIS</a:t>
                      </a:r>
                      <a:r>
                        <a:rPr lang="en-GB" sz="800" baseline="0" dirty="0" smtClean="0">
                          <a:hlinkClick r:id="rId3"/>
                        </a:rPr>
                        <a:t> </a:t>
                      </a:r>
                      <a:r>
                        <a:rPr lang="en-GB" sz="800" baseline="0" dirty="0" smtClean="0"/>
                        <a:t>– large scale survey of immigrants and minorities, e.g. related to </a:t>
                      </a:r>
                      <a:r>
                        <a:rPr lang="en-GB" sz="800" baseline="0" dirty="0" smtClean="0">
                          <a:hlinkClick r:id="rId8"/>
                        </a:rPr>
                        <a:t>Roma</a:t>
                      </a:r>
                      <a:r>
                        <a:rPr lang="en-GB" sz="800" baseline="0" dirty="0" smtClean="0"/>
                        <a:t>, e.g. regarding living in housing with tap water and deprivation of basic sanitation</a:t>
                      </a:r>
                    </a:p>
                  </a:txBody>
                  <a:tcPr marL="17144" marR="17144" marT="9048" marB="9048">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lnSpc>
                          <a:spcPct val="100000"/>
                        </a:lnSpc>
                        <a:spcAft>
                          <a:spcPts val="0"/>
                        </a:spcAft>
                      </a:pPr>
                      <a:r>
                        <a:rPr lang="en-GB" sz="1400" dirty="0" smtClean="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6</a:t>
                      </a:r>
                      <a:endParaRPr lang="en-GB" sz="14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17144" marR="17144" marT="9048" marB="9048" anchor="ctr">
                    <a:lnL>
                      <a:noFill/>
                    </a:lnL>
                    <a:lnR>
                      <a:noFill/>
                    </a:lnR>
                    <a:lnT>
                      <a:noFill/>
                    </a:lnT>
                    <a:lnB>
                      <a:noFill/>
                    </a:lnB>
                    <a:solidFill>
                      <a:srgbClr val="00AED9"/>
                    </a:solidFill>
                  </a:tcPr>
                </a:tc>
              </a:tr>
              <a:tr h="283500">
                <a:tc>
                  <a:txBody>
                    <a:bodyPr/>
                    <a:lstStyle/>
                    <a:p>
                      <a:pPr>
                        <a:lnSpc>
                          <a:spcPct val="100000"/>
                        </a:lnSpc>
                        <a:spcAft>
                          <a:spcPts val="0"/>
                        </a:spcAft>
                      </a:pPr>
                      <a:endParaRPr lang="en-GB" sz="700">
                        <a:effectLst/>
                        <a:latin typeface="Calibri" panose="020F0502020204030204" pitchFamily="34" charset="0"/>
                        <a:ea typeface="Calibri" panose="020F0502020204030204" pitchFamily="34" charset="0"/>
                        <a:cs typeface="Times New Roman" panose="02020603050405020304" pitchFamily="18" charset="0"/>
                      </a:endParaRPr>
                    </a:p>
                  </a:txBody>
                  <a:tcPr marL="17144" marR="17144" marT="9048" marB="9048">
                    <a:lnL>
                      <a:noFill/>
                    </a:lnL>
                    <a:lnR>
                      <a:noFill/>
                    </a:lnR>
                    <a:lnT>
                      <a:noFill/>
                    </a:lnT>
                    <a:lnB>
                      <a:noFill/>
                    </a:lnB>
                    <a:solidFill>
                      <a:srgbClr val="FDB713"/>
                    </a:solidFill>
                  </a:tcPr>
                </a:tc>
                <a:tc>
                  <a:txBody>
                    <a:bodyPr/>
                    <a:lstStyle/>
                    <a:p>
                      <a:pPr algn="l">
                        <a:lnSpc>
                          <a:spcPct val="100000"/>
                        </a:lnSpc>
                        <a:spcAft>
                          <a:spcPts val="0"/>
                        </a:spcAft>
                      </a:pPr>
                      <a:r>
                        <a:rPr lang="en-GB" sz="900" b="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Energy</a:t>
                      </a:r>
                      <a:endParaRPr lang="en-GB" sz="900" dirty="0">
                        <a:effectLst/>
                        <a:latin typeface="Calibri" panose="020F0502020204030204" pitchFamily="34" charset="0"/>
                        <a:ea typeface="Calibri" panose="020F0502020204030204" pitchFamily="34" charset="0"/>
                        <a:cs typeface="Times New Roman" panose="02020603050405020304" pitchFamily="18" charset="0"/>
                      </a:endParaRPr>
                    </a:p>
                  </a:txBody>
                  <a:tcPr marL="17144" marR="17144" marT="9048" marB="9048" anchor="ctr">
                    <a:lnL>
                      <a:noFill/>
                    </a:lnL>
                    <a:lnR>
                      <a:noFill/>
                    </a:lnR>
                    <a:lnT>
                      <a:noFill/>
                    </a:lnT>
                    <a:lnB>
                      <a:noFill/>
                    </a:lnB>
                    <a:solidFill>
                      <a:srgbClr val="FDB713"/>
                    </a:solidFill>
                  </a:tcPr>
                </a:tc>
                <a:tc>
                  <a:txBody>
                    <a:bodyPr/>
                    <a:lstStyle/>
                    <a:p>
                      <a:pPr>
                        <a:lnSpc>
                          <a:spcPct val="100000"/>
                        </a:lnSpc>
                        <a:spcAft>
                          <a:spcPts val="0"/>
                        </a:spcAft>
                      </a:pPr>
                      <a:r>
                        <a:rPr lang="en-GB" sz="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Art. 36 – Access to services of general economic interest</a:t>
                      </a:r>
                    </a:p>
                  </a:txBody>
                  <a:tcPr marL="17144" marR="17144" marT="9048" marB="9048">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25200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800" dirty="0" smtClean="0">
                          <a:hlinkClick r:id="rId3"/>
                        </a:rPr>
                        <a:t>EU MIDIS</a:t>
                      </a:r>
                      <a:r>
                        <a:rPr lang="en-GB" sz="800" baseline="0" dirty="0" smtClean="0">
                          <a:hlinkClick r:id="rId3"/>
                        </a:rPr>
                        <a:t> </a:t>
                      </a:r>
                      <a:r>
                        <a:rPr lang="en-GB" sz="800" baseline="0" dirty="0" smtClean="0"/>
                        <a:t>– large scale survey of immigrants and minorities, e.g. related to </a:t>
                      </a:r>
                      <a:r>
                        <a:rPr lang="en-GB" sz="800" baseline="0" dirty="0" smtClean="0">
                          <a:hlinkClick r:id="rId8"/>
                        </a:rPr>
                        <a:t>Roma</a:t>
                      </a:r>
                      <a:r>
                        <a:rPr lang="en-GB" sz="800" baseline="0" dirty="0" smtClean="0"/>
                        <a:t>, e.g. regarding housing with electricity</a:t>
                      </a:r>
                    </a:p>
                  </a:txBody>
                  <a:tcPr marL="17144" marR="17144" marT="9048" marB="9048">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lnSpc>
                          <a:spcPct val="100000"/>
                        </a:lnSpc>
                        <a:spcAft>
                          <a:spcPts val="0"/>
                        </a:spcAft>
                      </a:pPr>
                      <a:r>
                        <a:rPr lang="en-GB" sz="1400" dirty="0" smtClean="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7</a:t>
                      </a:r>
                      <a:endParaRPr lang="en-GB" sz="14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17144" marR="17144" marT="9048" marB="9048" anchor="ctr">
                    <a:lnL>
                      <a:noFill/>
                    </a:lnL>
                    <a:lnR>
                      <a:noFill/>
                    </a:lnR>
                    <a:lnT>
                      <a:noFill/>
                    </a:lnT>
                    <a:lnB>
                      <a:noFill/>
                    </a:lnB>
                    <a:solidFill>
                      <a:srgbClr val="FDB713"/>
                    </a:solidFill>
                  </a:tcPr>
                </a:tc>
              </a:tr>
              <a:tr h="283500">
                <a:tc>
                  <a:txBody>
                    <a:bodyPr/>
                    <a:lstStyle/>
                    <a:p>
                      <a:pPr>
                        <a:lnSpc>
                          <a:spcPct val="100000"/>
                        </a:lnSpc>
                        <a:spcAft>
                          <a:spcPts val="0"/>
                        </a:spcAft>
                      </a:pPr>
                      <a:endParaRPr lang="en-GB" sz="700" dirty="0">
                        <a:effectLst/>
                        <a:latin typeface="Calibri" panose="020F0502020204030204" pitchFamily="34" charset="0"/>
                        <a:ea typeface="Calibri" panose="020F0502020204030204" pitchFamily="34" charset="0"/>
                        <a:cs typeface="Times New Roman" panose="02020603050405020304" pitchFamily="18" charset="0"/>
                      </a:endParaRPr>
                    </a:p>
                  </a:txBody>
                  <a:tcPr marL="17144" marR="17144" marT="9048" marB="9048">
                    <a:lnL>
                      <a:noFill/>
                    </a:lnL>
                    <a:lnR>
                      <a:noFill/>
                    </a:lnR>
                    <a:lnT>
                      <a:noFill/>
                    </a:lnT>
                    <a:lnB>
                      <a:noFill/>
                    </a:lnB>
                    <a:solidFill>
                      <a:srgbClr val="8F1838"/>
                    </a:solidFill>
                  </a:tcPr>
                </a:tc>
                <a:tc>
                  <a:txBody>
                    <a:bodyPr/>
                    <a:lstStyle/>
                    <a:p>
                      <a:pPr algn="l">
                        <a:lnSpc>
                          <a:spcPct val="100000"/>
                        </a:lnSpc>
                        <a:spcAft>
                          <a:spcPts val="0"/>
                        </a:spcAft>
                      </a:pPr>
                      <a:r>
                        <a:rPr lang="en-GB" sz="900" b="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Work and economic growth</a:t>
                      </a:r>
                      <a:endParaRPr lang="en-GB" sz="900" dirty="0">
                        <a:effectLst/>
                        <a:latin typeface="Calibri" panose="020F0502020204030204" pitchFamily="34" charset="0"/>
                        <a:ea typeface="Calibri" panose="020F0502020204030204" pitchFamily="34" charset="0"/>
                        <a:cs typeface="Times New Roman" panose="02020603050405020304" pitchFamily="18" charset="0"/>
                      </a:endParaRPr>
                    </a:p>
                  </a:txBody>
                  <a:tcPr marL="17144" marR="17144" marT="9048" marB="9048" anchor="ctr">
                    <a:lnL>
                      <a:noFill/>
                    </a:lnL>
                    <a:lnR>
                      <a:noFill/>
                    </a:lnR>
                    <a:lnT>
                      <a:noFill/>
                    </a:lnT>
                    <a:lnB>
                      <a:noFill/>
                    </a:lnB>
                    <a:solidFill>
                      <a:srgbClr val="8F1838"/>
                    </a:solidFill>
                  </a:tcPr>
                </a:tc>
                <a:tc>
                  <a:txBody>
                    <a:bodyPr/>
                    <a:lstStyle/>
                    <a:p>
                      <a:pPr>
                        <a:lnSpc>
                          <a:spcPct val="100000"/>
                        </a:lnSpc>
                        <a:spcAft>
                          <a:spcPts val="0"/>
                        </a:spcAft>
                      </a:pPr>
                      <a:r>
                        <a:rPr lang="en-GB" sz="8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Art. 15 – Freedom to choose an occupation and right to engage in work (+ Arts. 27–32)</a:t>
                      </a:r>
                    </a:p>
                  </a:txBody>
                  <a:tcPr marL="17144" marR="17144" marT="9048" marB="9048">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25200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800" dirty="0" smtClean="0">
                          <a:hlinkClick r:id="rId3"/>
                        </a:rPr>
                        <a:t>EU MIDIS</a:t>
                      </a:r>
                      <a:r>
                        <a:rPr lang="en-GB" sz="800" baseline="0" dirty="0" smtClean="0">
                          <a:hlinkClick r:id="rId3"/>
                        </a:rPr>
                        <a:t> </a:t>
                      </a:r>
                      <a:r>
                        <a:rPr lang="en-GB" sz="800" baseline="0" dirty="0" smtClean="0"/>
                        <a:t>– large scale survey of immigrants and minorities, e.g. related to </a:t>
                      </a:r>
                      <a:r>
                        <a:rPr lang="en-GB" sz="800" baseline="0" dirty="0" smtClean="0">
                          <a:hlinkClick r:id="rId8"/>
                        </a:rPr>
                        <a:t>Roma</a:t>
                      </a:r>
                      <a:r>
                        <a:rPr lang="en-GB" sz="800" baseline="0" dirty="0" smtClean="0"/>
                        <a:t>, e.g. regarding discrimination in employment</a:t>
                      </a:r>
                    </a:p>
                  </a:txBody>
                  <a:tcPr marL="17144" marR="17144" marT="9048" marB="9048">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lnSpc>
                          <a:spcPct val="100000"/>
                        </a:lnSpc>
                        <a:spcAft>
                          <a:spcPts val="0"/>
                        </a:spcAft>
                      </a:pPr>
                      <a:r>
                        <a:rPr lang="en-GB" sz="1400" dirty="0" smtClean="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8</a:t>
                      </a:r>
                      <a:endParaRPr lang="en-GB" sz="14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17144" marR="17144" marT="9048" marB="9048" anchor="ctr">
                    <a:lnL>
                      <a:noFill/>
                    </a:lnL>
                    <a:lnR>
                      <a:noFill/>
                    </a:lnR>
                    <a:lnT>
                      <a:noFill/>
                    </a:lnT>
                    <a:lnB>
                      <a:noFill/>
                    </a:lnB>
                    <a:solidFill>
                      <a:srgbClr val="8F1838"/>
                    </a:solidFill>
                  </a:tcPr>
                </a:tc>
              </a:tr>
              <a:tr h="283500">
                <a:tc>
                  <a:txBody>
                    <a:bodyPr/>
                    <a:lstStyle/>
                    <a:p>
                      <a:pPr>
                        <a:lnSpc>
                          <a:spcPct val="100000"/>
                        </a:lnSpc>
                        <a:spcAft>
                          <a:spcPts val="0"/>
                        </a:spcAft>
                      </a:pPr>
                      <a:endParaRPr lang="en-GB" sz="700">
                        <a:effectLst/>
                        <a:latin typeface="Calibri" panose="020F0502020204030204" pitchFamily="34" charset="0"/>
                        <a:ea typeface="Calibri" panose="020F0502020204030204" pitchFamily="34" charset="0"/>
                        <a:cs typeface="Times New Roman" panose="02020603050405020304" pitchFamily="18" charset="0"/>
                      </a:endParaRPr>
                    </a:p>
                  </a:txBody>
                  <a:tcPr marL="17144" marR="17144" marT="9048" marB="9048">
                    <a:lnL>
                      <a:noFill/>
                    </a:lnL>
                    <a:lnR>
                      <a:noFill/>
                    </a:lnR>
                    <a:lnT>
                      <a:noFill/>
                    </a:lnT>
                    <a:lnB>
                      <a:noFill/>
                    </a:lnB>
                    <a:solidFill>
                      <a:srgbClr val="F36D25"/>
                    </a:solidFill>
                  </a:tcPr>
                </a:tc>
                <a:tc>
                  <a:txBody>
                    <a:bodyPr/>
                    <a:lstStyle/>
                    <a:p>
                      <a:pPr algn="l">
                        <a:lnSpc>
                          <a:spcPct val="100000"/>
                        </a:lnSpc>
                        <a:spcAft>
                          <a:spcPts val="0"/>
                        </a:spcAft>
                      </a:pPr>
                      <a:r>
                        <a:rPr lang="en-GB" sz="900" b="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Industry, innovation and infrastructure</a:t>
                      </a:r>
                      <a:endParaRPr lang="en-GB" sz="900" dirty="0">
                        <a:effectLst/>
                        <a:latin typeface="Calibri" panose="020F0502020204030204" pitchFamily="34" charset="0"/>
                        <a:ea typeface="Calibri" panose="020F0502020204030204" pitchFamily="34" charset="0"/>
                        <a:cs typeface="Times New Roman" panose="02020603050405020304" pitchFamily="18" charset="0"/>
                      </a:endParaRPr>
                    </a:p>
                  </a:txBody>
                  <a:tcPr marL="17144" marR="17144" marT="9048" marB="9048" anchor="ctr">
                    <a:lnL>
                      <a:noFill/>
                    </a:lnL>
                    <a:lnR>
                      <a:noFill/>
                    </a:lnR>
                    <a:lnT>
                      <a:noFill/>
                    </a:lnT>
                    <a:lnB>
                      <a:noFill/>
                    </a:lnB>
                    <a:solidFill>
                      <a:srgbClr val="F36D25"/>
                    </a:solidFill>
                  </a:tcPr>
                </a:tc>
                <a:tc>
                  <a:txBody>
                    <a:bodyPr/>
                    <a:lstStyle/>
                    <a:p>
                      <a:pPr>
                        <a:lnSpc>
                          <a:spcPct val="100000"/>
                        </a:lnSpc>
                        <a:spcAft>
                          <a:spcPts val="0"/>
                        </a:spcAft>
                      </a:pPr>
                      <a:r>
                        <a:rPr lang="en-GB" sz="8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Art. 16 – Freedom to conduct a business</a:t>
                      </a:r>
                    </a:p>
                  </a:txBody>
                  <a:tcPr marL="17144" marR="17144" marT="9048" marB="9048">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25200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800" dirty="0" smtClean="0">
                          <a:hlinkClick r:id="rId15"/>
                        </a:rPr>
                        <a:t>Freedom to conduct a business </a:t>
                      </a:r>
                      <a:r>
                        <a:rPr lang="en-GB" sz="800" dirty="0" smtClean="0"/>
                        <a:t>– a</a:t>
                      </a:r>
                      <a:r>
                        <a:rPr lang="en-GB" sz="800" baseline="0" dirty="0" smtClean="0"/>
                        <a:t> right in the EU Charter of Fundamental Rights</a:t>
                      </a:r>
                    </a:p>
                    <a:p>
                      <a:pPr marL="25200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800" baseline="0" dirty="0" smtClean="0">
                          <a:hlinkClick r:id="rId16"/>
                        </a:rPr>
                        <a:t>FRA Opinion </a:t>
                      </a:r>
                      <a:r>
                        <a:rPr lang="en-GB" sz="800" baseline="0" dirty="0" smtClean="0"/>
                        <a:t>– access to remedy in the area of business and human rights</a:t>
                      </a:r>
                      <a:endParaRPr lang="en-GB" sz="800" dirty="0" smtClean="0"/>
                    </a:p>
                  </a:txBody>
                  <a:tcPr marL="17144" marR="17144" marT="9048" marB="9048">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lnSpc>
                          <a:spcPct val="100000"/>
                        </a:lnSpc>
                        <a:spcAft>
                          <a:spcPts val="0"/>
                        </a:spcAft>
                      </a:pPr>
                      <a:r>
                        <a:rPr lang="en-GB" sz="1400" dirty="0" smtClean="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9</a:t>
                      </a:r>
                      <a:endParaRPr lang="en-GB" sz="14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17144" marR="17144" marT="9048" marB="9048" anchor="ctr">
                    <a:lnL>
                      <a:noFill/>
                    </a:lnL>
                    <a:lnR>
                      <a:noFill/>
                    </a:lnR>
                    <a:lnT>
                      <a:noFill/>
                    </a:lnT>
                    <a:lnB>
                      <a:noFill/>
                    </a:lnB>
                    <a:solidFill>
                      <a:srgbClr val="F36D25"/>
                    </a:solidFill>
                  </a:tcPr>
                </a:tc>
              </a:tr>
              <a:tr h="283500">
                <a:tc>
                  <a:txBody>
                    <a:bodyPr/>
                    <a:lstStyle/>
                    <a:p>
                      <a:pPr>
                        <a:lnSpc>
                          <a:spcPct val="100000"/>
                        </a:lnSpc>
                        <a:spcAft>
                          <a:spcPts val="0"/>
                        </a:spcAft>
                      </a:pPr>
                      <a:endParaRPr lang="en-GB" sz="700">
                        <a:effectLst/>
                        <a:latin typeface="Calibri" panose="020F0502020204030204" pitchFamily="34" charset="0"/>
                        <a:ea typeface="Calibri" panose="020F0502020204030204" pitchFamily="34" charset="0"/>
                        <a:cs typeface="Times New Roman" panose="02020603050405020304" pitchFamily="18" charset="0"/>
                      </a:endParaRPr>
                    </a:p>
                  </a:txBody>
                  <a:tcPr marL="17144" marR="17144" marT="9048" marB="9048">
                    <a:lnL>
                      <a:noFill/>
                    </a:lnL>
                    <a:lnR>
                      <a:noFill/>
                    </a:lnR>
                    <a:lnT>
                      <a:noFill/>
                    </a:lnT>
                    <a:lnB>
                      <a:noFill/>
                    </a:lnB>
                    <a:solidFill>
                      <a:srgbClr val="E11484"/>
                    </a:solidFill>
                  </a:tcPr>
                </a:tc>
                <a:tc>
                  <a:txBody>
                    <a:bodyPr/>
                    <a:lstStyle/>
                    <a:p>
                      <a:pPr algn="l">
                        <a:lnSpc>
                          <a:spcPct val="100000"/>
                        </a:lnSpc>
                        <a:spcAft>
                          <a:spcPts val="0"/>
                        </a:spcAft>
                      </a:pPr>
                      <a:r>
                        <a:rPr lang="en-GB" sz="900" b="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Reduced inequalities</a:t>
                      </a:r>
                      <a:endParaRPr lang="en-GB" sz="900" dirty="0">
                        <a:effectLst/>
                        <a:latin typeface="Calibri" panose="020F0502020204030204" pitchFamily="34" charset="0"/>
                        <a:ea typeface="Calibri" panose="020F0502020204030204" pitchFamily="34" charset="0"/>
                        <a:cs typeface="Times New Roman" panose="02020603050405020304" pitchFamily="18" charset="0"/>
                      </a:endParaRPr>
                    </a:p>
                  </a:txBody>
                  <a:tcPr marL="17144" marR="17144" marT="9048" marB="9048" anchor="ctr">
                    <a:lnL>
                      <a:noFill/>
                    </a:lnL>
                    <a:lnR>
                      <a:noFill/>
                    </a:lnR>
                    <a:lnT>
                      <a:noFill/>
                    </a:lnT>
                    <a:lnB>
                      <a:noFill/>
                    </a:lnB>
                    <a:solidFill>
                      <a:srgbClr val="E11484"/>
                    </a:solidFill>
                  </a:tcPr>
                </a:tc>
                <a:tc>
                  <a:txBody>
                    <a:bodyPr/>
                    <a:lstStyle/>
                    <a:p>
                      <a:pPr>
                        <a:lnSpc>
                          <a:spcPct val="100000"/>
                        </a:lnSpc>
                        <a:spcAft>
                          <a:spcPts val="0"/>
                        </a:spcAft>
                      </a:pPr>
                      <a:r>
                        <a:rPr lang="en-GB" sz="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Art. 21 – Non-discrimination</a:t>
                      </a:r>
                    </a:p>
                  </a:txBody>
                  <a:tcPr marL="17144" marR="17144" marT="9048" marB="9048">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25200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800" kern="1200" dirty="0" smtClean="0">
                          <a:solidFill>
                            <a:schemeClr val="tx1"/>
                          </a:solidFill>
                          <a:latin typeface="+mn-lt"/>
                          <a:ea typeface="+mn-ea"/>
                          <a:cs typeface="+mn-cs"/>
                          <a:hlinkClick r:id="rId17"/>
                        </a:rPr>
                        <a:t>Violence against children with disabilities</a:t>
                      </a:r>
                      <a:endParaRPr lang="en-GB" sz="800" kern="1200" dirty="0" smtClean="0">
                        <a:solidFill>
                          <a:schemeClr val="tx1"/>
                        </a:solidFill>
                        <a:latin typeface="+mn-lt"/>
                        <a:ea typeface="+mn-ea"/>
                        <a:cs typeface="+mn-cs"/>
                      </a:endParaRPr>
                    </a:p>
                    <a:p>
                      <a:pPr marL="252000" indent="-171450">
                        <a:lnSpc>
                          <a:spcPct val="100000"/>
                        </a:lnSpc>
                        <a:spcBef>
                          <a:spcPts val="0"/>
                        </a:spcBef>
                        <a:spcAft>
                          <a:spcPts val="0"/>
                        </a:spcAft>
                        <a:buFont typeface="Arial" panose="020B0604020202020204" pitchFamily="34" charset="0"/>
                        <a:buChar char="•"/>
                      </a:pPr>
                      <a:r>
                        <a:rPr lang="en-GB" sz="800" dirty="0" smtClean="0">
                          <a:hlinkClick r:id="rId18"/>
                        </a:rPr>
                        <a:t>Discriminatio</a:t>
                      </a:r>
                      <a:r>
                        <a:rPr lang="en-GB" sz="800" kern="1200" dirty="0" smtClean="0">
                          <a:solidFill>
                            <a:schemeClr val="tx1"/>
                          </a:solidFill>
                          <a:latin typeface="+mn-lt"/>
                          <a:ea typeface="+mn-ea"/>
                          <a:cs typeface="+mn-cs"/>
                          <a:hlinkClick r:id="rId18"/>
                        </a:rPr>
                        <a:t>n of lesbian, gay, bisexual, transgender and intersex (LGBTI) persons </a:t>
                      </a:r>
                      <a:endParaRPr lang="en-GB" sz="800" kern="1200" dirty="0" smtClean="0">
                        <a:solidFill>
                          <a:schemeClr val="tx1"/>
                        </a:solidFill>
                        <a:latin typeface="+mn-lt"/>
                        <a:ea typeface="+mn-ea"/>
                        <a:cs typeface="+mn-cs"/>
                      </a:endParaRPr>
                    </a:p>
                  </a:txBody>
                  <a:tcPr marL="17144" marR="17144" marT="9048" marB="9048">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lnSpc>
                          <a:spcPct val="100000"/>
                        </a:lnSpc>
                        <a:spcAft>
                          <a:spcPts val="0"/>
                        </a:spcAft>
                      </a:pPr>
                      <a:r>
                        <a:rPr lang="en-GB" sz="1400" dirty="0" smtClean="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10</a:t>
                      </a:r>
                      <a:endParaRPr lang="en-GB" sz="14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17144" marR="17144" marT="9048" marB="9048" anchor="ctr">
                    <a:lnL>
                      <a:noFill/>
                    </a:lnL>
                    <a:lnR>
                      <a:noFill/>
                    </a:lnR>
                    <a:lnT>
                      <a:noFill/>
                    </a:lnT>
                    <a:lnB>
                      <a:noFill/>
                    </a:lnB>
                    <a:solidFill>
                      <a:srgbClr val="E11484"/>
                    </a:solidFill>
                  </a:tcPr>
                </a:tc>
              </a:tr>
              <a:tr h="283500">
                <a:tc>
                  <a:txBody>
                    <a:bodyPr/>
                    <a:lstStyle/>
                    <a:p>
                      <a:pPr>
                        <a:lnSpc>
                          <a:spcPct val="100000"/>
                        </a:lnSpc>
                        <a:spcAft>
                          <a:spcPts val="0"/>
                        </a:spcAft>
                      </a:pPr>
                      <a:endParaRPr lang="en-GB" sz="700">
                        <a:effectLst/>
                        <a:latin typeface="Calibri" panose="020F0502020204030204" pitchFamily="34" charset="0"/>
                        <a:ea typeface="Calibri" panose="020F0502020204030204" pitchFamily="34" charset="0"/>
                        <a:cs typeface="Times New Roman" panose="02020603050405020304" pitchFamily="18" charset="0"/>
                      </a:endParaRPr>
                    </a:p>
                  </a:txBody>
                  <a:tcPr marL="17144" marR="17144" marT="9048" marB="9048">
                    <a:lnL>
                      <a:noFill/>
                    </a:lnL>
                    <a:lnR>
                      <a:noFill/>
                    </a:lnR>
                    <a:lnT>
                      <a:noFill/>
                    </a:lnT>
                    <a:lnB>
                      <a:noFill/>
                    </a:lnB>
                    <a:solidFill>
                      <a:srgbClr val="F99D26"/>
                    </a:solidFill>
                  </a:tcPr>
                </a:tc>
                <a:tc>
                  <a:txBody>
                    <a:bodyPr/>
                    <a:lstStyle/>
                    <a:p>
                      <a:pPr algn="l">
                        <a:lnSpc>
                          <a:spcPct val="100000"/>
                        </a:lnSpc>
                        <a:spcAft>
                          <a:spcPts val="0"/>
                        </a:spcAft>
                      </a:pPr>
                      <a:r>
                        <a:rPr lang="en-GB" sz="900" b="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Sustainable cities and communities</a:t>
                      </a:r>
                      <a:endParaRPr lang="en-GB" sz="900" dirty="0">
                        <a:effectLst/>
                        <a:latin typeface="Calibri" panose="020F0502020204030204" pitchFamily="34" charset="0"/>
                        <a:ea typeface="Calibri" panose="020F0502020204030204" pitchFamily="34" charset="0"/>
                        <a:cs typeface="Times New Roman" panose="02020603050405020304" pitchFamily="18" charset="0"/>
                      </a:endParaRPr>
                    </a:p>
                  </a:txBody>
                  <a:tcPr marL="17144" marR="17144" marT="9048" marB="9048" anchor="ctr">
                    <a:lnL>
                      <a:noFill/>
                    </a:lnL>
                    <a:lnR>
                      <a:noFill/>
                    </a:lnR>
                    <a:lnT>
                      <a:noFill/>
                    </a:lnT>
                    <a:lnB>
                      <a:noFill/>
                    </a:lnB>
                    <a:solidFill>
                      <a:srgbClr val="F99D26"/>
                    </a:solidFill>
                  </a:tcPr>
                </a:tc>
                <a:tc>
                  <a:txBody>
                    <a:bodyPr/>
                    <a:lstStyle/>
                    <a:p>
                      <a:pPr>
                        <a:lnSpc>
                          <a:spcPct val="100000"/>
                        </a:lnSpc>
                        <a:spcAft>
                          <a:spcPts val="0"/>
                        </a:spcAft>
                      </a:pPr>
                      <a:r>
                        <a:rPr lang="en-GB" sz="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Art. 37 </a:t>
                      </a:r>
                      <a:r>
                        <a:rPr lang="en-GB" sz="800" dirty="0" smtClean="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Environmental </a:t>
                      </a:r>
                      <a:r>
                        <a:rPr lang="en-GB" sz="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protection</a:t>
                      </a:r>
                    </a:p>
                  </a:txBody>
                  <a:tcPr marL="17144" marR="17144" marT="9048" marB="9048">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252000" indent="-171450">
                        <a:lnSpc>
                          <a:spcPct val="100000"/>
                        </a:lnSpc>
                        <a:spcBef>
                          <a:spcPts val="0"/>
                        </a:spcBef>
                        <a:spcAft>
                          <a:spcPts val="0"/>
                        </a:spcAft>
                        <a:buFont typeface="Arial" panose="020B0604020202020204" pitchFamily="34" charset="0"/>
                        <a:buChar char="•"/>
                      </a:pPr>
                      <a:r>
                        <a:rPr lang="en-GB" sz="800" baseline="0" dirty="0" smtClean="0">
                          <a:hlinkClick r:id="rId19"/>
                        </a:rPr>
                        <a:t>Joined-up governance </a:t>
                      </a:r>
                      <a:r>
                        <a:rPr lang="en-GB" sz="800" baseline="0" dirty="0" smtClean="0"/>
                        <a:t>toolkit</a:t>
                      </a:r>
                    </a:p>
                    <a:p>
                      <a:pPr marL="252000" indent="-171450">
                        <a:lnSpc>
                          <a:spcPct val="100000"/>
                        </a:lnSpc>
                        <a:spcBef>
                          <a:spcPts val="0"/>
                        </a:spcBef>
                        <a:spcAft>
                          <a:spcPts val="0"/>
                        </a:spcAft>
                        <a:buFont typeface="Arial" panose="020B0604020202020204" pitchFamily="34" charset="0"/>
                        <a:buChar char="•"/>
                      </a:pPr>
                      <a:r>
                        <a:rPr lang="en-GB" sz="800" baseline="0" dirty="0" smtClean="0"/>
                        <a:t>Roma – </a:t>
                      </a:r>
                      <a:r>
                        <a:rPr lang="en-GB" sz="800" baseline="0" dirty="0" smtClean="0">
                          <a:hlinkClick r:id="rId6"/>
                        </a:rPr>
                        <a:t>local engagement </a:t>
                      </a:r>
                      <a:endParaRPr lang="en-GB" sz="800" dirty="0"/>
                    </a:p>
                  </a:txBody>
                  <a:tcPr marL="17144" marR="17144" marT="9048" marB="9048">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lnSpc>
                          <a:spcPct val="100000"/>
                        </a:lnSpc>
                        <a:spcAft>
                          <a:spcPts val="0"/>
                        </a:spcAft>
                      </a:pPr>
                      <a:r>
                        <a:rPr lang="en-GB" sz="1400" dirty="0" smtClean="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11</a:t>
                      </a:r>
                      <a:endParaRPr lang="en-GB" sz="14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17144" marR="17144" marT="9048" marB="9048" anchor="ctr">
                    <a:lnL>
                      <a:noFill/>
                    </a:lnL>
                    <a:lnR>
                      <a:noFill/>
                    </a:lnR>
                    <a:lnT>
                      <a:noFill/>
                    </a:lnT>
                    <a:lnB>
                      <a:noFill/>
                    </a:lnB>
                    <a:solidFill>
                      <a:srgbClr val="F99D26"/>
                    </a:solidFill>
                  </a:tcPr>
                </a:tc>
              </a:tr>
              <a:tr h="283500">
                <a:tc>
                  <a:txBody>
                    <a:bodyPr/>
                    <a:lstStyle/>
                    <a:p>
                      <a:pPr>
                        <a:lnSpc>
                          <a:spcPct val="100000"/>
                        </a:lnSpc>
                        <a:spcAft>
                          <a:spcPts val="0"/>
                        </a:spcAft>
                      </a:pPr>
                      <a:endParaRPr lang="en-GB" sz="700">
                        <a:effectLst/>
                        <a:latin typeface="Calibri" panose="020F0502020204030204" pitchFamily="34" charset="0"/>
                        <a:ea typeface="Calibri" panose="020F0502020204030204" pitchFamily="34" charset="0"/>
                        <a:cs typeface="Times New Roman" panose="02020603050405020304" pitchFamily="18" charset="0"/>
                      </a:endParaRPr>
                    </a:p>
                  </a:txBody>
                  <a:tcPr marL="17144" marR="17144" marT="9048" marB="9048">
                    <a:lnL>
                      <a:noFill/>
                    </a:lnL>
                    <a:lnR>
                      <a:noFill/>
                    </a:lnR>
                    <a:lnT>
                      <a:noFill/>
                    </a:lnT>
                    <a:lnB>
                      <a:noFill/>
                    </a:lnB>
                    <a:solidFill>
                      <a:srgbClr val="CF8D2A"/>
                    </a:solidFill>
                  </a:tcPr>
                </a:tc>
                <a:tc>
                  <a:txBody>
                    <a:bodyPr/>
                    <a:lstStyle/>
                    <a:p>
                      <a:pPr algn="l">
                        <a:lnSpc>
                          <a:spcPct val="100000"/>
                        </a:lnSpc>
                        <a:spcAft>
                          <a:spcPts val="0"/>
                        </a:spcAft>
                      </a:pPr>
                      <a:r>
                        <a:rPr lang="en-GB" sz="900" b="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Responsible consumption and production</a:t>
                      </a:r>
                      <a:endParaRPr lang="en-GB" sz="900" dirty="0">
                        <a:effectLst/>
                        <a:latin typeface="Calibri" panose="020F0502020204030204" pitchFamily="34" charset="0"/>
                        <a:ea typeface="Calibri" panose="020F0502020204030204" pitchFamily="34" charset="0"/>
                        <a:cs typeface="Times New Roman" panose="02020603050405020304" pitchFamily="18" charset="0"/>
                      </a:endParaRPr>
                    </a:p>
                  </a:txBody>
                  <a:tcPr marL="17144" marR="17144" marT="9048" marB="9048" anchor="ctr">
                    <a:lnL>
                      <a:noFill/>
                    </a:lnL>
                    <a:lnR>
                      <a:noFill/>
                    </a:lnR>
                    <a:lnT>
                      <a:noFill/>
                    </a:lnT>
                    <a:lnB>
                      <a:noFill/>
                    </a:lnB>
                    <a:solidFill>
                      <a:srgbClr val="CF8D2A"/>
                    </a:solidFill>
                  </a:tcPr>
                </a:tc>
                <a:tc>
                  <a:txBody>
                    <a:bodyPr/>
                    <a:lstStyle/>
                    <a:p>
                      <a:pPr>
                        <a:lnSpc>
                          <a:spcPct val="100000"/>
                        </a:lnSpc>
                        <a:spcAft>
                          <a:spcPts val="0"/>
                        </a:spcAft>
                      </a:pPr>
                      <a:r>
                        <a:rPr lang="en-GB" sz="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Art. 38 </a:t>
                      </a:r>
                      <a:r>
                        <a:rPr lang="en-GB" sz="800" dirty="0" smtClean="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Consumer </a:t>
                      </a:r>
                      <a:r>
                        <a:rPr lang="en-GB" sz="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protection</a:t>
                      </a:r>
                    </a:p>
                  </a:txBody>
                  <a:tcPr marL="17144" marR="17144" marT="9048" marB="9048">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25200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800" baseline="0" dirty="0" smtClean="0">
                          <a:hlinkClick r:id="rId16"/>
                        </a:rPr>
                        <a:t>FRA Opinion </a:t>
                      </a:r>
                      <a:r>
                        <a:rPr lang="en-GB" sz="800" baseline="0" dirty="0" smtClean="0"/>
                        <a:t>– access to remedy in the area of business and human rights with close links to consumer protection</a:t>
                      </a:r>
                      <a:endParaRPr lang="en-GB" sz="800" dirty="0" smtClean="0"/>
                    </a:p>
                  </a:txBody>
                  <a:tcPr marL="17144" marR="17144" marT="9048" marB="9048">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lnSpc>
                          <a:spcPct val="100000"/>
                        </a:lnSpc>
                        <a:spcAft>
                          <a:spcPts val="0"/>
                        </a:spcAft>
                      </a:pPr>
                      <a:r>
                        <a:rPr lang="en-GB" sz="1400" dirty="0" smtClean="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12</a:t>
                      </a:r>
                      <a:endParaRPr lang="en-GB" sz="14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17144" marR="17144" marT="9048" marB="9048" anchor="ctr">
                    <a:lnL>
                      <a:noFill/>
                    </a:lnL>
                    <a:lnR>
                      <a:noFill/>
                    </a:lnR>
                    <a:lnT>
                      <a:noFill/>
                    </a:lnT>
                    <a:lnB>
                      <a:noFill/>
                    </a:lnB>
                    <a:solidFill>
                      <a:srgbClr val="CF8D2A"/>
                    </a:solidFill>
                  </a:tcPr>
                </a:tc>
              </a:tr>
              <a:tr h="283500">
                <a:tc>
                  <a:txBody>
                    <a:bodyPr/>
                    <a:lstStyle/>
                    <a:p>
                      <a:pPr>
                        <a:lnSpc>
                          <a:spcPct val="100000"/>
                        </a:lnSpc>
                        <a:spcAft>
                          <a:spcPts val="0"/>
                        </a:spcAft>
                      </a:pPr>
                      <a:endParaRPr lang="en-GB" sz="700">
                        <a:effectLst/>
                        <a:latin typeface="Calibri" panose="020F0502020204030204" pitchFamily="34" charset="0"/>
                        <a:ea typeface="Calibri" panose="020F0502020204030204" pitchFamily="34" charset="0"/>
                        <a:cs typeface="Times New Roman" panose="02020603050405020304" pitchFamily="18" charset="0"/>
                      </a:endParaRPr>
                    </a:p>
                  </a:txBody>
                  <a:tcPr marL="17144" marR="17144" marT="9048" marB="9048">
                    <a:lnL>
                      <a:noFill/>
                    </a:lnL>
                    <a:lnR>
                      <a:noFill/>
                    </a:lnR>
                    <a:lnT>
                      <a:noFill/>
                    </a:lnT>
                    <a:lnB>
                      <a:noFill/>
                    </a:lnB>
                    <a:solidFill>
                      <a:srgbClr val="48773E"/>
                    </a:solidFill>
                  </a:tcPr>
                </a:tc>
                <a:tc>
                  <a:txBody>
                    <a:bodyPr/>
                    <a:lstStyle/>
                    <a:p>
                      <a:pPr algn="l">
                        <a:lnSpc>
                          <a:spcPct val="100000"/>
                        </a:lnSpc>
                        <a:spcAft>
                          <a:spcPts val="0"/>
                        </a:spcAft>
                      </a:pPr>
                      <a:r>
                        <a:rPr lang="en-GB" sz="900" b="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Climate action</a:t>
                      </a:r>
                      <a:endParaRPr lang="en-GB" sz="900" dirty="0">
                        <a:effectLst/>
                        <a:latin typeface="Calibri" panose="020F0502020204030204" pitchFamily="34" charset="0"/>
                        <a:ea typeface="Calibri" panose="020F0502020204030204" pitchFamily="34" charset="0"/>
                        <a:cs typeface="Times New Roman" panose="02020603050405020304" pitchFamily="18" charset="0"/>
                      </a:endParaRPr>
                    </a:p>
                  </a:txBody>
                  <a:tcPr marL="17144" marR="17144" marT="9048" marB="9048" anchor="ctr">
                    <a:lnL>
                      <a:noFill/>
                    </a:lnL>
                    <a:lnR>
                      <a:noFill/>
                    </a:lnR>
                    <a:lnT>
                      <a:noFill/>
                    </a:lnT>
                    <a:lnB>
                      <a:noFill/>
                    </a:lnB>
                    <a:solidFill>
                      <a:srgbClr val="48773E"/>
                    </a:solidFill>
                  </a:tcPr>
                </a:tc>
                <a:tc rowSpan="3">
                  <a:txBody>
                    <a:bodyPr/>
                    <a:lstStyle/>
                    <a:p>
                      <a:pPr>
                        <a:lnSpc>
                          <a:spcPct val="100000"/>
                        </a:lnSpc>
                        <a:spcAft>
                          <a:spcPts val="0"/>
                        </a:spcAft>
                      </a:pPr>
                      <a:r>
                        <a:rPr lang="en-GB" sz="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Art. 37 </a:t>
                      </a:r>
                      <a:r>
                        <a:rPr lang="en-GB" sz="800" dirty="0" smtClean="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Environmental </a:t>
                      </a:r>
                      <a:r>
                        <a:rPr lang="en-GB" sz="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protection</a:t>
                      </a:r>
                    </a:p>
                  </a:txBody>
                  <a:tcPr marL="17144" marR="17144" marT="9048" marB="9048"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rowSpan="3">
                  <a:txBody>
                    <a:bodyPr/>
                    <a:lstStyle/>
                    <a:p>
                      <a:pPr marL="25200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800" baseline="0" dirty="0" smtClean="0">
                          <a:hlinkClick r:id="rId16"/>
                        </a:rPr>
                        <a:t>FRA Opinion </a:t>
                      </a:r>
                      <a:r>
                        <a:rPr lang="en-GB" sz="800" baseline="0" dirty="0" smtClean="0"/>
                        <a:t>– access to remedy in the area of business and human rights with links to access to justice in environmental cases</a:t>
                      </a:r>
                      <a:endParaRPr lang="en-GB" sz="800" dirty="0" smtClean="0"/>
                    </a:p>
                  </a:txBody>
                  <a:tcPr marL="17144" marR="17144" marT="9048" marB="9048"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lnSpc>
                          <a:spcPct val="100000"/>
                        </a:lnSpc>
                        <a:spcAft>
                          <a:spcPts val="0"/>
                        </a:spcAft>
                      </a:pPr>
                      <a:r>
                        <a:rPr lang="en-GB" sz="1400" dirty="0" smtClean="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13</a:t>
                      </a:r>
                      <a:endParaRPr lang="en-GB" sz="14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17144" marR="17144" marT="9048" marB="9048" anchor="ctr">
                    <a:lnL>
                      <a:noFill/>
                    </a:lnL>
                    <a:lnR>
                      <a:noFill/>
                    </a:lnR>
                    <a:lnT>
                      <a:noFill/>
                    </a:lnT>
                    <a:lnB>
                      <a:noFill/>
                    </a:lnB>
                    <a:solidFill>
                      <a:srgbClr val="48773E"/>
                    </a:solidFill>
                  </a:tcPr>
                </a:tc>
              </a:tr>
              <a:tr h="283500">
                <a:tc>
                  <a:txBody>
                    <a:bodyPr/>
                    <a:lstStyle/>
                    <a:p>
                      <a:pPr>
                        <a:lnSpc>
                          <a:spcPct val="100000"/>
                        </a:lnSpc>
                        <a:spcAft>
                          <a:spcPts val="0"/>
                        </a:spcAft>
                      </a:pPr>
                      <a:endParaRPr lang="en-GB" sz="700">
                        <a:effectLst/>
                        <a:latin typeface="Calibri" panose="020F0502020204030204" pitchFamily="34" charset="0"/>
                        <a:ea typeface="Calibri" panose="020F0502020204030204" pitchFamily="34" charset="0"/>
                        <a:cs typeface="Times New Roman" panose="02020603050405020304" pitchFamily="18" charset="0"/>
                      </a:endParaRPr>
                    </a:p>
                  </a:txBody>
                  <a:tcPr marL="17144" marR="17144" marT="9048" marB="9048">
                    <a:lnL>
                      <a:noFill/>
                    </a:lnL>
                    <a:lnR>
                      <a:noFill/>
                    </a:lnR>
                    <a:lnT>
                      <a:noFill/>
                    </a:lnT>
                    <a:lnB>
                      <a:noFill/>
                    </a:lnB>
                    <a:solidFill>
                      <a:srgbClr val="007DBC"/>
                    </a:solidFill>
                  </a:tcPr>
                </a:tc>
                <a:tc>
                  <a:txBody>
                    <a:bodyPr/>
                    <a:lstStyle/>
                    <a:p>
                      <a:pPr algn="l">
                        <a:lnSpc>
                          <a:spcPct val="100000"/>
                        </a:lnSpc>
                        <a:spcAft>
                          <a:spcPts val="0"/>
                        </a:spcAft>
                      </a:pPr>
                      <a:r>
                        <a:rPr lang="en-GB" sz="900" b="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Life below water</a:t>
                      </a:r>
                      <a:endParaRPr lang="en-GB" sz="900" dirty="0">
                        <a:effectLst/>
                        <a:latin typeface="Calibri" panose="020F0502020204030204" pitchFamily="34" charset="0"/>
                        <a:ea typeface="Calibri" panose="020F0502020204030204" pitchFamily="34" charset="0"/>
                        <a:cs typeface="Times New Roman" panose="02020603050405020304" pitchFamily="18" charset="0"/>
                      </a:endParaRPr>
                    </a:p>
                  </a:txBody>
                  <a:tcPr marL="17144" marR="17144" marT="9048" marB="9048" anchor="ctr">
                    <a:lnL>
                      <a:noFill/>
                    </a:lnL>
                    <a:lnR>
                      <a:noFill/>
                    </a:lnR>
                    <a:lnT>
                      <a:noFill/>
                    </a:lnT>
                    <a:lnB>
                      <a:noFill/>
                    </a:lnB>
                    <a:solidFill>
                      <a:srgbClr val="007DBC"/>
                    </a:solidFill>
                  </a:tcPr>
                </a:tc>
                <a:tc vMerge="1">
                  <a:txBody>
                    <a:bodyPr/>
                    <a:lstStyle/>
                    <a:p>
                      <a:pPr>
                        <a:lnSpc>
                          <a:spcPct val="100000"/>
                        </a:lnSpc>
                        <a:spcAft>
                          <a:spcPts val="0"/>
                        </a:spcAft>
                      </a:pPr>
                      <a:endParaRPr lang="en-GB" sz="105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22859" marR="22859" marT="12064" marB="12064">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vMerge="1">
                  <a:txBody>
                    <a:bodyPr/>
                    <a:lstStyle/>
                    <a:p>
                      <a:pPr marL="80550" indent="0">
                        <a:lnSpc>
                          <a:spcPct val="100000"/>
                        </a:lnSpc>
                        <a:spcBef>
                          <a:spcPts val="0"/>
                        </a:spcBef>
                        <a:spcAft>
                          <a:spcPts val="0"/>
                        </a:spcAft>
                        <a:buFont typeface="Arial" panose="020B0604020202020204" pitchFamily="34" charset="0"/>
                        <a:buNone/>
                      </a:pPr>
                      <a:endParaRPr lang="en-GB" sz="1050" dirty="0"/>
                    </a:p>
                  </a:txBody>
                  <a:tcPr marL="22859" marR="22859" marT="12064" marB="12064">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lnSpc>
                          <a:spcPct val="100000"/>
                        </a:lnSpc>
                        <a:spcAft>
                          <a:spcPts val="0"/>
                        </a:spcAft>
                      </a:pPr>
                      <a:r>
                        <a:rPr lang="en-GB" sz="1400" dirty="0" smtClean="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14</a:t>
                      </a:r>
                      <a:endParaRPr lang="en-GB" sz="14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17144" marR="17144" marT="9048" marB="9048" anchor="ctr">
                    <a:lnL>
                      <a:noFill/>
                    </a:lnL>
                    <a:lnR>
                      <a:noFill/>
                    </a:lnR>
                    <a:lnT>
                      <a:noFill/>
                    </a:lnT>
                    <a:lnB>
                      <a:noFill/>
                    </a:lnB>
                    <a:solidFill>
                      <a:srgbClr val="007DBC"/>
                    </a:solidFill>
                  </a:tcPr>
                </a:tc>
              </a:tr>
              <a:tr h="283500">
                <a:tc>
                  <a:txBody>
                    <a:bodyPr/>
                    <a:lstStyle/>
                    <a:p>
                      <a:pPr>
                        <a:lnSpc>
                          <a:spcPct val="100000"/>
                        </a:lnSpc>
                        <a:spcAft>
                          <a:spcPts val="0"/>
                        </a:spcAft>
                      </a:pPr>
                      <a:endParaRPr lang="en-GB" sz="700">
                        <a:effectLst/>
                        <a:latin typeface="Calibri" panose="020F0502020204030204" pitchFamily="34" charset="0"/>
                        <a:ea typeface="Calibri" panose="020F0502020204030204" pitchFamily="34" charset="0"/>
                        <a:cs typeface="Times New Roman" panose="02020603050405020304" pitchFamily="18" charset="0"/>
                      </a:endParaRPr>
                    </a:p>
                  </a:txBody>
                  <a:tcPr marL="17144" marR="17144" marT="9048" marB="9048">
                    <a:lnL>
                      <a:noFill/>
                    </a:lnL>
                    <a:lnR>
                      <a:noFill/>
                    </a:lnR>
                    <a:lnT>
                      <a:noFill/>
                    </a:lnT>
                    <a:lnB>
                      <a:noFill/>
                    </a:lnB>
                    <a:solidFill>
                      <a:srgbClr val="3EB049"/>
                    </a:solidFill>
                  </a:tcPr>
                </a:tc>
                <a:tc>
                  <a:txBody>
                    <a:bodyPr/>
                    <a:lstStyle/>
                    <a:p>
                      <a:pPr algn="l">
                        <a:lnSpc>
                          <a:spcPct val="100000"/>
                        </a:lnSpc>
                        <a:spcAft>
                          <a:spcPts val="0"/>
                        </a:spcAft>
                      </a:pPr>
                      <a:r>
                        <a:rPr lang="en-GB" sz="900" b="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Life on land</a:t>
                      </a:r>
                      <a:endParaRPr lang="en-GB" sz="900" dirty="0">
                        <a:effectLst/>
                        <a:latin typeface="Calibri" panose="020F0502020204030204" pitchFamily="34" charset="0"/>
                        <a:ea typeface="Calibri" panose="020F0502020204030204" pitchFamily="34" charset="0"/>
                        <a:cs typeface="Times New Roman" panose="02020603050405020304" pitchFamily="18" charset="0"/>
                      </a:endParaRPr>
                    </a:p>
                  </a:txBody>
                  <a:tcPr marL="17144" marR="17144" marT="9048" marB="9048" anchor="ctr">
                    <a:lnL>
                      <a:noFill/>
                    </a:lnL>
                    <a:lnR>
                      <a:noFill/>
                    </a:lnR>
                    <a:lnT>
                      <a:noFill/>
                    </a:lnT>
                    <a:lnB>
                      <a:noFill/>
                    </a:lnB>
                    <a:solidFill>
                      <a:srgbClr val="3EB049"/>
                    </a:solidFill>
                  </a:tcPr>
                </a:tc>
                <a:tc vMerge="1">
                  <a:txBody>
                    <a:bodyPr/>
                    <a:lstStyle/>
                    <a:p>
                      <a:pPr>
                        <a:lnSpc>
                          <a:spcPct val="100000"/>
                        </a:lnSpc>
                        <a:spcAft>
                          <a:spcPts val="0"/>
                        </a:spcAft>
                      </a:pPr>
                      <a:endParaRPr lang="en-GB" sz="105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22859" marR="22859" marT="12064" marB="12064">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vMerge="1">
                  <a:txBody>
                    <a:bodyPr/>
                    <a:lstStyle/>
                    <a:p>
                      <a:pPr marL="80550" indent="0">
                        <a:lnSpc>
                          <a:spcPct val="100000"/>
                        </a:lnSpc>
                        <a:spcBef>
                          <a:spcPts val="0"/>
                        </a:spcBef>
                        <a:spcAft>
                          <a:spcPts val="0"/>
                        </a:spcAft>
                        <a:buFont typeface="Arial" panose="020B0604020202020204" pitchFamily="34" charset="0"/>
                        <a:buNone/>
                      </a:pPr>
                      <a:endParaRPr lang="en-GB" sz="1050" dirty="0"/>
                    </a:p>
                  </a:txBody>
                  <a:tcPr marL="22859" marR="22859" marT="12064" marB="12064">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lnSpc>
                          <a:spcPct val="100000"/>
                        </a:lnSpc>
                        <a:spcAft>
                          <a:spcPts val="0"/>
                        </a:spcAft>
                      </a:pPr>
                      <a:r>
                        <a:rPr lang="en-GB" sz="1400" dirty="0" smtClean="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15</a:t>
                      </a:r>
                      <a:endParaRPr lang="en-GB" sz="14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17144" marR="17144" marT="9048" marB="9048" anchor="ctr">
                    <a:lnL>
                      <a:noFill/>
                    </a:lnL>
                    <a:lnR>
                      <a:noFill/>
                    </a:lnR>
                    <a:lnT>
                      <a:noFill/>
                    </a:lnT>
                    <a:lnB>
                      <a:noFill/>
                    </a:lnB>
                    <a:solidFill>
                      <a:srgbClr val="3EB049"/>
                    </a:solidFill>
                  </a:tcPr>
                </a:tc>
              </a:tr>
              <a:tr h="283500">
                <a:tc>
                  <a:txBody>
                    <a:bodyPr/>
                    <a:lstStyle/>
                    <a:p>
                      <a:pPr>
                        <a:lnSpc>
                          <a:spcPct val="100000"/>
                        </a:lnSpc>
                        <a:spcAft>
                          <a:spcPts val="0"/>
                        </a:spcAft>
                      </a:pPr>
                      <a:endParaRPr lang="en-GB" sz="700">
                        <a:effectLst/>
                        <a:latin typeface="Calibri" panose="020F0502020204030204" pitchFamily="34" charset="0"/>
                        <a:ea typeface="Calibri" panose="020F0502020204030204" pitchFamily="34" charset="0"/>
                        <a:cs typeface="Times New Roman" panose="02020603050405020304" pitchFamily="18" charset="0"/>
                      </a:endParaRPr>
                    </a:p>
                  </a:txBody>
                  <a:tcPr marL="17144" marR="17144" marT="9048" marB="9048">
                    <a:lnL>
                      <a:noFill/>
                    </a:lnL>
                    <a:lnR>
                      <a:noFill/>
                    </a:lnR>
                    <a:lnT>
                      <a:noFill/>
                    </a:lnT>
                    <a:lnB>
                      <a:noFill/>
                    </a:lnB>
                    <a:solidFill>
                      <a:srgbClr val="02558B"/>
                    </a:solidFill>
                  </a:tcPr>
                </a:tc>
                <a:tc>
                  <a:txBody>
                    <a:bodyPr/>
                    <a:lstStyle/>
                    <a:p>
                      <a:pPr algn="l">
                        <a:lnSpc>
                          <a:spcPct val="100000"/>
                        </a:lnSpc>
                        <a:spcAft>
                          <a:spcPts val="0"/>
                        </a:spcAft>
                      </a:pPr>
                      <a:r>
                        <a:rPr lang="en-GB" sz="900" b="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Peace, justice and strong institutions</a:t>
                      </a:r>
                      <a:endParaRPr lang="en-GB" sz="900" dirty="0">
                        <a:effectLst/>
                        <a:latin typeface="Calibri" panose="020F0502020204030204" pitchFamily="34" charset="0"/>
                        <a:ea typeface="Calibri" panose="020F0502020204030204" pitchFamily="34" charset="0"/>
                        <a:cs typeface="Times New Roman" panose="02020603050405020304" pitchFamily="18" charset="0"/>
                      </a:endParaRPr>
                    </a:p>
                  </a:txBody>
                  <a:tcPr marL="17144" marR="17144" marT="9048" marB="9048" anchor="ctr">
                    <a:lnL>
                      <a:noFill/>
                    </a:lnL>
                    <a:lnR>
                      <a:noFill/>
                    </a:lnR>
                    <a:lnT>
                      <a:noFill/>
                    </a:lnT>
                    <a:lnB>
                      <a:noFill/>
                    </a:lnB>
                    <a:solidFill>
                      <a:srgbClr val="02558B"/>
                    </a:solidFill>
                  </a:tcPr>
                </a:tc>
                <a:tc>
                  <a:txBody>
                    <a:bodyPr/>
                    <a:lstStyle/>
                    <a:p>
                      <a:pPr>
                        <a:lnSpc>
                          <a:spcPct val="100000"/>
                        </a:lnSpc>
                        <a:spcAft>
                          <a:spcPts val="0"/>
                        </a:spcAft>
                      </a:pPr>
                      <a:r>
                        <a:rPr lang="en-GB" sz="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Art. 47 </a:t>
                      </a:r>
                      <a:r>
                        <a:rPr lang="en-GB" sz="800" dirty="0" smtClean="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Right </a:t>
                      </a:r>
                      <a:r>
                        <a:rPr lang="en-GB" sz="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to an effective remedy and to a fair trial (+ Arts. 48–50)</a:t>
                      </a:r>
                    </a:p>
                  </a:txBody>
                  <a:tcPr marL="17144" marR="17144" marT="9048" marB="9048">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252000" indent="-171450">
                        <a:lnSpc>
                          <a:spcPct val="100000"/>
                        </a:lnSpc>
                        <a:spcBef>
                          <a:spcPts val="0"/>
                        </a:spcBef>
                        <a:spcAft>
                          <a:spcPts val="0"/>
                        </a:spcAft>
                        <a:buFont typeface="Arial" panose="020B0604020202020204" pitchFamily="34" charset="0"/>
                        <a:buChar char="•"/>
                      </a:pPr>
                      <a:r>
                        <a:rPr lang="en-GB" sz="800" dirty="0" smtClean="0">
                          <a:hlinkClick r:id="rId20"/>
                        </a:rPr>
                        <a:t>Handbook on European</a:t>
                      </a:r>
                      <a:r>
                        <a:rPr lang="en-GB" sz="800" baseline="0" dirty="0" smtClean="0">
                          <a:hlinkClick r:id="rId20"/>
                        </a:rPr>
                        <a:t> law related to access to justice</a:t>
                      </a:r>
                      <a:endParaRPr lang="en-GB" sz="800" baseline="0" dirty="0" smtClean="0"/>
                    </a:p>
                    <a:p>
                      <a:pPr marL="252000" indent="-171450">
                        <a:lnSpc>
                          <a:spcPct val="100000"/>
                        </a:lnSpc>
                        <a:spcBef>
                          <a:spcPts val="0"/>
                        </a:spcBef>
                        <a:spcAft>
                          <a:spcPts val="0"/>
                        </a:spcAft>
                        <a:buFont typeface="Arial" panose="020B0604020202020204" pitchFamily="34" charset="0"/>
                        <a:buChar char="•"/>
                      </a:pPr>
                      <a:r>
                        <a:rPr lang="en-GB" sz="800" baseline="0" dirty="0" smtClean="0">
                          <a:hlinkClick r:id="rId21"/>
                        </a:rPr>
                        <a:t>Justice for hate crime victims</a:t>
                      </a:r>
                      <a:endParaRPr lang="en-GB" sz="800" dirty="0"/>
                    </a:p>
                  </a:txBody>
                  <a:tcPr marL="17144" marR="17144" marT="9048" marB="9048">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lnSpc>
                          <a:spcPct val="100000"/>
                        </a:lnSpc>
                        <a:spcAft>
                          <a:spcPts val="0"/>
                        </a:spcAft>
                      </a:pPr>
                      <a:r>
                        <a:rPr lang="en-GB" sz="1400" dirty="0" smtClean="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16</a:t>
                      </a:r>
                      <a:endParaRPr lang="en-GB" sz="14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17144" marR="17144" marT="9048" marB="9048" anchor="ctr">
                    <a:lnL>
                      <a:noFill/>
                    </a:lnL>
                    <a:lnR>
                      <a:noFill/>
                    </a:lnR>
                    <a:lnT>
                      <a:noFill/>
                    </a:lnT>
                    <a:lnB>
                      <a:noFill/>
                    </a:lnB>
                    <a:solidFill>
                      <a:srgbClr val="02558B"/>
                    </a:solidFill>
                  </a:tcPr>
                </a:tc>
              </a:tr>
              <a:tr h="283500">
                <a:tc>
                  <a:txBody>
                    <a:bodyPr/>
                    <a:lstStyle/>
                    <a:p>
                      <a:pPr>
                        <a:lnSpc>
                          <a:spcPct val="100000"/>
                        </a:lnSpc>
                        <a:spcAft>
                          <a:spcPts val="0"/>
                        </a:spcAft>
                      </a:pPr>
                      <a:endParaRPr lang="en-GB" sz="700" dirty="0">
                        <a:effectLst/>
                        <a:latin typeface="Calibri" panose="020F0502020204030204" pitchFamily="34" charset="0"/>
                        <a:ea typeface="Calibri" panose="020F0502020204030204" pitchFamily="34" charset="0"/>
                        <a:cs typeface="Times New Roman" panose="02020603050405020304" pitchFamily="18" charset="0"/>
                      </a:endParaRPr>
                    </a:p>
                  </a:txBody>
                  <a:tcPr marL="17144" marR="17144" marT="9048" marB="9048">
                    <a:lnL>
                      <a:noFill/>
                    </a:lnL>
                    <a:lnR>
                      <a:noFill/>
                    </a:lnR>
                    <a:lnT>
                      <a:noFill/>
                    </a:lnT>
                    <a:lnB>
                      <a:noFill/>
                    </a:lnB>
                    <a:solidFill>
                      <a:srgbClr val="183668"/>
                    </a:solidFill>
                  </a:tcPr>
                </a:tc>
                <a:tc>
                  <a:txBody>
                    <a:bodyPr/>
                    <a:lstStyle/>
                    <a:p>
                      <a:pPr algn="l">
                        <a:lnSpc>
                          <a:spcPct val="100000"/>
                        </a:lnSpc>
                        <a:spcAft>
                          <a:spcPts val="0"/>
                        </a:spcAft>
                      </a:pPr>
                      <a:r>
                        <a:rPr lang="en-GB" sz="900" b="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Partnerships for the goals</a:t>
                      </a:r>
                      <a:endParaRPr lang="en-GB" sz="900" dirty="0">
                        <a:effectLst/>
                        <a:latin typeface="Calibri" panose="020F0502020204030204" pitchFamily="34" charset="0"/>
                        <a:ea typeface="Calibri" panose="020F0502020204030204" pitchFamily="34" charset="0"/>
                        <a:cs typeface="Times New Roman" panose="02020603050405020304" pitchFamily="18" charset="0"/>
                      </a:endParaRPr>
                    </a:p>
                  </a:txBody>
                  <a:tcPr marL="17144" marR="17144" marT="9048" marB="9048" anchor="ctr">
                    <a:lnL>
                      <a:noFill/>
                    </a:lnL>
                    <a:lnR>
                      <a:noFill/>
                    </a:lnR>
                    <a:lnT>
                      <a:noFill/>
                    </a:lnT>
                    <a:lnB>
                      <a:noFill/>
                    </a:lnB>
                    <a:solidFill>
                      <a:srgbClr val="183668"/>
                    </a:solidFill>
                  </a:tcPr>
                </a:tc>
                <a:tc>
                  <a:txBody>
                    <a:bodyPr/>
                    <a:lstStyle/>
                    <a:p>
                      <a:pPr>
                        <a:lnSpc>
                          <a:spcPct val="100000"/>
                        </a:lnSpc>
                        <a:spcAft>
                          <a:spcPts val="0"/>
                        </a:spcAft>
                      </a:pPr>
                      <a:r>
                        <a:rPr lang="en-GB" sz="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Not applicable</a:t>
                      </a:r>
                    </a:p>
                  </a:txBody>
                  <a:tcPr marL="17144" marR="17144" marT="9048" marB="9048">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solidFill>
                      <a:schemeClr val="bg1">
                        <a:lumMod val="95000"/>
                      </a:schemeClr>
                    </a:solidFill>
                  </a:tcPr>
                </a:tc>
                <a:tc>
                  <a:txBody>
                    <a:bodyPr/>
                    <a:lstStyle/>
                    <a:p>
                      <a:pPr marL="252000" indent="-171450">
                        <a:lnSpc>
                          <a:spcPct val="100000"/>
                        </a:lnSpc>
                        <a:spcBef>
                          <a:spcPts val="0"/>
                        </a:spcBef>
                        <a:spcAft>
                          <a:spcPts val="0"/>
                        </a:spcAft>
                        <a:buFont typeface="Arial" panose="020B0604020202020204" pitchFamily="34" charset="0"/>
                        <a:buChar char="•"/>
                      </a:pPr>
                      <a:r>
                        <a:rPr lang="en-GB" sz="800" dirty="0" smtClean="0">
                          <a:hlinkClick r:id="rId22"/>
                        </a:rPr>
                        <a:t>Contributions to the work</a:t>
                      </a:r>
                      <a:r>
                        <a:rPr lang="en-GB" sz="800" baseline="0" dirty="0" smtClean="0">
                          <a:hlinkClick r:id="rId22"/>
                        </a:rPr>
                        <a:t> of the European Union as well as the United Nations on the SDGs</a:t>
                      </a:r>
                      <a:endParaRPr lang="en-GB" sz="800" dirty="0"/>
                    </a:p>
                  </a:txBody>
                  <a:tcPr marL="17144" marR="17144" marT="9048" marB="9048">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solidFill>
                      <a:schemeClr val="bg1">
                        <a:lumMod val="95000"/>
                      </a:schemeClr>
                    </a:solidFill>
                  </a:tcPr>
                </a:tc>
                <a:tc>
                  <a:txBody>
                    <a:bodyPr/>
                    <a:lstStyle/>
                    <a:p>
                      <a:pPr algn="ctr">
                        <a:lnSpc>
                          <a:spcPct val="100000"/>
                        </a:lnSpc>
                        <a:spcAft>
                          <a:spcPts val="0"/>
                        </a:spcAft>
                      </a:pPr>
                      <a:r>
                        <a:rPr lang="en-GB" sz="1400" dirty="0" smtClean="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17</a:t>
                      </a:r>
                      <a:endParaRPr lang="en-GB" sz="14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17144" marR="17144" marT="9048" marB="9048" anchor="ctr">
                    <a:lnL>
                      <a:noFill/>
                    </a:lnL>
                    <a:lnR>
                      <a:noFill/>
                    </a:lnR>
                    <a:lnT>
                      <a:noFill/>
                    </a:lnT>
                    <a:lnB>
                      <a:noFill/>
                    </a:lnB>
                    <a:solidFill>
                      <a:srgbClr val="183668"/>
                    </a:solidFill>
                  </a:tcPr>
                </a:tc>
              </a:tr>
            </a:tbl>
          </a:graphicData>
        </a:graphic>
      </p:graphicFrame>
      <p:pic>
        <p:nvPicPr>
          <p:cNvPr id="1058" name="Picture 2" descr="E_SDG goals_icons-individual-rgb-01"/>
          <p:cNvPicPr>
            <a:picLocks noChangeAspect="1" noChangeArrowheads="1"/>
          </p:cNvPicPr>
          <p:nvPr/>
        </p:nvPicPr>
        <p:blipFill>
          <a:blip r:embed="rId23" cstate="print">
            <a:extLst>
              <a:ext uri="{28A0092B-C50C-407E-A947-70E740481C1C}">
                <a14:useLocalDpi xmlns:a14="http://schemas.microsoft.com/office/drawing/2010/main" val="0"/>
              </a:ext>
            </a:extLst>
          </a:blip>
          <a:srcRect/>
          <a:stretch>
            <a:fillRect/>
          </a:stretch>
        </p:blipFill>
        <p:spPr bwMode="auto">
          <a:xfrm>
            <a:off x="0" y="300165"/>
            <a:ext cx="216425" cy="216000"/>
          </a:xfrm>
          <a:prstGeom prst="rect">
            <a:avLst/>
          </a:prstGeom>
          <a:noFill/>
          <a:extLst>
            <a:ext uri="{909E8E84-426E-40DD-AFC4-6F175D3DCCD1}">
              <a14:hiddenFill xmlns:a14="http://schemas.microsoft.com/office/drawing/2010/main">
                <a:solidFill>
                  <a:srgbClr val="FFFFFF"/>
                </a:solidFill>
              </a14:hiddenFill>
            </a:ext>
          </a:extLst>
        </p:spPr>
      </p:pic>
      <p:pic>
        <p:nvPicPr>
          <p:cNvPr id="1057" name="Picture 8" descr="E_SDG goals_icons-individual-rgb-02"/>
          <p:cNvPicPr>
            <a:picLocks noChangeAspect="1" noChangeArrowheads="1"/>
          </p:cNvPicPr>
          <p:nvPr/>
        </p:nvPicPr>
        <p:blipFill>
          <a:blip r:embed="rId24" cstate="print">
            <a:extLst>
              <a:ext uri="{28A0092B-C50C-407E-A947-70E740481C1C}">
                <a14:useLocalDpi xmlns:a14="http://schemas.microsoft.com/office/drawing/2010/main" val="0"/>
              </a:ext>
            </a:extLst>
          </a:blip>
          <a:srcRect/>
          <a:stretch>
            <a:fillRect/>
          </a:stretch>
        </p:blipFill>
        <p:spPr bwMode="auto">
          <a:xfrm>
            <a:off x="0" y="579685"/>
            <a:ext cx="216425" cy="216000"/>
          </a:xfrm>
          <a:prstGeom prst="rect">
            <a:avLst/>
          </a:prstGeom>
          <a:noFill/>
          <a:extLst>
            <a:ext uri="{909E8E84-426E-40DD-AFC4-6F175D3DCCD1}">
              <a14:hiddenFill xmlns:a14="http://schemas.microsoft.com/office/drawing/2010/main">
                <a:solidFill>
                  <a:srgbClr val="FFFFFF"/>
                </a:solidFill>
              </a14:hiddenFill>
            </a:ext>
          </a:extLst>
        </p:spPr>
      </p:pic>
      <p:pic>
        <p:nvPicPr>
          <p:cNvPr id="1056" name="Picture 7" descr="E_SDG goals_icons-individual-rgb-03"/>
          <p:cNvPicPr>
            <a:picLocks noChangeAspect="1" noChangeArrowheads="1"/>
          </p:cNvPicPr>
          <p:nvPr/>
        </p:nvPicPr>
        <p:blipFill>
          <a:blip r:embed="rId25" cstate="print">
            <a:extLst>
              <a:ext uri="{28A0092B-C50C-407E-A947-70E740481C1C}">
                <a14:useLocalDpi xmlns:a14="http://schemas.microsoft.com/office/drawing/2010/main" val="0"/>
              </a:ext>
            </a:extLst>
          </a:blip>
          <a:srcRect/>
          <a:stretch>
            <a:fillRect/>
          </a:stretch>
        </p:blipFill>
        <p:spPr bwMode="auto">
          <a:xfrm>
            <a:off x="0" y="863600"/>
            <a:ext cx="216425" cy="216000"/>
          </a:xfrm>
          <a:prstGeom prst="rect">
            <a:avLst/>
          </a:prstGeom>
          <a:noFill/>
          <a:extLst>
            <a:ext uri="{909E8E84-426E-40DD-AFC4-6F175D3DCCD1}">
              <a14:hiddenFill xmlns:a14="http://schemas.microsoft.com/office/drawing/2010/main">
                <a:solidFill>
                  <a:srgbClr val="FFFFFF"/>
                </a:solidFill>
              </a14:hiddenFill>
            </a:ext>
          </a:extLst>
        </p:spPr>
      </p:pic>
      <p:pic>
        <p:nvPicPr>
          <p:cNvPr id="1055" name="Picture 9" descr="E_SDG goals_icons-individual-rgb-04"/>
          <p:cNvPicPr>
            <a:picLocks noChangeAspect="1" noChangeArrowheads="1"/>
          </p:cNvPicPr>
          <p:nvPr/>
        </p:nvPicPr>
        <p:blipFill>
          <a:blip r:embed="rId26" cstate="print">
            <a:extLst>
              <a:ext uri="{28A0092B-C50C-407E-A947-70E740481C1C}">
                <a14:useLocalDpi xmlns:a14="http://schemas.microsoft.com/office/drawing/2010/main" val="0"/>
              </a:ext>
            </a:extLst>
          </a:blip>
          <a:srcRect/>
          <a:stretch>
            <a:fillRect/>
          </a:stretch>
        </p:blipFill>
        <p:spPr bwMode="auto">
          <a:xfrm>
            <a:off x="0" y="1154644"/>
            <a:ext cx="216425" cy="216000"/>
          </a:xfrm>
          <a:prstGeom prst="rect">
            <a:avLst/>
          </a:prstGeom>
          <a:noFill/>
          <a:extLst>
            <a:ext uri="{909E8E84-426E-40DD-AFC4-6F175D3DCCD1}">
              <a14:hiddenFill xmlns:a14="http://schemas.microsoft.com/office/drawing/2010/main">
                <a:solidFill>
                  <a:srgbClr val="FFFFFF"/>
                </a:solidFill>
              </a14:hiddenFill>
            </a:ext>
          </a:extLst>
        </p:spPr>
      </p:pic>
      <p:pic>
        <p:nvPicPr>
          <p:cNvPr id="1054" name="Picture 10" descr="E_SDG goals_icons-individual-rgb-05"/>
          <p:cNvPicPr>
            <a:picLocks noChangeAspect="1" noChangeArrowheads="1"/>
          </p:cNvPicPr>
          <p:nvPr/>
        </p:nvPicPr>
        <p:blipFill>
          <a:blip r:embed="rId27" cstate="print">
            <a:extLst>
              <a:ext uri="{28A0092B-C50C-407E-A947-70E740481C1C}">
                <a14:useLocalDpi xmlns:a14="http://schemas.microsoft.com/office/drawing/2010/main" val="0"/>
              </a:ext>
            </a:extLst>
          </a:blip>
          <a:srcRect/>
          <a:stretch>
            <a:fillRect/>
          </a:stretch>
        </p:blipFill>
        <p:spPr bwMode="auto">
          <a:xfrm>
            <a:off x="0" y="1432242"/>
            <a:ext cx="216425" cy="216000"/>
          </a:xfrm>
          <a:prstGeom prst="rect">
            <a:avLst/>
          </a:prstGeom>
          <a:noFill/>
          <a:extLst>
            <a:ext uri="{909E8E84-426E-40DD-AFC4-6F175D3DCCD1}">
              <a14:hiddenFill xmlns:a14="http://schemas.microsoft.com/office/drawing/2010/main">
                <a:solidFill>
                  <a:srgbClr val="FFFFFF"/>
                </a:solidFill>
              </a14:hiddenFill>
            </a:ext>
          </a:extLst>
        </p:spPr>
      </p:pic>
      <p:pic>
        <p:nvPicPr>
          <p:cNvPr id="1053" name="Picture 11" descr="E_SDG goals_icons-individual-rgb-06"/>
          <p:cNvPicPr>
            <a:picLocks noChangeAspect="1" noChangeArrowheads="1"/>
          </p:cNvPicPr>
          <p:nvPr/>
        </p:nvPicPr>
        <p:blipFill>
          <a:blip r:embed="rId28" cstate="print">
            <a:extLst>
              <a:ext uri="{28A0092B-C50C-407E-A947-70E740481C1C}">
                <a14:useLocalDpi xmlns:a14="http://schemas.microsoft.com/office/drawing/2010/main" val="0"/>
              </a:ext>
            </a:extLst>
          </a:blip>
          <a:srcRect/>
          <a:stretch>
            <a:fillRect/>
          </a:stretch>
        </p:blipFill>
        <p:spPr bwMode="auto">
          <a:xfrm>
            <a:off x="0" y="1714267"/>
            <a:ext cx="216425" cy="216000"/>
          </a:xfrm>
          <a:prstGeom prst="rect">
            <a:avLst/>
          </a:prstGeom>
          <a:noFill/>
          <a:extLst>
            <a:ext uri="{909E8E84-426E-40DD-AFC4-6F175D3DCCD1}">
              <a14:hiddenFill xmlns:a14="http://schemas.microsoft.com/office/drawing/2010/main">
                <a:solidFill>
                  <a:srgbClr val="FFFFFF"/>
                </a:solidFill>
              </a14:hiddenFill>
            </a:ext>
          </a:extLst>
        </p:spPr>
      </p:pic>
      <p:pic>
        <p:nvPicPr>
          <p:cNvPr id="1052" name="Picture 12" descr="E_SDG goals_icons-individual-rgb-07"/>
          <p:cNvPicPr>
            <a:picLocks noChangeAspect="1" noChangeArrowheads="1"/>
          </p:cNvPicPr>
          <p:nvPr/>
        </p:nvPicPr>
        <p:blipFill>
          <a:blip r:embed="rId29" cstate="print">
            <a:extLst>
              <a:ext uri="{28A0092B-C50C-407E-A947-70E740481C1C}">
                <a14:useLocalDpi xmlns:a14="http://schemas.microsoft.com/office/drawing/2010/main" val="0"/>
              </a:ext>
            </a:extLst>
          </a:blip>
          <a:srcRect/>
          <a:stretch>
            <a:fillRect/>
          </a:stretch>
        </p:blipFill>
        <p:spPr bwMode="auto">
          <a:xfrm>
            <a:off x="0" y="1996292"/>
            <a:ext cx="216425" cy="216000"/>
          </a:xfrm>
          <a:prstGeom prst="rect">
            <a:avLst/>
          </a:prstGeom>
          <a:noFill/>
          <a:extLst>
            <a:ext uri="{909E8E84-426E-40DD-AFC4-6F175D3DCCD1}">
              <a14:hiddenFill xmlns:a14="http://schemas.microsoft.com/office/drawing/2010/main">
                <a:solidFill>
                  <a:srgbClr val="FFFFFF"/>
                </a:solidFill>
              </a14:hiddenFill>
            </a:ext>
          </a:extLst>
        </p:spPr>
      </p:pic>
      <p:pic>
        <p:nvPicPr>
          <p:cNvPr id="1051" name="Picture 13" descr="E_SDG goals_icons-individual-rgb-08"/>
          <p:cNvPicPr>
            <a:picLocks noChangeAspect="1" noChangeArrowheads="1"/>
          </p:cNvPicPr>
          <p:nvPr/>
        </p:nvPicPr>
        <p:blipFill>
          <a:blip r:embed="rId30" cstate="print">
            <a:extLst>
              <a:ext uri="{28A0092B-C50C-407E-A947-70E740481C1C}">
                <a14:useLocalDpi xmlns:a14="http://schemas.microsoft.com/office/drawing/2010/main" val="0"/>
              </a:ext>
            </a:extLst>
          </a:blip>
          <a:srcRect/>
          <a:stretch>
            <a:fillRect/>
          </a:stretch>
        </p:blipFill>
        <p:spPr bwMode="auto">
          <a:xfrm>
            <a:off x="3468" y="2278316"/>
            <a:ext cx="216425" cy="216000"/>
          </a:xfrm>
          <a:prstGeom prst="rect">
            <a:avLst/>
          </a:prstGeom>
          <a:noFill/>
          <a:extLst>
            <a:ext uri="{909E8E84-426E-40DD-AFC4-6F175D3DCCD1}">
              <a14:hiddenFill xmlns:a14="http://schemas.microsoft.com/office/drawing/2010/main">
                <a:solidFill>
                  <a:srgbClr val="FFFFFF"/>
                </a:solidFill>
              </a14:hiddenFill>
            </a:ext>
          </a:extLst>
        </p:spPr>
      </p:pic>
      <p:pic>
        <p:nvPicPr>
          <p:cNvPr id="1050" name="Picture 14" descr="E_SDG goals_icons-individual-rgb-09"/>
          <p:cNvPicPr>
            <a:picLocks noChangeAspect="1" noChangeArrowheads="1"/>
          </p:cNvPicPr>
          <p:nvPr/>
        </p:nvPicPr>
        <p:blipFill>
          <a:blip r:embed="rId31" cstate="print">
            <a:extLst>
              <a:ext uri="{28A0092B-C50C-407E-A947-70E740481C1C}">
                <a14:useLocalDpi xmlns:a14="http://schemas.microsoft.com/office/drawing/2010/main" val="0"/>
              </a:ext>
            </a:extLst>
          </a:blip>
          <a:srcRect/>
          <a:stretch>
            <a:fillRect/>
          </a:stretch>
        </p:blipFill>
        <p:spPr bwMode="auto">
          <a:xfrm>
            <a:off x="-2695" y="2560397"/>
            <a:ext cx="216425" cy="216000"/>
          </a:xfrm>
          <a:prstGeom prst="rect">
            <a:avLst/>
          </a:prstGeom>
          <a:noFill/>
          <a:extLst>
            <a:ext uri="{909E8E84-426E-40DD-AFC4-6F175D3DCCD1}">
              <a14:hiddenFill xmlns:a14="http://schemas.microsoft.com/office/drawing/2010/main">
                <a:solidFill>
                  <a:srgbClr val="FFFFFF"/>
                </a:solidFill>
              </a14:hiddenFill>
            </a:ext>
          </a:extLst>
        </p:spPr>
      </p:pic>
      <p:pic>
        <p:nvPicPr>
          <p:cNvPr id="1049" name="Picture 15" descr="E_SDG goals_icons-individual-rgb-10"/>
          <p:cNvPicPr>
            <a:picLocks noChangeAspect="1" noChangeArrowheads="1"/>
          </p:cNvPicPr>
          <p:nvPr/>
        </p:nvPicPr>
        <p:blipFill>
          <a:blip r:embed="rId32" cstate="print">
            <a:extLst>
              <a:ext uri="{28A0092B-C50C-407E-A947-70E740481C1C}">
                <a14:useLocalDpi xmlns:a14="http://schemas.microsoft.com/office/drawing/2010/main" val="0"/>
              </a:ext>
            </a:extLst>
          </a:blip>
          <a:srcRect/>
          <a:stretch>
            <a:fillRect/>
          </a:stretch>
        </p:blipFill>
        <p:spPr bwMode="auto">
          <a:xfrm>
            <a:off x="-2695" y="2847071"/>
            <a:ext cx="216425" cy="216000"/>
          </a:xfrm>
          <a:prstGeom prst="rect">
            <a:avLst/>
          </a:prstGeom>
          <a:noFill/>
          <a:extLst>
            <a:ext uri="{909E8E84-426E-40DD-AFC4-6F175D3DCCD1}">
              <a14:hiddenFill xmlns:a14="http://schemas.microsoft.com/office/drawing/2010/main">
                <a:solidFill>
                  <a:srgbClr val="FFFFFF"/>
                </a:solidFill>
              </a14:hiddenFill>
            </a:ext>
          </a:extLst>
        </p:spPr>
      </p:pic>
      <p:pic>
        <p:nvPicPr>
          <p:cNvPr id="1048" name="Picture 16" descr="E_SDG goals_icons-individual-rgb-11"/>
          <p:cNvPicPr>
            <a:picLocks noChangeAspect="1" noChangeArrowheads="1"/>
          </p:cNvPicPr>
          <p:nvPr/>
        </p:nvPicPr>
        <p:blipFill>
          <a:blip r:embed="rId33" cstate="print">
            <a:extLst>
              <a:ext uri="{28A0092B-C50C-407E-A947-70E740481C1C}">
                <a14:useLocalDpi xmlns:a14="http://schemas.microsoft.com/office/drawing/2010/main" val="0"/>
              </a:ext>
            </a:extLst>
          </a:blip>
          <a:srcRect/>
          <a:stretch>
            <a:fillRect/>
          </a:stretch>
        </p:blipFill>
        <p:spPr bwMode="auto">
          <a:xfrm>
            <a:off x="3468" y="3129587"/>
            <a:ext cx="216425" cy="216000"/>
          </a:xfrm>
          <a:prstGeom prst="rect">
            <a:avLst/>
          </a:prstGeom>
          <a:noFill/>
          <a:extLst>
            <a:ext uri="{909E8E84-426E-40DD-AFC4-6F175D3DCCD1}">
              <a14:hiddenFill xmlns:a14="http://schemas.microsoft.com/office/drawing/2010/main">
                <a:solidFill>
                  <a:srgbClr val="FFFFFF"/>
                </a:solidFill>
              </a14:hiddenFill>
            </a:ext>
          </a:extLst>
        </p:spPr>
      </p:pic>
      <p:pic>
        <p:nvPicPr>
          <p:cNvPr id="1047" name="Picture 17" descr="E_SDG goals_icons-individual-rgb-12"/>
          <p:cNvPicPr>
            <a:picLocks noChangeAspect="1" noChangeArrowheads="1"/>
          </p:cNvPicPr>
          <p:nvPr/>
        </p:nvPicPr>
        <p:blipFill>
          <a:blip r:embed="rId34" cstate="print">
            <a:extLst>
              <a:ext uri="{28A0092B-C50C-407E-A947-70E740481C1C}">
                <a14:useLocalDpi xmlns:a14="http://schemas.microsoft.com/office/drawing/2010/main" val="0"/>
              </a:ext>
            </a:extLst>
          </a:blip>
          <a:srcRect/>
          <a:stretch>
            <a:fillRect/>
          </a:stretch>
        </p:blipFill>
        <p:spPr bwMode="auto">
          <a:xfrm>
            <a:off x="3468" y="3416261"/>
            <a:ext cx="216425" cy="216000"/>
          </a:xfrm>
          <a:prstGeom prst="rect">
            <a:avLst/>
          </a:prstGeom>
          <a:noFill/>
          <a:extLst>
            <a:ext uri="{909E8E84-426E-40DD-AFC4-6F175D3DCCD1}">
              <a14:hiddenFill xmlns:a14="http://schemas.microsoft.com/office/drawing/2010/main">
                <a:solidFill>
                  <a:srgbClr val="FFFFFF"/>
                </a:solidFill>
              </a14:hiddenFill>
            </a:ext>
          </a:extLst>
        </p:spPr>
      </p:pic>
      <p:pic>
        <p:nvPicPr>
          <p:cNvPr id="1046" name="Picture 18" descr="E_SDG goals_icons-individual-rgb-13"/>
          <p:cNvPicPr>
            <a:picLocks noChangeAspect="1" noChangeArrowheads="1"/>
          </p:cNvPicPr>
          <p:nvPr/>
        </p:nvPicPr>
        <p:blipFill>
          <a:blip r:embed="rId35" cstate="print">
            <a:extLst>
              <a:ext uri="{28A0092B-C50C-407E-A947-70E740481C1C}">
                <a14:useLocalDpi xmlns:a14="http://schemas.microsoft.com/office/drawing/2010/main" val="0"/>
              </a:ext>
            </a:extLst>
          </a:blip>
          <a:srcRect/>
          <a:stretch>
            <a:fillRect/>
          </a:stretch>
        </p:blipFill>
        <p:spPr bwMode="auto">
          <a:xfrm>
            <a:off x="3468" y="3698342"/>
            <a:ext cx="216425" cy="216000"/>
          </a:xfrm>
          <a:prstGeom prst="rect">
            <a:avLst/>
          </a:prstGeom>
          <a:noFill/>
          <a:extLst>
            <a:ext uri="{909E8E84-426E-40DD-AFC4-6F175D3DCCD1}">
              <a14:hiddenFill xmlns:a14="http://schemas.microsoft.com/office/drawing/2010/main">
                <a:solidFill>
                  <a:srgbClr val="FFFFFF"/>
                </a:solidFill>
              </a14:hiddenFill>
            </a:ext>
          </a:extLst>
        </p:spPr>
      </p:pic>
      <p:pic>
        <p:nvPicPr>
          <p:cNvPr id="1045" name="Picture 19" descr="E_SDG goals_icons-individual-rgb-14"/>
          <p:cNvPicPr>
            <a:picLocks noChangeAspect="1" noChangeArrowheads="1"/>
          </p:cNvPicPr>
          <p:nvPr/>
        </p:nvPicPr>
        <p:blipFill>
          <a:blip r:embed="rId36" cstate="print">
            <a:extLst>
              <a:ext uri="{28A0092B-C50C-407E-A947-70E740481C1C}">
                <a14:useLocalDpi xmlns:a14="http://schemas.microsoft.com/office/drawing/2010/main" val="0"/>
              </a:ext>
            </a:extLst>
          </a:blip>
          <a:srcRect/>
          <a:stretch>
            <a:fillRect/>
          </a:stretch>
        </p:blipFill>
        <p:spPr bwMode="auto">
          <a:xfrm>
            <a:off x="-2695" y="3980422"/>
            <a:ext cx="216425" cy="216000"/>
          </a:xfrm>
          <a:prstGeom prst="rect">
            <a:avLst/>
          </a:prstGeom>
          <a:noFill/>
          <a:extLst>
            <a:ext uri="{909E8E84-426E-40DD-AFC4-6F175D3DCCD1}">
              <a14:hiddenFill xmlns:a14="http://schemas.microsoft.com/office/drawing/2010/main">
                <a:solidFill>
                  <a:srgbClr val="FFFFFF"/>
                </a:solidFill>
              </a14:hiddenFill>
            </a:ext>
          </a:extLst>
        </p:spPr>
      </p:pic>
      <p:pic>
        <p:nvPicPr>
          <p:cNvPr id="1044" name="Picture 20" descr="E_SDG goals_icons-individual-rgb-15"/>
          <p:cNvPicPr>
            <a:picLocks noChangeAspect="1" noChangeArrowheads="1"/>
          </p:cNvPicPr>
          <p:nvPr/>
        </p:nvPicPr>
        <p:blipFill>
          <a:blip r:embed="rId37" cstate="print">
            <a:extLst>
              <a:ext uri="{28A0092B-C50C-407E-A947-70E740481C1C}">
                <a14:useLocalDpi xmlns:a14="http://schemas.microsoft.com/office/drawing/2010/main" val="0"/>
              </a:ext>
            </a:extLst>
          </a:blip>
          <a:srcRect/>
          <a:stretch>
            <a:fillRect/>
          </a:stretch>
        </p:blipFill>
        <p:spPr bwMode="auto">
          <a:xfrm>
            <a:off x="-2695" y="4256468"/>
            <a:ext cx="216425" cy="216000"/>
          </a:xfrm>
          <a:prstGeom prst="rect">
            <a:avLst/>
          </a:prstGeom>
          <a:noFill/>
          <a:extLst>
            <a:ext uri="{909E8E84-426E-40DD-AFC4-6F175D3DCCD1}">
              <a14:hiddenFill xmlns:a14="http://schemas.microsoft.com/office/drawing/2010/main">
                <a:solidFill>
                  <a:srgbClr val="FFFFFF"/>
                </a:solidFill>
              </a14:hiddenFill>
            </a:ext>
          </a:extLst>
        </p:spPr>
      </p:pic>
      <p:pic>
        <p:nvPicPr>
          <p:cNvPr id="1043" name="Picture 21" descr="E_SDG goals_icons-individual-rgb-16"/>
          <p:cNvPicPr>
            <a:picLocks noChangeAspect="1" noChangeArrowheads="1"/>
          </p:cNvPicPr>
          <p:nvPr/>
        </p:nvPicPr>
        <p:blipFill>
          <a:blip r:embed="rId38" cstate="print">
            <a:extLst>
              <a:ext uri="{28A0092B-C50C-407E-A947-70E740481C1C}">
                <a14:useLocalDpi xmlns:a14="http://schemas.microsoft.com/office/drawing/2010/main" val="0"/>
              </a:ext>
            </a:extLst>
          </a:blip>
          <a:srcRect/>
          <a:stretch>
            <a:fillRect/>
          </a:stretch>
        </p:blipFill>
        <p:spPr bwMode="auto">
          <a:xfrm>
            <a:off x="-3710" y="4561869"/>
            <a:ext cx="216425" cy="216000"/>
          </a:xfrm>
          <a:prstGeom prst="rect">
            <a:avLst/>
          </a:prstGeom>
          <a:noFill/>
          <a:extLst>
            <a:ext uri="{909E8E84-426E-40DD-AFC4-6F175D3DCCD1}">
              <a14:hiddenFill xmlns:a14="http://schemas.microsoft.com/office/drawing/2010/main">
                <a:solidFill>
                  <a:srgbClr val="FFFFFF"/>
                </a:solidFill>
              </a14:hiddenFill>
            </a:ext>
          </a:extLst>
        </p:spPr>
      </p:pic>
      <p:pic>
        <p:nvPicPr>
          <p:cNvPr id="1042" name="Picture 22" descr="E_SDG goals_icons-individual-rgb-17"/>
          <p:cNvPicPr>
            <a:picLocks noChangeAspect="1" noChangeArrowheads="1"/>
          </p:cNvPicPr>
          <p:nvPr/>
        </p:nvPicPr>
        <p:blipFill>
          <a:blip r:embed="rId39" cstate="print">
            <a:extLst>
              <a:ext uri="{28A0092B-C50C-407E-A947-70E740481C1C}">
                <a14:useLocalDpi xmlns:a14="http://schemas.microsoft.com/office/drawing/2010/main" val="0"/>
              </a:ext>
            </a:extLst>
          </a:blip>
          <a:srcRect/>
          <a:stretch>
            <a:fillRect/>
          </a:stretch>
        </p:blipFill>
        <p:spPr bwMode="auto">
          <a:xfrm>
            <a:off x="-3710" y="4834074"/>
            <a:ext cx="216425" cy="216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612885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Thanks!</a:t>
            </a:r>
            <a:endParaRPr lang="en-GB" dirty="0"/>
          </a:p>
        </p:txBody>
      </p:sp>
      <p:sp>
        <p:nvSpPr>
          <p:cNvPr id="3" name="Subtitle 2"/>
          <p:cNvSpPr>
            <a:spLocks noGrp="1"/>
          </p:cNvSpPr>
          <p:nvPr>
            <p:ph type="subTitle" idx="1"/>
          </p:nvPr>
        </p:nvSpPr>
        <p:spPr/>
        <p:txBody>
          <a:bodyPr>
            <a:normAutofit/>
          </a:bodyPr>
          <a:lstStyle/>
          <a:p>
            <a:r>
              <a:rPr lang="en-GB" sz="2400" dirty="0" smtClean="0"/>
              <a:t>Jonas.Grimheden@fra.Europa.eu</a:t>
            </a:r>
            <a:endParaRPr lang="en-GB" sz="2400" dirty="0"/>
          </a:p>
        </p:txBody>
      </p:sp>
    </p:spTree>
    <p:extLst>
      <p:ext uri="{BB962C8B-B14F-4D97-AF65-F5344CB8AC3E}">
        <p14:creationId xmlns:p14="http://schemas.microsoft.com/office/powerpoint/2010/main" val="134509219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P_16x9_ARIAL - Copy" id="{043382C5-6358-40DF-B675-4F9EC72DDB58}" vid="{74D878BB-0FCD-4092-A641-1CBC7145F6BD}"/>
    </a:ext>
  </a:extLst>
</a:theme>
</file>

<file path=ppt/theme/theme2.xml><?xml version="1.0" encoding="utf-8"?>
<a:theme xmlns:a="http://schemas.openxmlformats.org/drawingml/2006/main" name="PP_16x9_ARIAL">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P_16x9_ARIAL - Copy" id="{043382C5-6358-40DF-B675-4F9EC72DDB58}" vid="{537EB1BC-9A12-405F-852E-EDEF5D0BE8CA}"/>
    </a:ext>
  </a:extLst>
</a:theme>
</file>

<file path=ppt/theme/theme3.xml><?xml version="1.0" encoding="utf-8"?>
<a:theme xmlns:a="http://schemas.openxmlformats.org/drawingml/2006/main" name="1_PP_16x9_ARIAL">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P_16x9_ARIAL - Copy" id="{043382C5-6358-40DF-B675-4F9EC72DDB58}" vid="{3059DA55-BBC8-4ED9-91C4-543A1B5407F8}"/>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PP_16x9_ARIAL</Template>
  <TotalTime>385</TotalTime>
  <Words>3743</Words>
  <Application>Microsoft Office PowerPoint</Application>
  <PresentationFormat>On-screen Show (16:9)</PresentationFormat>
  <Paragraphs>1004</Paragraphs>
  <Slides>22</Slides>
  <Notes>7</Notes>
  <HiddenSlides>0</HiddenSlides>
  <MMClips>0</MMClips>
  <ScaleCrop>false</ScaleCrop>
  <HeadingPairs>
    <vt:vector size="6" baseType="variant">
      <vt:variant>
        <vt:lpstr>Fonts Used</vt:lpstr>
      </vt:variant>
      <vt:variant>
        <vt:i4>7</vt:i4>
      </vt:variant>
      <vt:variant>
        <vt:lpstr>Theme</vt:lpstr>
      </vt:variant>
      <vt:variant>
        <vt:i4>3</vt:i4>
      </vt:variant>
      <vt:variant>
        <vt:lpstr>Slide Titles</vt:lpstr>
      </vt:variant>
      <vt:variant>
        <vt:i4>22</vt:i4>
      </vt:variant>
    </vt:vector>
  </HeadingPairs>
  <TitlesOfParts>
    <vt:vector size="32" baseType="lpstr">
      <vt:lpstr>SimSun</vt:lpstr>
      <vt:lpstr>Arial</vt:lpstr>
      <vt:lpstr>Calibri</vt:lpstr>
      <vt:lpstr>DaxlinePro-Regular</vt:lpstr>
      <vt:lpstr>Times New Roman</vt:lpstr>
      <vt:lpstr>Wingdings</vt:lpstr>
      <vt:lpstr>ヒラギノ角ゴ Pro W3</vt:lpstr>
      <vt:lpstr>Office Theme</vt:lpstr>
      <vt:lpstr>PP_16x9_ARIAL</vt:lpstr>
      <vt:lpstr>1_PP_16x9_ARIAL</vt:lpstr>
      <vt:lpstr>The Charter of Fundamental Rights &amp; the mission FRA </vt:lpstr>
      <vt:lpstr>PowerPoint Presentation</vt:lpstr>
      <vt:lpstr>PowerPoint Presentation</vt:lpstr>
      <vt:lpstr>PowerPoint Presentation</vt:lpstr>
      <vt:lpstr>PowerPoint Presentation</vt:lpstr>
      <vt:lpstr>PowerPoint Presentation</vt:lpstr>
      <vt:lpstr>PowerPoint Presentation</vt:lpstr>
      <vt:lpstr>Structure</vt:lpstr>
      <vt:lpstr>PowerPoint Presentation</vt:lpstr>
      <vt:lpstr>PowerPoint Presentation</vt:lpstr>
      <vt:lpstr>FRA’s 2018–2022 Strategy </vt:lpstr>
      <vt:lpstr>PowerPoint Presentation</vt:lpstr>
      <vt:lpstr>PowerPoint Presentation</vt:lpstr>
      <vt:lpstr>PowerPoint Presentation</vt:lpstr>
      <vt:lpstr>Charter of Fundamental Rights of the EU</vt:lpstr>
      <vt:lpstr>Network of Charter of Fundamental Rights articles in ECJ cases (2001-2015)</vt:lpstr>
      <vt:lpstr>Fundamental rights versus human rights</vt:lpstr>
      <vt:lpstr>PowerPoint Presentation</vt:lpstr>
      <vt:lpstr>PowerPoint Presentation</vt:lpstr>
      <vt:lpstr>PowerPoint Presentation</vt:lpstr>
      <vt:lpstr>PowerPoint Presentation</vt:lpstr>
      <vt:lpstr>Thanks!</vt:lpstr>
    </vt:vector>
  </TitlesOfParts>
  <Company>EU Fundamental Rights Agency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Organisation and work</dc:title>
  <dc:creator>Jonas GRIMHEDEN</dc:creator>
  <cp:lastModifiedBy>Jonas GRIMHEDEN</cp:lastModifiedBy>
  <cp:revision>21</cp:revision>
  <dcterms:created xsi:type="dcterms:W3CDTF">2018-01-19T07:17:16Z</dcterms:created>
  <dcterms:modified xsi:type="dcterms:W3CDTF">2018-04-16T21:33:14Z</dcterms:modified>
</cp:coreProperties>
</file>