
<file path=[Content_Types].xml><?xml version="1.0" encoding="utf-8"?>
<Types xmlns="http://schemas.openxmlformats.org/package/2006/content-types"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  <p:sldMasterId id="2147483683" r:id="rId3"/>
  </p:sldMasterIdLst>
  <p:notesMasterIdLst>
    <p:notesMasterId r:id="rId18"/>
  </p:notesMasterIdLst>
  <p:sldIdLst>
    <p:sldId id="256" r:id="rId4"/>
    <p:sldId id="291" r:id="rId5"/>
    <p:sldId id="323" r:id="rId6"/>
    <p:sldId id="325" r:id="rId7"/>
    <p:sldId id="330" r:id="rId8"/>
    <p:sldId id="332" r:id="rId9"/>
    <p:sldId id="337" r:id="rId10"/>
    <p:sldId id="339" r:id="rId11"/>
    <p:sldId id="338" r:id="rId12"/>
    <p:sldId id="329" r:id="rId13"/>
    <p:sldId id="335" r:id="rId14"/>
    <p:sldId id="327" r:id="rId15"/>
    <p:sldId id="336" r:id="rId16"/>
    <p:sldId id="259" r:id="rId17"/>
  </p:sldIdLst>
  <p:sldSz cx="9144000" cy="5143500" type="screen16x9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504D"/>
    <a:srgbClr val="003399"/>
    <a:srgbClr val="F9DD1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06" autoAdjust="0"/>
    <p:restoredTop sz="62362" autoAdjust="0"/>
  </p:normalViewPr>
  <p:slideViewPr>
    <p:cSldViewPr snapToObjects="1" showGuides="1">
      <p:cViewPr varScale="1">
        <p:scale>
          <a:sx n="85" d="100"/>
          <a:sy n="85" d="100"/>
        </p:scale>
        <p:origin x="678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FC2121-1BE8-4631-AEBE-E9F0CDE1A459}" type="datetimeFigureOut">
              <a:rPr lang="en-GB" smtClean="0"/>
              <a:t>20/04/2018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3F7AB9-9C37-4319-A141-916A981C1F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32069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3F7AB9-9C37-4319-A141-916A981C1F92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61454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DD9E87-64B7-460C-A71E-EB123A5966E1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22130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3F7AB9-9C37-4319-A141-916A981C1F92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24560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3F7AB9-9C37-4319-A141-916A981C1F92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25901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http://eulawanalysis.blogspot.sk/2016/02/mutual-trust-blind-trust-or-general.html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3F7AB9-9C37-4319-A141-916A981C1F92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01415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E97854-E1AE-4DA7-BFE2-F3503DA41456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92379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3F7AB9-9C37-4319-A141-916A981C1F92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27759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3F7AB9-9C37-4319-A141-916A981C1F92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31054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fr-FR" sz="12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3F7AB9-9C37-4319-A141-916A981C1F92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96836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3F7AB9-9C37-4319-A141-916A981C1F92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64649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tar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31840" y="405000"/>
            <a:ext cx="5760640" cy="2022734"/>
          </a:xfrm>
        </p:spPr>
        <p:txBody>
          <a:bodyPr anchor="t" anchorCtr="0"/>
          <a:lstStyle>
            <a:lvl1pPr algn="r">
              <a:defRPr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79912" y="2571750"/>
            <a:ext cx="5112088" cy="1440160"/>
          </a:xfrm>
        </p:spPr>
        <p:txBody>
          <a:bodyPr/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D54DB-31F6-4C31-A32F-FB6DD0BFEEC2}" type="datetimeFigureOut">
              <a:rPr lang="en-GB" smtClean="0"/>
              <a:t>20/04/2018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854102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End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31840" y="405000"/>
            <a:ext cx="5760640" cy="1734702"/>
          </a:xfrm>
        </p:spPr>
        <p:txBody>
          <a:bodyPr anchor="t" anchorCtr="0">
            <a:normAutofit/>
          </a:bodyPr>
          <a:lstStyle>
            <a:lvl1pPr algn="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51920" y="2283718"/>
            <a:ext cx="5040080" cy="1584176"/>
          </a:xfrm>
        </p:spPr>
        <p:txBody>
          <a:bodyPr>
            <a:normAutofit/>
          </a:bodyPr>
          <a:lstStyle>
            <a:lvl1pPr marL="0" indent="0" algn="r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D54DB-31F6-4C31-A32F-FB6DD0BFEEC2}" type="datetimeFigureOut">
              <a:rPr lang="en-GB" smtClean="0"/>
              <a:t>20/04/2018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Title 1"/>
          <p:cNvSpPr txBox="1">
            <a:spLocks/>
          </p:cNvSpPr>
          <p:nvPr userDrawn="1"/>
        </p:nvSpPr>
        <p:spPr>
          <a:xfrm>
            <a:off x="4680000" y="4011910"/>
            <a:ext cx="4212480" cy="43204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000" b="1" kern="1200">
                <a:solidFill>
                  <a:srgbClr val="F9DD16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algn="r"/>
            <a:r>
              <a:rPr lang="en-US" dirty="0" smtClean="0">
                <a:latin typeface="Arial" pitchFamily="34" charset="0"/>
                <a:cs typeface="Arial" pitchFamily="34" charset="0"/>
              </a:rPr>
              <a:t>fra.europa.eu</a:t>
            </a:r>
            <a:endParaRPr lang="en-GB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14394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51691" y="3273828"/>
            <a:ext cx="5040560" cy="1080120"/>
          </a:xfrm>
        </p:spPr>
        <p:txBody>
          <a:bodyPr anchor="t" anchorCtr="0">
            <a:normAutofit/>
          </a:bodyPr>
          <a:lstStyle>
            <a:lvl1pPr algn="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124200" y="405000"/>
            <a:ext cx="5768280" cy="274281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D54DB-31F6-4C31-A32F-FB6DD0BFEEC2}" type="datetimeFigureOut">
              <a:rPr lang="en-GB" smtClean="0"/>
              <a:t>20/04/2018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337365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D54DB-31F6-4C31-A32F-FB6DD0BFEEC2}" type="datetimeFigureOut">
              <a:rPr lang="en-GB" smtClean="0"/>
              <a:t>20/04/2018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83104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5420" y="1491630"/>
            <a:ext cx="8353160" cy="108012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395420" y="951525"/>
            <a:ext cx="8353160" cy="486068"/>
          </a:xfrm>
        </p:spPr>
        <p:txBody>
          <a:bodyPr anchor="t" anchorCtr="0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F1BF8-F3E1-496C-8DA7-42A6F4A76737}" type="datetimeFigureOut">
              <a:rPr lang="en-GB" smtClean="0"/>
              <a:t>20/04/2018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146832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420" y="3111826"/>
            <a:ext cx="8353160" cy="1080150"/>
          </a:xfrm>
        </p:spPr>
        <p:txBody>
          <a:bodyPr anchor="t">
            <a:normAutofit/>
          </a:bodyPr>
          <a:lstStyle>
            <a:lvl1pPr algn="l">
              <a:defRPr sz="32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5421" y="951526"/>
            <a:ext cx="8353160" cy="2106293"/>
          </a:xfrm>
        </p:spPr>
        <p:txBody>
          <a:bodyPr anchor="b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F1BF8-F3E1-496C-8DA7-42A6F4A76737}" type="datetimeFigureOut">
              <a:rPr lang="en-GB" smtClean="0"/>
              <a:t>20/04/2018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280875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420" y="951570"/>
            <a:ext cx="8353160" cy="48605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420" y="1491631"/>
            <a:ext cx="8353160" cy="3102992"/>
          </a:xfrm>
        </p:spPr>
        <p:txBody>
          <a:bodyPr/>
          <a:lstStyle>
            <a:lvl5pPr>
              <a:defRPr/>
            </a:lvl5pPr>
            <a:lvl6pPr marL="2151063" indent="0">
              <a:buNone/>
              <a:defRPr/>
            </a:lvl6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F1BF8-F3E1-496C-8DA7-42A6F4A76737}" type="datetimeFigureOut">
              <a:rPr lang="en-GB" smtClean="0"/>
              <a:t>20/04/2018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992419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420" y="951525"/>
            <a:ext cx="8353160" cy="486068"/>
          </a:xfrm>
        </p:spPr>
        <p:txBody>
          <a:bodyPr anchor="t" anchorCtr="0"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5420" y="1491601"/>
            <a:ext cx="4100380" cy="310302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 marL="1792288" indent="0">
              <a:buNone/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91601"/>
            <a:ext cx="4100380" cy="310302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F1BF8-F3E1-496C-8DA7-42A6F4A76737}" type="datetimeFigureOut">
              <a:rPr lang="en-GB" smtClean="0"/>
              <a:t>20/04/2018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556982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5420" y="951524"/>
            <a:ext cx="4101968" cy="828137"/>
          </a:xfrm>
        </p:spPr>
        <p:txBody>
          <a:bodyPr anchor="t" anchorCtr="0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5420" y="1851671"/>
            <a:ext cx="4101968" cy="274295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951525"/>
            <a:ext cx="4103555" cy="828136"/>
          </a:xfrm>
        </p:spPr>
        <p:txBody>
          <a:bodyPr anchor="t" anchorCtr="0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851671"/>
            <a:ext cx="4103555" cy="274295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F1BF8-F3E1-496C-8DA7-42A6F4A76737}" type="datetimeFigureOut">
              <a:rPr lang="en-GB" smtClean="0"/>
              <a:t>20/04/2018</a:t>
            </a:fld>
            <a:endParaRPr lang="en-GB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589703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420" y="944116"/>
            <a:ext cx="8291380" cy="655499"/>
          </a:xfrm>
        </p:spPr>
        <p:txBody>
          <a:bodyPr anchor="t" anchorCtr="0">
            <a:normAutofit/>
          </a:bodyPr>
          <a:lstStyle>
            <a:lvl1pPr algn="l">
              <a:defRPr sz="3200" b="1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75820" y="1653623"/>
            <a:ext cx="5410980" cy="2941000"/>
          </a:xfrm>
        </p:spPr>
        <p:txBody>
          <a:bodyPr/>
          <a:lstStyle>
            <a:lvl1pPr>
              <a:defRPr sz="2000">
                <a:latin typeface="Arial" pitchFamily="34" charset="0"/>
                <a:cs typeface="Arial" pitchFamily="34" charset="0"/>
              </a:defRPr>
            </a:lvl1pPr>
            <a:lvl2pPr>
              <a:defRPr sz="1800">
                <a:latin typeface="Arial" pitchFamily="34" charset="0"/>
                <a:cs typeface="Arial" pitchFamily="34" charset="0"/>
              </a:defRPr>
            </a:lvl2pPr>
            <a:lvl3pPr>
              <a:defRPr sz="1800">
                <a:latin typeface="Arial" pitchFamily="34" charset="0"/>
                <a:cs typeface="Arial" pitchFamily="34" charset="0"/>
              </a:defRPr>
            </a:lvl3pPr>
            <a:lvl4pPr>
              <a:defRPr sz="1600">
                <a:latin typeface="Arial" pitchFamily="34" charset="0"/>
                <a:cs typeface="Arial" pitchFamily="34" charset="0"/>
              </a:defRPr>
            </a:lvl4pPr>
            <a:lvl5pPr>
              <a:defRPr sz="1600">
                <a:latin typeface="Arial" pitchFamily="34" charset="0"/>
                <a:cs typeface="Arial" pitchFamily="34" charset="0"/>
              </a:defRPr>
            </a:lvl5pPr>
            <a:lvl6pPr marL="1792288" indent="0">
              <a:buNone/>
              <a:defRPr sz="1600"/>
            </a:lvl6pPr>
            <a:lvl7pPr marL="2151063" indent="0">
              <a:buNone/>
              <a:defRPr sz="16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5421" y="1653623"/>
            <a:ext cx="2736380" cy="29410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F1BF8-F3E1-496C-8DA7-42A6F4A76737}" type="datetimeFigureOut">
              <a:rPr lang="en-GB" smtClean="0"/>
              <a:t>20/04/2018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352477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36120" y="948180"/>
            <a:ext cx="3456480" cy="921472"/>
          </a:xfrm>
        </p:spPr>
        <p:txBody>
          <a:bodyPr anchor="t" anchorCtr="0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1400" y="948181"/>
            <a:ext cx="5040700" cy="3567839"/>
          </a:xfrm>
        </p:spPr>
        <p:txBody>
          <a:bodyPr/>
          <a:lstStyle>
            <a:lvl1pPr marL="0" indent="0" algn="l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36120" y="1923660"/>
            <a:ext cx="3456480" cy="259236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F1BF8-F3E1-496C-8DA7-42A6F4A76737}" type="datetimeFigureOut">
              <a:rPr lang="en-GB" smtClean="0"/>
              <a:t>20/04/2018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852388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F1BF8-F3E1-496C-8DA7-42A6F4A76737}" type="datetimeFigureOut">
              <a:rPr lang="en-GB" smtClean="0"/>
              <a:t>20/04/2018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46990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5420" y="1491630"/>
            <a:ext cx="8353160" cy="108012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395420" y="951525"/>
            <a:ext cx="8353160" cy="486068"/>
          </a:xfrm>
        </p:spPr>
        <p:txBody>
          <a:bodyPr anchor="t" anchorCtr="0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F1BF8-F3E1-496C-8DA7-42A6F4A76737}" type="datetimeFigureOut">
              <a:rPr lang="en-GB" smtClean="0"/>
              <a:t>20/04/2018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471651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420" y="3111826"/>
            <a:ext cx="8353160" cy="1080150"/>
          </a:xfrm>
        </p:spPr>
        <p:txBody>
          <a:bodyPr anchor="t">
            <a:normAutofit/>
          </a:bodyPr>
          <a:lstStyle>
            <a:lvl1pPr algn="l">
              <a:defRPr sz="32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5421" y="951526"/>
            <a:ext cx="8353160" cy="2106293"/>
          </a:xfrm>
        </p:spPr>
        <p:txBody>
          <a:bodyPr anchor="b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F1BF8-F3E1-496C-8DA7-42A6F4A76737}" type="datetimeFigureOut">
              <a:rPr lang="en-GB" smtClean="0"/>
              <a:t>20/04/2018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515587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420" y="951570"/>
            <a:ext cx="8353160" cy="48605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420" y="1491631"/>
            <a:ext cx="8353160" cy="3102992"/>
          </a:xfrm>
        </p:spPr>
        <p:txBody>
          <a:bodyPr/>
          <a:lstStyle>
            <a:lvl5pPr>
              <a:defRPr/>
            </a:lvl5pPr>
            <a:lvl6pPr marL="2151063" indent="0">
              <a:buNone/>
              <a:defRPr/>
            </a:lvl6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F1BF8-F3E1-496C-8DA7-42A6F4A76737}" type="datetimeFigureOut">
              <a:rPr lang="en-GB" smtClean="0"/>
              <a:t>20/04/2018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922918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420" y="951525"/>
            <a:ext cx="8353160" cy="486068"/>
          </a:xfrm>
        </p:spPr>
        <p:txBody>
          <a:bodyPr anchor="t" anchorCtr="0"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5420" y="1491601"/>
            <a:ext cx="4100380" cy="310302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 marL="1792288" indent="0">
              <a:buNone/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91601"/>
            <a:ext cx="4100380" cy="310302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F1BF8-F3E1-496C-8DA7-42A6F4A76737}" type="datetimeFigureOut">
              <a:rPr lang="en-GB" smtClean="0"/>
              <a:t>20/04/2018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976001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5420" y="951524"/>
            <a:ext cx="4101968" cy="828137"/>
          </a:xfrm>
        </p:spPr>
        <p:txBody>
          <a:bodyPr anchor="t" anchorCtr="0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5420" y="1851671"/>
            <a:ext cx="4101968" cy="274295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951525"/>
            <a:ext cx="4103555" cy="828136"/>
          </a:xfrm>
        </p:spPr>
        <p:txBody>
          <a:bodyPr anchor="t" anchorCtr="0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851671"/>
            <a:ext cx="4103555" cy="274295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F1BF8-F3E1-496C-8DA7-42A6F4A76737}" type="datetimeFigureOut">
              <a:rPr lang="en-GB" smtClean="0"/>
              <a:t>20/04/2018</a:t>
            </a:fld>
            <a:endParaRPr lang="en-GB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3105843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420" y="944116"/>
            <a:ext cx="8291380" cy="655499"/>
          </a:xfrm>
        </p:spPr>
        <p:txBody>
          <a:bodyPr anchor="t" anchorCtr="0">
            <a:normAutofit/>
          </a:bodyPr>
          <a:lstStyle>
            <a:lvl1pPr algn="l">
              <a:defRPr sz="3200" b="1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75820" y="1653623"/>
            <a:ext cx="5410980" cy="2941000"/>
          </a:xfrm>
        </p:spPr>
        <p:txBody>
          <a:bodyPr/>
          <a:lstStyle>
            <a:lvl1pPr>
              <a:defRPr sz="2000">
                <a:latin typeface="Arial" pitchFamily="34" charset="0"/>
                <a:cs typeface="Arial" pitchFamily="34" charset="0"/>
              </a:defRPr>
            </a:lvl1pPr>
            <a:lvl2pPr>
              <a:defRPr sz="1800">
                <a:latin typeface="Arial" pitchFamily="34" charset="0"/>
                <a:cs typeface="Arial" pitchFamily="34" charset="0"/>
              </a:defRPr>
            </a:lvl2pPr>
            <a:lvl3pPr>
              <a:defRPr sz="1800">
                <a:latin typeface="Arial" pitchFamily="34" charset="0"/>
                <a:cs typeface="Arial" pitchFamily="34" charset="0"/>
              </a:defRPr>
            </a:lvl3pPr>
            <a:lvl4pPr>
              <a:defRPr sz="1600">
                <a:latin typeface="Arial" pitchFamily="34" charset="0"/>
                <a:cs typeface="Arial" pitchFamily="34" charset="0"/>
              </a:defRPr>
            </a:lvl4pPr>
            <a:lvl5pPr>
              <a:defRPr sz="1600">
                <a:latin typeface="Arial" pitchFamily="34" charset="0"/>
                <a:cs typeface="Arial" pitchFamily="34" charset="0"/>
              </a:defRPr>
            </a:lvl5pPr>
            <a:lvl6pPr marL="1792288" indent="0">
              <a:buNone/>
              <a:defRPr sz="1600"/>
            </a:lvl6pPr>
            <a:lvl7pPr marL="2151063" indent="0">
              <a:buNone/>
              <a:defRPr sz="16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5421" y="1653623"/>
            <a:ext cx="2736380" cy="29410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F1BF8-F3E1-496C-8DA7-42A6F4A76737}" type="datetimeFigureOut">
              <a:rPr lang="en-GB" smtClean="0"/>
              <a:t>20/04/2018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0936633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36120" y="948180"/>
            <a:ext cx="3456480" cy="921472"/>
          </a:xfrm>
        </p:spPr>
        <p:txBody>
          <a:bodyPr anchor="t" anchorCtr="0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1400" y="948181"/>
            <a:ext cx="5040700" cy="3567839"/>
          </a:xfrm>
        </p:spPr>
        <p:txBody>
          <a:bodyPr/>
          <a:lstStyle>
            <a:lvl1pPr marL="0" indent="0" algn="l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36120" y="1923660"/>
            <a:ext cx="3456480" cy="259236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F1BF8-F3E1-496C-8DA7-42A6F4A76737}" type="datetimeFigureOut">
              <a:rPr lang="en-GB" smtClean="0"/>
              <a:t>20/04/2018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2816073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F1BF8-F3E1-496C-8DA7-42A6F4A76737}" type="datetimeFigureOut">
              <a:rPr lang="en-GB" smtClean="0"/>
              <a:t>20/04/2018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355738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wmf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5" Type="http://schemas.openxmlformats.org/officeDocument/2006/relationships/slideLayout" Target="../slideLayouts/slideLayout9.xml"/><Relationship Id="rId10" Type="http://schemas.openxmlformats.org/officeDocument/2006/relationships/image" Target="../media/image2.wmf"/><Relationship Id="rId4" Type="http://schemas.openxmlformats.org/officeDocument/2006/relationships/slideLayout" Target="../slideLayouts/slideLayout8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10" Type="http://schemas.openxmlformats.org/officeDocument/2006/relationships/image" Target="../media/image3.wmf"/><Relationship Id="rId4" Type="http://schemas.openxmlformats.org/officeDocument/2006/relationships/slideLayout" Target="../slideLayouts/slideLayout16.xml"/><Relationship Id="rId9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67544" y="205979"/>
            <a:ext cx="8219256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51920" y="1200151"/>
            <a:ext cx="483488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722D54DB-31F6-4C31-A32F-FB6DD0BFEEC2}" type="datetimeFigureOut">
              <a:rPr lang="en-GB" smtClean="0"/>
              <a:pPr/>
              <a:t>20/04/2018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284654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7" r:id="rId3"/>
    <p:sldLayoutId id="2147483655" r:id="rId4"/>
  </p:sldLayoutIdLst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rgbClr val="F9DD16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003399"/>
          </a:solidFill>
          <a:latin typeface="Arial" pitchFamily="34" charset="0"/>
          <a:ea typeface="+mn-ea"/>
          <a:cs typeface="Arial" pitchFamily="34" charset="0"/>
        </a:defRPr>
      </a:lvl1pPr>
      <a:lvl2pPr marL="717550" indent="-358775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rgbClr val="003399"/>
          </a:solidFill>
          <a:latin typeface="Arial" pitchFamily="34" charset="0"/>
          <a:ea typeface="+mn-ea"/>
          <a:cs typeface="Arial" pitchFamily="34" charset="0"/>
        </a:defRPr>
      </a:lvl2pPr>
      <a:lvl3pPr marL="1076325" indent="-358775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rgbClr val="003399"/>
          </a:solidFill>
          <a:latin typeface="Arial" pitchFamily="34" charset="0"/>
          <a:ea typeface="+mn-ea"/>
          <a:cs typeface="Arial" pitchFamily="34" charset="0"/>
        </a:defRPr>
      </a:lvl3pPr>
      <a:lvl4pPr marL="1435100" indent="-358775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rgbClr val="003399"/>
          </a:solidFill>
          <a:latin typeface="Arial" pitchFamily="34" charset="0"/>
          <a:ea typeface="+mn-ea"/>
          <a:cs typeface="Arial" pitchFamily="34" charset="0"/>
        </a:defRPr>
      </a:lvl4pPr>
      <a:lvl5pPr marL="1792288" indent="-357188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rgbClr val="003399"/>
          </a:solidFill>
          <a:latin typeface="Arial" pitchFamily="34" charset="0"/>
          <a:ea typeface="+mn-ea"/>
          <a:cs typeface="Arial" pitchFamily="34" charset="0"/>
        </a:defRPr>
      </a:lvl5pPr>
      <a:lvl6pPr marL="2151063" indent="-358775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rgbClr val="003399"/>
          </a:solidFill>
          <a:latin typeface="Arial" pitchFamily="34" charset="0"/>
          <a:ea typeface="+mn-ea"/>
          <a:cs typeface="+mn-cs"/>
        </a:defRPr>
      </a:lvl6pPr>
      <a:lvl7pPr marL="2509838" indent="-358775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rgbClr val="003399"/>
          </a:solidFill>
          <a:latin typeface="Arial" pitchFamily="34" charset="0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95420" y="951525"/>
            <a:ext cx="8353160" cy="486099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5420" y="1491601"/>
            <a:ext cx="8353160" cy="31030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7" name="Espace réservé du numéro de diapositive 5"/>
          <p:cNvSpPr txBox="1">
            <a:spLocks/>
          </p:cNvSpPr>
          <p:nvPr/>
        </p:nvSpPr>
        <p:spPr>
          <a:xfrm>
            <a:off x="7380312" y="4840002"/>
            <a:ext cx="1752997" cy="303498"/>
          </a:xfrm>
          <a:prstGeom prst="rect">
            <a:avLst/>
          </a:prstGeom>
        </p:spPr>
        <p:txBody>
          <a:bodyPr anchor="ctr" anchorCtr="0"/>
          <a:lstStyle>
            <a:defPPr>
              <a:defRPr lang="fr-FR"/>
            </a:defPPr>
            <a:lvl1pPr algn="r" defTabSz="4572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F3277"/>
                </a:solidFill>
                <a:latin typeface="Georgia" charset="0"/>
                <a:ea typeface="ヒラギノ角ゴ Pro W3" charset="0"/>
                <a:cs typeface="ヒラギノ角ゴ Pro W3" charset="0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pPr>
              <a:defRPr/>
            </a:pPr>
            <a:fld id="{D1960B5F-F930-084F-A82F-2DF6AE924AC0}" type="slidenum">
              <a:rPr lang="fr-FR" sz="120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pPr>
                <a:defRPr/>
              </a:pPr>
              <a:t>‹#›</a:t>
            </a:fld>
            <a:endParaRPr lang="fr-FR" sz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870549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A9F1BF8-F3E1-496C-8DA7-42A6F4A76737}" type="datetimeFigureOut">
              <a:rPr lang="en-GB" smtClean="0"/>
              <a:pPr/>
              <a:t>20/04/2018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869657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246788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4" r:id="rId2"/>
    <p:sldLayoutId id="2147483663" r:id="rId3"/>
    <p:sldLayoutId id="2147483665" r:id="rId4"/>
    <p:sldLayoutId id="2147483666" r:id="rId5"/>
    <p:sldLayoutId id="2147483669" r:id="rId6"/>
    <p:sldLayoutId id="2147483670" r:id="rId7"/>
    <p:sldLayoutId id="2147483668" r:id="rId8"/>
  </p:sldLayoutIdLst>
  <p:txStyles>
    <p:titleStyle>
      <a:lvl1pPr algn="l" defTabSz="914400" rtl="0" eaLnBrk="1" latinLnBrk="0" hangingPunct="1">
        <a:spcBef>
          <a:spcPct val="0"/>
        </a:spcBef>
        <a:buNone/>
        <a:defRPr sz="3200" b="1" kern="1200">
          <a:solidFill>
            <a:srgbClr val="003399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rgbClr val="003399"/>
          </a:solidFill>
          <a:latin typeface="Arial" pitchFamily="34" charset="0"/>
          <a:ea typeface="+mn-ea"/>
          <a:cs typeface="Arial" pitchFamily="34" charset="0"/>
        </a:defRPr>
      </a:lvl1pPr>
      <a:lvl2pPr marL="717550" indent="-358775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rgbClr val="003399"/>
          </a:solidFill>
          <a:latin typeface="Arial" pitchFamily="34" charset="0"/>
          <a:ea typeface="+mn-ea"/>
          <a:cs typeface="Arial" pitchFamily="34" charset="0"/>
        </a:defRPr>
      </a:lvl2pPr>
      <a:lvl3pPr marL="1076325" indent="-358775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rgbClr val="003399"/>
          </a:solidFill>
          <a:latin typeface="Arial" pitchFamily="34" charset="0"/>
          <a:ea typeface="+mn-ea"/>
          <a:cs typeface="Arial" pitchFamily="34" charset="0"/>
        </a:defRPr>
      </a:lvl3pPr>
      <a:lvl4pPr marL="1435100" indent="-358775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rgbClr val="003399"/>
          </a:solidFill>
          <a:latin typeface="Arial" pitchFamily="34" charset="0"/>
          <a:ea typeface="+mn-ea"/>
          <a:cs typeface="Arial" pitchFamily="34" charset="0"/>
        </a:defRPr>
      </a:lvl4pPr>
      <a:lvl5pPr marL="1792288" indent="-357188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rgbClr val="003399"/>
          </a:solidFill>
          <a:latin typeface="Arial" pitchFamily="34" charset="0"/>
          <a:ea typeface="+mn-ea"/>
          <a:cs typeface="Arial" pitchFamily="34" charset="0"/>
        </a:defRPr>
      </a:lvl5pPr>
      <a:lvl6pPr marL="2151063" indent="-358775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rgbClr val="003399"/>
          </a:solidFill>
          <a:latin typeface="DaxlinePro-Regular" pitchFamily="50" charset="0"/>
          <a:ea typeface="+mn-ea"/>
          <a:cs typeface="+mn-cs"/>
        </a:defRPr>
      </a:lvl6pPr>
      <a:lvl7pPr marL="2509838" indent="-358775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rgbClr val="003399"/>
          </a:solidFill>
          <a:latin typeface="DaxlinePro-Regular" pitchFamily="50" charset="0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95420" y="951525"/>
            <a:ext cx="8353160" cy="486099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5420" y="1491601"/>
            <a:ext cx="8353160" cy="31030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7" name="Espace réservé du numéro de diapositive 5"/>
          <p:cNvSpPr txBox="1">
            <a:spLocks/>
          </p:cNvSpPr>
          <p:nvPr/>
        </p:nvSpPr>
        <p:spPr>
          <a:xfrm>
            <a:off x="7380312" y="4840002"/>
            <a:ext cx="1752997" cy="303498"/>
          </a:xfrm>
          <a:prstGeom prst="rect">
            <a:avLst/>
          </a:prstGeom>
        </p:spPr>
        <p:txBody>
          <a:bodyPr anchor="ctr" anchorCtr="0"/>
          <a:lstStyle>
            <a:defPPr>
              <a:defRPr lang="fr-FR"/>
            </a:defPPr>
            <a:lvl1pPr algn="r" defTabSz="4572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F3277"/>
                </a:solidFill>
                <a:latin typeface="Georgia" charset="0"/>
                <a:ea typeface="ヒラギノ角ゴ Pro W3" charset="0"/>
                <a:cs typeface="ヒラギノ角ゴ Pro W3" charset="0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pPr>
              <a:defRPr/>
            </a:pPr>
            <a:fld id="{D1960B5F-F930-084F-A82F-2DF6AE924AC0}" type="slidenum">
              <a:rPr lang="fr-FR" sz="120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pPr>
                <a:defRPr/>
              </a:pPr>
              <a:t>‹#›</a:t>
            </a:fld>
            <a:endParaRPr lang="fr-FR" sz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870549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A9F1BF8-F3E1-496C-8DA7-42A6F4A76737}" type="datetimeFigureOut">
              <a:rPr lang="en-GB" smtClean="0"/>
              <a:pPr/>
              <a:t>20/04/2018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869657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96993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</p:sldLayoutIdLst>
  <p:txStyles>
    <p:titleStyle>
      <a:lvl1pPr algn="l" defTabSz="914400" rtl="0" eaLnBrk="1" latinLnBrk="0" hangingPunct="1">
        <a:spcBef>
          <a:spcPct val="0"/>
        </a:spcBef>
        <a:buNone/>
        <a:defRPr sz="3200" b="1" kern="1200">
          <a:solidFill>
            <a:srgbClr val="003399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rgbClr val="003399"/>
          </a:solidFill>
          <a:latin typeface="Arial" pitchFamily="34" charset="0"/>
          <a:ea typeface="+mn-ea"/>
          <a:cs typeface="Arial" pitchFamily="34" charset="0"/>
        </a:defRPr>
      </a:lvl1pPr>
      <a:lvl2pPr marL="717550" indent="-358775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rgbClr val="003399"/>
          </a:solidFill>
          <a:latin typeface="Arial" pitchFamily="34" charset="0"/>
          <a:ea typeface="+mn-ea"/>
          <a:cs typeface="Arial" pitchFamily="34" charset="0"/>
        </a:defRPr>
      </a:lvl2pPr>
      <a:lvl3pPr marL="1076325" indent="-358775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rgbClr val="003399"/>
          </a:solidFill>
          <a:latin typeface="Arial" pitchFamily="34" charset="0"/>
          <a:ea typeface="+mn-ea"/>
          <a:cs typeface="Arial" pitchFamily="34" charset="0"/>
        </a:defRPr>
      </a:lvl3pPr>
      <a:lvl4pPr marL="1435100" indent="-358775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rgbClr val="003399"/>
          </a:solidFill>
          <a:latin typeface="Arial" pitchFamily="34" charset="0"/>
          <a:ea typeface="+mn-ea"/>
          <a:cs typeface="Arial" pitchFamily="34" charset="0"/>
        </a:defRPr>
      </a:lvl4pPr>
      <a:lvl5pPr marL="1792288" indent="-357188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rgbClr val="003399"/>
          </a:solidFill>
          <a:latin typeface="Arial" pitchFamily="34" charset="0"/>
          <a:ea typeface="+mn-ea"/>
          <a:cs typeface="Arial" pitchFamily="34" charset="0"/>
        </a:defRPr>
      </a:lvl5pPr>
      <a:lvl6pPr marL="2151063" indent="-358775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rgbClr val="003399"/>
          </a:solidFill>
          <a:latin typeface="DaxlinePro-Regular" pitchFamily="50" charset="0"/>
          <a:ea typeface="+mn-ea"/>
          <a:cs typeface="+mn-cs"/>
        </a:defRPr>
      </a:lvl6pPr>
      <a:lvl7pPr marL="2509838" indent="-358775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rgbClr val="003399"/>
          </a:solidFill>
          <a:latin typeface="DaxlinePro-Regular" pitchFamily="50" charset="0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tatewatch.org/news/2018/mar/ireland-Minister-v-Celmer-final.pdf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GB" sz="3200" dirty="0" smtClean="0"/>
              <a:t>P</a:t>
            </a:r>
            <a:r>
              <a:rPr lang="en-GB" sz="3200" b="1" dirty="0" smtClean="0"/>
              <a:t>rotecting specific fundamental rights in light of the Charter</a:t>
            </a:r>
            <a:endParaRPr lang="en-GB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/>
          </a:bodyPr>
          <a:lstStyle/>
          <a:p>
            <a:r>
              <a:rPr lang="en-GB" dirty="0" smtClean="0"/>
              <a:t>Dr Jana Gajdosova</a:t>
            </a:r>
          </a:p>
          <a:p>
            <a:r>
              <a:rPr lang="en-GB" dirty="0" err="1" smtClean="0"/>
              <a:t>EJTN</a:t>
            </a:r>
            <a:r>
              <a:rPr lang="en-GB" dirty="0" smtClean="0"/>
              <a:t>-FRA 19–20 April 2018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296390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Rectangle 77"/>
          <p:cNvSpPr/>
          <p:nvPr/>
        </p:nvSpPr>
        <p:spPr>
          <a:xfrm>
            <a:off x="2267744" y="1258217"/>
            <a:ext cx="6211341" cy="350996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350"/>
          </a:p>
        </p:txBody>
      </p:sp>
      <p:sp>
        <p:nvSpPr>
          <p:cNvPr id="18435" name="Title 1"/>
          <p:cNvSpPr>
            <a:spLocks noGrp="1"/>
          </p:cNvSpPr>
          <p:nvPr>
            <p:ph type="title" idx="4294967295"/>
          </p:nvPr>
        </p:nvSpPr>
        <p:spPr>
          <a:xfrm>
            <a:off x="4596157" y="135459"/>
            <a:ext cx="4073525" cy="571500"/>
          </a:xfrm>
          <a:ln>
            <a:noFill/>
          </a:ln>
        </p:spPr>
        <p:txBody>
          <a:bodyPr>
            <a:noAutofit/>
          </a:bodyPr>
          <a:lstStyle/>
          <a:p>
            <a:r>
              <a:rPr lang="en-US" sz="2000" dirty="0">
                <a:latin typeface="Arial" charset="0"/>
                <a:ea typeface="ヒラギノ角ゴ Pro W3" charset="0"/>
              </a:rPr>
              <a:t>Charter of Fundamental Rights of the EU</a:t>
            </a:r>
          </a:p>
        </p:txBody>
      </p:sp>
      <p:sp>
        <p:nvSpPr>
          <p:cNvPr id="6" name="Rectangle 5"/>
          <p:cNvSpPr/>
          <p:nvPr/>
        </p:nvSpPr>
        <p:spPr>
          <a:xfrm>
            <a:off x="1045989" y="1582067"/>
            <a:ext cx="1081088" cy="270272"/>
          </a:xfrm>
          <a:prstGeom prst="rect">
            <a:avLst/>
          </a:prstGeom>
          <a:solidFill>
            <a:srgbClr val="00265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750" dirty="0"/>
              <a:t>II Freedoms</a:t>
            </a:r>
          </a:p>
          <a:p>
            <a:pPr>
              <a:defRPr/>
            </a:pPr>
            <a:r>
              <a:rPr lang="en-GB" sz="750" dirty="0"/>
              <a:t>(Articles 6–19)</a:t>
            </a:r>
          </a:p>
        </p:txBody>
      </p:sp>
      <p:sp>
        <p:nvSpPr>
          <p:cNvPr id="7" name="Rectangle 6"/>
          <p:cNvSpPr/>
          <p:nvPr/>
        </p:nvSpPr>
        <p:spPr>
          <a:xfrm>
            <a:off x="1045990" y="2553617"/>
            <a:ext cx="1079897" cy="270272"/>
          </a:xfrm>
          <a:prstGeom prst="rect">
            <a:avLst/>
          </a:prstGeom>
          <a:solidFill>
            <a:srgbClr val="0056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750" dirty="0"/>
              <a:t>III Equality</a:t>
            </a:r>
          </a:p>
          <a:p>
            <a:pPr>
              <a:defRPr/>
            </a:pPr>
            <a:r>
              <a:rPr lang="en-GB" sz="750" dirty="0"/>
              <a:t>(Articles 20–26)</a:t>
            </a:r>
          </a:p>
        </p:txBody>
      </p:sp>
      <p:sp>
        <p:nvSpPr>
          <p:cNvPr id="8" name="Rectangle 7"/>
          <p:cNvSpPr/>
          <p:nvPr/>
        </p:nvSpPr>
        <p:spPr>
          <a:xfrm>
            <a:off x="1045989" y="4497908"/>
            <a:ext cx="1081088" cy="270272"/>
          </a:xfrm>
          <a:prstGeom prst="rect">
            <a:avLst/>
          </a:prstGeom>
          <a:solidFill>
            <a:srgbClr val="A826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750" dirty="0"/>
              <a:t>VI Justice </a:t>
            </a:r>
          </a:p>
          <a:p>
            <a:pPr>
              <a:defRPr/>
            </a:pPr>
            <a:r>
              <a:rPr lang="en-GB" sz="750" dirty="0"/>
              <a:t>(Articles 47–50) </a:t>
            </a:r>
          </a:p>
        </p:txBody>
      </p:sp>
      <p:sp>
        <p:nvSpPr>
          <p:cNvPr id="9" name="Rectangle 8"/>
          <p:cNvSpPr/>
          <p:nvPr/>
        </p:nvSpPr>
        <p:spPr>
          <a:xfrm>
            <a:off x="1045989" y="1258218"/>
            <a:ext cx="1081088" cy="269081"/>
          </a:xfrm>
          <a:prstGeom prst="rect">
            <a:avLst/>
          </a:prstGeom>
          <a:solidFill>
            <a:srgbClr val="0033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750" dirty="0"/>
              <a:t>I Dignity</a:t>
            </a:r>
          </a:p>
          <a:p>
            <a:pPr>
              <a:defRPr/>
            </a:pPr>
            <a:r>
              <a:rPr lang="en-GB" sz="750" dirty="0"/>
              <a:t>(Articles 1–5)</a:t>
            </a:r>
          </a:p>
        </p:txBody>
      </p:sp>
      <p:sp>
        <p:nvSpPr>
          <p:cNvPr id="10" name="Rectangle 9"/>
          <p:cNvSpPr/>
          <p:nvPr/>
        </p:nvSpPr>
        <p:spPr>
          <a:xfrm>
            <a:off x="1045989" y="2877467"/>
            <a:ext cx="1081088" cy="270272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750" dirty="0">
                <a:solidFill>
                  <a:schemeClr val="bg1"/>
                </a:solidFill>
              </a:rPr>
              <a:t>IV Solidarity</a:t>
            </a:r>
          </a:p>
          <a:p>
            <a:pPr>
              <a:defRPr/>
            </a:pPr>
            <a:r>
              <a:rPr lang="en-GB" sz="750" dirty="0"/>
              <a:t>(Articles 27–38)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045989" y="3850208"/>
            <a:ext cx="1081088" cy="270272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750" dirty="0"/>
              <a:t>V Citizens’ rights (Articles 39–46)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043608" y="4821758"/>
            <a:ext cx="1081088" cy="27027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750" dirty="0">
                <a:solidFill>
                  <a:schemeClr val="bg1"/>
                </a:solidFill>
              </a:rPr>
              <a:t>VII General provisions </a:t>
            </a:r>
            <a:r>
              <a:rPr lang="en-GB" sz="750" dirty="0"/>
              <a:t>(Articles 51–54)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43608" y="934368"/>
            <a:ext cx="1079897" cy="269081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750" dirty="0"/>
              <a:t>Preamble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303860" y="1582067"/>
            <a:ext cx="809625" cy="270272"/>
          </a:xfrm>
          <a:prstGeom prst="rect">
            <a:avLst/>
          </a:prstGeom>
          <a:solidFill>
            <a:srgbClr val="002654"/>
          </a:solidFill>
          <a:ln w="285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750" dirty="0"/>
              <a:t>6 Liberty and security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168254" y="1582067"/>
            <a:ext cx="809625" cy="270272"/>
          </a:xfrm>
          <a:prstGeom prst="rect">
            <a:avLst/>
          </a:prstGeom>
          <a:solidFill>
            <a:srgbClr val="00265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750" dirty="0"/>
              <a:t>7 Private and family life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031456" y="1582067"/>
            <a:ext cx="810816" cy="270272"/>
          </a:xfrm>
          <a:prstGeom prst="rect">
            <a:avLst/>
          </a:prstGeom>
          <a:solidFill>
            <a:srgbClr val="00265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750" dirty="0"/>
              <a:t>8 Personal data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895850" y="1582067"/>
            <a:ext cx="809625" cy="270272"/>
          </a:xfrm>
          <a:prstGeom prst="rect">
            <a:avLst/>
          </a:prstGeom>
          <a:solidFill>
            <a:srgbClr val="002654"/>
          </a:solidFill>
          <a:ln w="285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750" dirty="0"/>
              <a:t>9 Marry and found family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760244" y="1582067"/>
            <a:ext cx="1079897" cy="270272"/>
          </a:xfrm>
          <a:prstGeom prst="rect">
            <a:avLst/>
          </a:prstGeom>
          <a:solidFill>
            <a:srgbClr val="002654"/>
          </a:solidFill>
          <a:ln w="285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750" dirty="0"/>
              <a:t>10 Thought conscience and religion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303860" y="1905917"/>
            <a:ext cx="1079897" cy="270272"/>
          </a:xfrm>
          <a:prstGeom prst="rect">
            <a:avLst/>
          </a:prstGeom>
          <a:solidFill>
            <a:srgbClr val="002654"/>
          </a:solidFill>
          <a:ln w="285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750" dirty="0"/>
              <a:t>11 Expression and information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437335" y="1905917"/>
            <a:ext cx="1081088" cy="270272"/>
          </a:xfrm>
          <a:prstGeom prst="rect">
            <a:avLst/>
          </a:prstGeom>
          <a:solidFill>
            <a:srgbClr val="002654"/>
          </a:solidFill>
          <a:ln w="285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750" dirty="0"/>
              <a:t>12 Assembly and association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572000" y="1905917"/>
            <a:ext cx="809625" cy="270272"/>
          </a:xfrm>
          <a:prstGeom prst="rect">
            <a:avLst/>
          </a:prstGeom>
          <a:solidFill>
            <a:srgbClr val="002654"/>
          </a:solidFill>
          <a:ln w="285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750" dirty="0"/>
              <a:t>13 Arts and sciences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436394" y="1905917"/>
            <a:ext cx="809625" cy="270272"/>
          </a:xfrm>
          <a:prstGeom prst="rect">
            <a:avLst/>
          </a:prstGeom>
          <a:solidFill>
            <a:srgbClr val="002654"/>
          </a:solidFill>
          <a:ln w="285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750" dirty="0"/>
              <a:t>14 Education 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299597" y="1905917"/>
            <a:ext cx="1081088" cy="270272"/>
          </a:xfrm>
          <a:prstGeom prst="rect">
            <a:avLst/>
          </a:prstGeom>
          <a:solidFill>
            <a:srgbClr val="002654"/>
          </a:solidFill>
          <a:ln w="285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750" dirty="0"/>
              <a:t>15 Choose occupation and engage in work</a:t>
            </a:r>
          </a:p>
        </p:txBody>
      </p:sp>
      <p:sp>
        <p:nvSpPr>
          <p:cNvPr id="24" name="Rectangle 23"/>
          <p:cNvSpPr/>
          <p:nvPr/>
        </p:nvSpPr>
        <p:spPr>
          <a:xfrm>
            <a:off x="2303860" y="2229767"/>
            <a:ext cx="809625" cy="270272"/>
          </a:xfrm>
          <a:prstGeom prst="rect">
            <a:avLst/>
          </a:prstGeom>
          <a:solidFill>
            <a:srgbClr val="002654"/>
          </a:solidFill>
          <a:ln w="38100" cmpd="sng">
            <a:solidFill>
              <a:srgbClr val="00206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750" dirty="0"/>
              <a:t>16 Conduct a business 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168254" y="2229767"/>
            <a:ext cx="809625" cy="270272"/>
          </a:xfrm>
          <a:prstGeom prst="rect">
            <a:avLst/>
          </a:prstGeom>
          <a:solidFill>
            <a:srgbClr val="002654"/>
          </a:solidFill>
          <a:ln w="285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750" dirty="0"/>
              <a:t>17 Property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031456" y="2229767"/>
            <a:ext cx="810816" cy="270272"/>
          </a:xfrm>
          <a:prstGeom prst="rect">
            <a:avLst/>
          </a:prstGeom>
          <a:solidFill>
            <a:srgbClr val="002654"/>
          </a:solidFill>
          <a:ln w="285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750" dirty="0"/>
              <a:t>18 Asylum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923235" y="2229767"/>
            <a:ext cx="1079897" cy="270272"/>
          </a:xfrm>
          <a:prstGeom prst="rect">
            <a:avLst/>
          </a:prstGeom>
          <a:solidFill>
            <a:srgbClr val="00265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750" dirty="0"/>
              <a:t>19 Removal, expulsion or extradition</a:t>
            </a:r>
          </a:p>
        </p:txBody>
      </p:sp>
      <p:sp>
        <p:nvSpPr>
          <p:cNvPr id="28" name="Rectangle 27"/>
          <p:cNvSpPr/>
          <p:nvPr/>
        </p:nvSpPr>
        <p:spPr>
          <a:xfrm>
            <a:off x="2303860" y="1258218"/>
            <a:ext cx="809625" cy="269081"/>
          </a:xfrm>
          <a:prstGeom prst="rect">
            <a:avLst/>
          </a:prstGeom>
          <a:solidFill>
            <a:srgbClr val="0033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750" dirty="0"/>
              <a:t>1 Human dignity</a:t>
            </a:r>
          </a:p>
        </p:txBody>
      </p:sp>
      <p:sp>
        <p:nvSpPr>
          <p:cNvPr id="29" name="Rectangle 28"/>
          <p:cNvSpPr/>
          <p:nvPr/>
        </p:nvSpPr>
        <p:spPr>
          <a:xfrm>
            <a:off x="3168254" y="1258218"/>
            <a:ext cx="809625" cy="269081"/>
          </a:xfrm>
          <a:prstGeom prst="rect">
            <a:avLst/>
          </a:prstGeom>
          <a:solidFill>
            <a:srgbClr val="003399"/>
          </a:solidFill>
          <a:ln w="285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750" dirty="0"/>
              <a:t>2 Life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031456" y="1258218"/>
            <a:ext cx="810816" cy="269081"/>
          </a:xfrm>
          <a:prstGeom prst="rect">
            <a:avLst/>
          </a:prstGeom>
          <a:solidFill>
            <a:srgbClr val="003399"/>
          </a:solidFill>
          <a:ln w="285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750" dirty="0"/>
              <a:t>3 Integrity of the person</a:t>
            </a:r>
          </a:p>
        </p:txBody>
      </p:sp>
      <p:sp>
        <p:nvSpPr>
          <p:cNvPr id="31" name="Rectangle 30"/>
          <p:cNvSpPr/>
          <p:nvPr/>
        </p:nvSpPr>
        <p:spPr>
          <a:xfrm>
            <a:off x="4895850" y="1258218"/>
            <a:ext cx="1620441" cy="269081"/>
          </a:xfrm>
          <a:prstGeom prst="rect">
            <a:avLst/>
          </a:prstGeom>
          <a:solidFill>
            <a:srgbClr val="0033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750" dirty="0"/>
              <a:t>4 Torture and inhuman degrading treatment or punishment</a:t>
            </a:r>
          </a:p>
        </p:txBody>
      </p:sp>
      <p:sp>
        <p:nvSpPr>
          <p:cNvPr id="32" name="Rectangle 31"/>
          <p:cNvSpPr/>
          <p:nvPr/>
        </p:nvSpPr>
        <p:spPr>
          <a:xfrm>
            <a:off x="6569869" y="1258218"/>
            <a:ext cx="810816" cy="269081"/>
          </a:xfrm>
          <a:prstGeom prst="rect">
            <a:avLst/>
          </a:prstGeom>
          <a:solidFill>
            <a:srgbClr val="0033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750" dirty="0"/>
              <a:t>5 Slavery and forced labour</a:t>
            </a:r>
          </a:p>
        </p:txBody>
      </p:sp>
      <p:sp>
        <p:nvSpPr>
          <p:cNvPr id="33" name="Rectangle 32"/>
          <p:cNvSpPr/>
          <p:nvPr/>
        </p:nvSpPr>
        <p:spPr>
          <a:xfrm>
            <a:off x="2303860" y="2553617"/>
            <a:ext cx="809625" cy="270272"/>
          </a:xfrm>
          <a:prstGeom prst="rect">
            <a:avLst/>
          </a:prstGeom>
          <a:solidFill>
            <a:srgbClr val="0056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750" dirty="0"/>
              <a:t>20 Equality before the law </a:t>
            </a:r>
          </a:p>
        </p:txBody>
      </p:sp>
      <p:sp>
        <p:nvSpPr>
          <p:cNvPr id="34" name="Rectangle 33"/>
          <p:cNvSpPr/>
          <p:nvPr/>
        </p:nvSpPr>
        <p:spPr>
          <a:xfrm>
            <a:off x="2303860" y="2877467"/>
            <a:ext cx="1350169" cy="270272"/>
          </a:xfrm>
          <a:prstGeom prst="rect">
            <a:avLst/>
          </a:prstGeom>
          <a:solidFill>
            <a:schemeClr val="accent3"/>
          </a:solidFill>
          <a:ln w="285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750" dirty="0">
                <a:solidFill>
                  <a:schemeClr val="bg1"/>
                </a:solidFill>
              </a:rPr>
              <a:t>27  Workers right to information and consultation</a:t>
            </a:r>
            <a:endParaRPr lang="en-GB" sz="750" dirty="0"/>
          </a:p>
        </p:txBody>
      </p:sp>
      <p:sp>
        <p:nvSpPr>
          <p:cNvPr id="35" name="Rectangle 34"/>
          <p:cNvSpPr/>
          <p:nvPr/>
        </p:nvSpPr>
        <p:spPr>
          <a:xfrm>
            <a:off x="2303860" y="3850208"/>
            <a:ext cx="945356" cy="270272"/>
          </a:xfrm>
          <a:prstGeom prst="rect">
            <a:avLst/>
          </a:prstGeom>
          <a:solidFill>
            <a:schemeClr val="accent6"/>
          </a:solidFill>
          <a:ln w="285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750" dirty="0"/>
              <a:t>39 Vote and stand as candidate to EP</a:t>
            </a:r>
          </a:p>
        </p:txBody>
      </p:sp>
      <p:sp>
        <p:nvSpPr>
          <p:cNvPr id="36" name="Rectangle 35"/>
          <p:cNvSpPr/>
          <p:nvPr/>
        </p:nvSpPr>
        <p:spPr>
          <a:xfrm>
            <a:off x="2303860" y="4497908"/>
            <a:ext cx="1080000" cy="270272"/>
          </a:xfrm>
          <a:prstGeom prst="rect">
            <a:avLst/>
          </a:prstGeom>
          <a:solidFill>
            <a:srgbClr val="A82638"/>
          </a:solidFill>
          <a:ln w="28575" cmpd="sng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750" dirty="0"/>
              <a:t>47 Effective remedy and fair trial </a:t>
            </a:r>
          </a:p>
        </p:txBody>
      </p:sp>
      <p:sp>
        <p:nvSpPr>
          <p:cNvPr id="37" name="Rectangle 36"/>
          <p:cNvSpPr/>
          <p:nvPr/>
        </p:nvSpPr>
        <p:spPr>
          <a:xfrm>
            <a:off x="2303860" y="4821758"/>
            <a:ext cx="809625" cy="27027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750" dirty="0">
                <a:solidFill>
                  <a:schemeClr val="bg1"/>
                </a:solidFill>
              </a:rPr>
              <a:t>51 Application </a:t>
            </a:r>
            <a:endParaRPr lang="en-GB" sz="750" dirty="0"/>
          </a:p>
        </p:txBody>
      </p:sp>
      <p:sp>
        <p:nvSpPr>
          <p:cNvPr id="38" name="Rectangle 37"/>
          <p:cNvSpPr/>
          <p:nvPr/>
        </p:nvSpPr>
        <p:spPr>
          <a:xfrm>
            <a:off x="2303860" y="934368"/>
            <a:ext cx="809625" cy="269081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750" dirty="0"/>
              <a:t>Peace – common values</a:t>
            </a:r>
          </a:p>
        </p:txBody>
      </p:sp>
      <p:sp>
        <p:nvSpPr>
          <p:cNvPr id="39" name="Rectangle 38"/>
          <p:cNvSpPr/>
          <p:nvPr/>
        </p:nvSpPr>
        <p:spPr>
          <a:xfrm>
            <a:off x="3168254" y="934368"/>
            <a:ext cx="539353" cy="269081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750" dirty="0"/>
              <a:t>Universal values</a:t>
            </a:r>
          </a:p>
        </p:txBody>
      </p:sp>
      <p:sp>
        <p:nvSpPr>
          <p:cNvPr id="40" name="Rectangle 39"/>
          <p:cNvSpPr/>
          <p:nvPr/>
        </p:nvSpPr>
        <p:spPr>
          <a:xfrm>
            <a:off x="3762375" y="934368"/>
            <a:ext cx="576000" cy="269081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750" dirty="0" smtClean="0"/>
              <a:t>Diversity, </a:t>
            </a:r>
            <a:r>
              <a:rPr lang="en-GB" sz="750" dirty="0" err="1"/>
              <a:t>etc</a:t>
            </a:r>
            <a:endParaRPr lang="en-GB" sz="750" dirty="0"/>
          </a:p>
        </p:txBody>
      </p:sp>
      <p:sp>
        <p:nvSpPr>
          <p:cNvPr id="41" name="Rectangle 40"/>
          <p:cNvSpPr/>
          <p:nvPr/>
        </p:nvSpPr>
        <p:spPr>
          <a:xfrm>
            <a:off x="4389329" y="934368"/>
            <a:ext cx="809625" cy="269081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750" dirty="0"/>
              <a:t>Rights more visible</a:t>
            </a:r>
          </a:p>
        </p:txBody>
      </p:sp>
      <p:sp>
        <p:nvSpPr>
          <p:cNvPr id="42" name="Rectangle 41"/>
          <p:cNvSpPr/>
          <p:nvPr/>
        </p:nvSpPr>
        <p:spPr>
          <a:xfrm>
            <a:off x="5263573" y="934368"/>
            <a:ext cx="810816" cy="269081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750" dirty="0"/>
              <a:t>Reaffirms const. and int’l rights</a:t>
            </a:r>
          </a:p>
        </p:txBody>
      </p:sp>
      <p:sp>
        <p:nvSpPr>
          <p:cNvPr id="43" name="Rectangle 42"/>
          <p:cNvSpPr/>
          <p:nvPr/>
        </p:nvSpPr>
        <p:spPr>
          <a:xfrm>
            <a:off x="6155975" y="934368"/>
            <a:ext cx="809625" cy="269081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750" dirty="0"/>
              <a:t>Rights, duties, responsibilities</a:t>
            </a:r>
          </a:p>
        </p:txBody>
      </p:sp>
      <p:sp>
        <p:nvSpPr>
          <p:cNvPr id="44" name="Rectangle 43"/>
          <p:cNvSpPr/>
          <p:nvPr/>
        </p:nvSpPr>
        <p:spPr>
          <a:xfrm>
            <a:off x="7020368" y="934368"/>
            <a:ext cx="864000" cy="269081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750" dirty="0"/>
              <a:t>Rights, freedoms and principles</a:t>
            </a:r>
          </a:p>
        </p:txBody>
      </p:sp>
      <p:sp>
        <p:nvSpPr>
          <p:cNvPr id="45" name="Rectangle 44"/>
          <p:cNvSpPr/>
          <p:nvPr/>
        </p:nvSpPr>
        <p:spPr>
          <a:xfrm>
            <a:off x="7164287" y="2553617"/>
            <a:ext cx="1152000" cy="270272"/>
          </a:xfrm>
          <a:prstGeom prst="rect">
            <a:avLst/>
          </a:prstGeom>
          <a:solidFill>
            <a:srgbClr val="0056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750" dirty="0"/>
              <a:t>26 Integration of persons with disabilities </a:t>
            </a:r>
          </a:p>
        </p:txBody>
      </p:sp>
      <p:sp>
        <p:nvSpPr>
          <p:cNvPr id="46" name="Rectangle 45"/>
          <p:cNvSpPr/>
          <p:nvPr/>
        </p:nvSpPr>
        <p:spPr>
          <a:xfrm>
            <a:off x="6632920" y="2553617"/>
            <a:ext cx="468000" cy="270272"/>
          </a:xfrm>
          <a:prstGeom prst="rect">
            <a:avLst/>
          </a:prstGeom>
          <a:solidFill>
            <a:srgbClr val="00565B"/>
          </a:solidFill>
          <a:ln w="285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750" dirty="0"/>
              <a:t>25 Elderly </a:t>
            </a:r>
          </a:p>
        </p:txBody>
      </p:sp>
      <p:sp>
        <p:nvSpPr>
          <p:cNvPr id="47" name="Rectangle 46"/>
          <p:cNvSpPr/>
          <p:nvPr/>
        </p:nvSpPr>
        <p:spPr>
          <a:xfrm>
            <a:off x="6084167" y="2553617"/>
            <a:ext cx="468000" cy="270272"/>
          </a:xfrm>
          <a:prstGeom prst="rect">
            <a:avLst/>
          </a:prstGeom>
          <a:solidFill>
            <a:srgbClr val="00565B"/>
          </a:solidFill>
          <a:ln w="285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750" dirty="0"/>
              <a:t>24 The child </a:t>
            </a:r>
          </a:p>
        </p:txBody>
      </p:sp>
      <p:sp>
        <p:nvSpPr>
          <p:cNvPr id="48" name="Rectangle 47"/>
          <p:cNvSpPr/>
          <p:nvPr/>
        </p:nvSpPr>
        <p:spPr>
          <a:xfrm>
            <a:off x="5166121" y="2553617"/>
            <a:ext cx="864000" cy="270272"/>
          </a:xfrm>
          <a:prstGeom prst="rect">
            <a:avLst/>
          </a:prstGeom>
          <a:solidFill>
            <a:srgbClr val="0056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750" dirty="0"/>
              <a:t>23 Equality: men and women </a:t>
            </a:r>
          </a:p>
        </p:txBody>
      </p:sp>
      <p:sp>
        <p:nvSpPr>
          <p:cNvPr id="49" name="Rectangle 48"/>
          <p:cNvSpPr/>
          <p:nvPr/>
        </p:nvSpPr>
        <p:spPr>
          <a:xfrm>
            <a:off x="4031457" y="2553617"/>
            <a:ext cx="1079897" cy="270272"/>
          </a:xfrm>
          <a:prstGeom prst="rect">
            <a:avLst/>
          </a:prstGeom>
          <a:solidFill>
            <a:srgbClr val="0056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750" dirty="0"/>
              <a:t>22 Cultural, religious and linguistic diversity</a:t>
            </a:r>
          </a:p>
        </p:txBody>
      </p:sp>
      <p:sp>
        <p:nvSpPr>
          <p:cNvPr id="50" name="Rectangle 49"/>
          <p:cNvSpPr/>
          <p:nvPr/>
        </p:nvSpPr>
        <p:spPr>
          <a:xfrm>
            <a:off x="3168254" y="2553617"/>
            <a:ext cx="809625" cy="270272"/>
          </a:xfrm>
          <a:prstGeom prst="rect">
            <a:avLst/>
          </a:prstGeom>
          <a:solidFill>
            <a:srgbClr val="0056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750" dirty="0"/>
              <a:t>21 Non-discrimination</a:t>
            </a:r>
          </a:p>
        </p:txBody>
      </p:sp>
      <p:sp>
        <p:nvSpPr>
          <p:cNvPr id="52" name="Rectangle 51"/>
          <p:cNvSpPr/>
          <p:nvPr/>
        </p:nvSpPr>
        <p:spPr>
          <a:xfrm>
            <a:off x="3717132" y="2879253"/>
            <a:ext cx="1079897" cy="270272"/>
          </a:xfrm>
          <a:prstGeom prst="rect">
            <a:avLst/>
          </a:prstGeom>
          <a:solidFill>
            <a:schemeClr val="accent3"/>
          </a:solidFill>
          <a:ln w="285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750" dirty="0">
                <a:solidFill>
                  <a:schemeClr val="bg1"/>
                </a:solidFill>
              </a:rPr>
              <a:t>28 collective bargaining and action </a:t>
            </a:r>
            <a:endParaRPr lang="en-GB" sz="750" dirty="0"/>
          </a:p>
        </p:txBody>
      </p:sp>
      <p:sp>
        <p:nvSpPr>
          <p:cNvPr id="53" name="Rectangle 52"/>
          <p:cNvSpPr/>
          <p:nvPr/>
        </p:nvSpPr>
        <p:spPr>
          <a:xfrm>
            <a:off x="4870995" y="2877467"/>
            <a:ext cx="944165" cy="270272"/>
          </a:xfrm>
          <a:prstGeom prst="rect">
            <a:avLst/>
          </a:prstGeom>
          <a:solidFill>
            <a:schemeClr val="accent3"/>
          </a:solidFill>
          <a:ln w="285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750" dirty="0">
                <a:solidFill>
                  <a:schemeClr val="bg1"/>
                </a:solidFill>
              </a:rPr>
              <a:t>29 Access to placement services </a:t>
            </a:r>
            <a:endParaRPr lang="en-GB" sz="750" dirty="0"/>
          </a:p>
        </p:txBody>
      </p:sp>
      <p:sp>
        <p:nvSpPr>
          <p:cNvPr id="54" name="Rectangle 53"/>
          <p:cNvSpPr/>
          <p:nvPr/>
        </p:nvSpPr>
        <p:spPr>
          <a:xfrm>
            <a:off x="5889126" y="2877467"/>
            <a:ext cx="945356" cy="270272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750" dirty="0">
                <a:solidFill>
                  <a:schemeClr val="bg1"/>
                </a:solidFill>
              </a:rPr>
              <a:t>30 Unjustified dismissal </a:t>
            </a:r>
            <a:endParaRPr lang="en-GB" sz="750" dirty="0"/>
          </a:p>
        </p:txBody>
      </p:sp>
      <p:sp>
        <p:nvSpPr>
          <p:cNvPr id="55" name="Rectangle 54"/>
          <p:cNvSpPr/>
          <p:nvPr/>
        </p:nvSpPr>
        <p:spPr>
          <a:xfrm>
            <a:off x="6908007" y="2877467"/>
            <a:ext cx="945356" cy="270272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750" dirty="0">
                <a:solidFill>
                  <a:schemeClr val="bg1"/>
                </a:solidFill>
              </a:rPr>
              <a:t>31 Fair and just working conditions </a:t>
            </a:r>
            <a:endParaRPr lang="en-GB" sz="750" dirty="0"/>
          </a:p>
        </p:txBody>
      </p:sp>
      <p:sp>
        <p:nvSpPr>
          <p:cNvPr id="56" name="Rectangle 55"/>
          <p:cNvSpPr/>
          <p:nvPr/>
        </p:nvSpPr>
        <p:spPr>
          <a:xfrm>
            <a:off x="2303860" y="3202508"/>
            <a:ext cx="1620440" cy="269081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750" dirty="0">
                <a:solidFill>
                  <a:schemeClr val="bg1"/>
                </a:solidFill>
              </a:rPr>
              <a:t>32 Prohibition of child labour and protection of young people at work </a:t>
            </a:r>
            <a:endParaRPr lang="en-GB" sz="750" dirty="0"/>
          </a:p>
        </p:txBody>
      </p:sp>
      <p:sp>
        <p:nvSpPr>
          <p:cNvPr id="57" name="Rectangle 56"/>
          <p:cNvSpPr/>
          <p:nvPr/>
        </p:nvSpPr>
        <p:spPr>
          <a:xfrm>
            <a:off x="3977879" y="3202508"/>
            <a:ext cx="809625" cy="269081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750" dirty="0">
                <a:solidFill>
                  <a:schemeClr val="bg1"/>
                </a:solidFill>
              </a:rPr>
              <a:t>33 Family and professional life </a:t>
            </a:r>
            <a:endParaRPr lang="en-GB" sz="750" dirty="0"/>
          </a:p>
        </p:txBody>
      </p:sp>
      <p:sp>
        <p:nvSpPr>
          <p:cNvPr id="58" name="Rectangle 57"/>
          <p:cNvSpPr/>
          <p:nvPr/>
        </p:nvSpPr>
        <p:spPr>
          <a:xfrm>
            <a:off x="4842271" y="3202508"/>
            <a:ext cx="864000" cy="269081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750" dirty="0"/>
              <a:t>34 Social security and assistance</a:t>
            </a:r>
          </a:p>
        </p:txBody>
      </p:sp>
      <p:sp>
        <p:nvSpPr>
          <p:cNvPr id="59" name="Rectangle 58"/>
          <p:cNvSpPr/>
          <p:nvPr/>
        </p:nvSpPr>
        <p:spPr>
          <a:xfrm>
            <a:off x="5760244" y="3202508"/>
            <a:ext cx="809625" cy="269081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750" dirty="0">
                <a:solidFill>
                  <a:schemeClr val="bg1"/>
                </a:solidFill>
              </a:rPr>
              <a:t>35 Health care </a:t>
            </a:r>
            <a:endParaRPr lang="en-GB" sz="750" dirty="0"/>
          </a:p>
        </p:txBody>
      </p:sp>
      <p:sp>
        <p:nvSpPr>
          <p:cNvPr id="60" name="Rectangle 59"/>
          <p:cNvSpPr/>
          <p:nvPr/>
        </p:nvSpPr>
        <p:spPr>
          <a:xfrm>
            <a:off x="6619228" y="3202508"/>
            <a:ext cx="1215629" cy="269081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750" dirty="0">
                <a:solidFill>
                  <a:schemeClr val="bg1"/>
                </a:solidFill>
              </a:rPr>
              <a:t>36 Access to services of general economic interest </a:t>
            </a:r>
            <a:endParaRPr lang="en-GB" sz="750" dirty="0"/>
          </a:p>
        </p:txBody>
      </p:sp>
      <p:sp>
        <p:nvSpPr>
          <p:cNvPr id="61" name="Rectangle 60"/>
          <p:cNvSpPr/>
          <p:nvPr/>
        </p:nvSpPr>
        <p:spPr>
          <a:xfrm>
            <a:off x="2303860" y="3526358"/>
            <a:ext cx="945356" cy="270272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750" dirty="0">
                <a:solidFill>
                  <a:schemeClr val="bg1"/>
                </a:solidFill>
              </a:rPr>
              <a:t>37 Environmental protection </a:t>
            </a:r>
            <a:endParaRPr lang="en-GB" sz="750" dirty="0"/>
          </a:p>
        </p:txBody>
      </p:sp>
      <p:sp>
        <p:nvSpPr>
          <p:cNvPr id="62" name="Rectangle 61"/>
          <p:cNvSpPr/>
          <p:nvPr/>
        </p:nvSpPr>
        <p:spPr>
          <a:xfrm>
            <a:off x="3330179" y="3526358"/>
            <a:ext cx="809625" cy="270272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750" dirty="0">
                <a:solidFill>
                  <a:schemeClr val="bg1"/>
                </a:solidFill>
              </a:rPr>
              <a:t>38 Consumer protection </a:t>
            </a:r>
            <a:endParaRPr lang="en-GB" sz="750" dirty="0"/>
          </a:p>
        </p:txBody>
      </p:sp>
      <p:sp>
        <p:nvSpPr>
          <p:cNvPr id="64" name="Rectangle 63"/>
          <p:cNvSpPr/>
          <p:nvPr/>
        </p:nvSpPr>
        <p:spPr>
          <a:xfrm>
            <a:off x="5868069" y="3850208"/>
            <a:ext cx="945356" cy="270272"/>
          </a:xfrm>
          <a:prstGeom prst="rect">
            <a:avLst/>
          </a:prstGeom>
          <a:solidFill>
            <a:schemeClr val="accent6"/>
          </a:solidFill>
          <a:ln w="285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750" dirty="0"/>
              <a:t>42 Access to documents</a:t>
            </a:r>
          </a:p>
        </p:txBody>
      </p:sp>
      <p:sp>
        <p:nvSpPr>
          <p:cNvPr id="65" name="Rectangle 64"/>
          <p:cNvSpPr/>
          <p:nvPr/>
        </p:nvSpPr>
        <p:spPr>
          <a:xfrm>
            <a:off x="6867004" y="3850208"/>
            <a:ext cx="945356" cy="270272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750" dirty="0"/>
              <a:t>43 European ombudsman</a:t>
            </a:r>
          </a:p>
        </p:txBody>
      </p:sp>
      <p:sp>
        <p:nvSpPr>
          <p:cNvPr id="66" name="Rectangle 65"/>
          <p:cNvSpPr/>
          <p:nvPr/>
        </p:nvSpPr>
        <p:spPr>
          <a:xfrm>
            <a:off x="2303860" y="4174058"/>
            <a:ext cx="945356" cy="270272"/>
          </a:xfrm>
          <a:prstGeom prst="rect">
            <a:avLst/>
          </a:prstGeom>
          <a:solidFill>
            <a:schemeClr val="accent6"/>
          </a:solidFill>
          <a:ln w="285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750" dirty="0"/>
              <a:t>44 Petition (EP)</a:t>
            </a:r>
          </a:p>
        </p:txBody>
      </p:sp>
      <p:sp>
        <p:nvSpPr>
          <p:cNvPr id="67" name="Rectangle 66"/>
          <p:cNvSpPr/>
          <p:nvPr/>
        </p:nvSpPr>
        <p:spPr>
          <a:xfrm>
            <a:off x="3330179" y="4174058"/>
            <a:ext cx="944165" cy="270272"/>
          </a:xfrm>
          <a:prstGeom prst="rect">
            <a:avLst/>
          </a:prstGeom>
          <a:solidFill>
            <a:schemeClr val="accent6"/>
          </a:solidFill>
          <a:ln w="285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750" dirty="0"/>
              <a:t>45 Movement and residence</a:t>
            </a:r>
          </a:p>
        </p:txBody>
      </p:sp>
      <p:sp>
        <p:nvSpPr>
          <p:cNvPr id="68" name="Rectangle 67"/>
          <p:cNvSpPr/>
          <p:nvPr/>
        </p:nvSpPr>
        <p:spPr>
          <a:xfrm>
            <a:off x="4356497" y="4174058"/>
            <a:ext cx="972000" cy="270272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750" dirty="0"/>
              <a:t>46 Diplomatic and consular </a:t>
            </a:r>
            <a:r>
              <a:rPr lang="en-GB" sz="750" dirty="0" smtClean="0"/>
              <a:t>protection</a:t>
            </a:r>
            <a:endParaRPr lang="en-GB" sz="750" dirty="0"/>
          </a:p>
        </p:txBody>
      </p:sp>
      <p:sp>
        <p:nvSpPr>
          <p:cNvPr id="69" name="Rectangle 68"/>
          <p:cNvSpPr/>
          <p:nvPr/>
        </p:nvSpPr>
        <p:spPr>
          <a:xfrm>
            <a:off x="3347864" y="3850208"/>
            <a:ext cx="1440000" cy="270272"/>
          </a:xfrm>
          <a:prstGeom prst="rect">
            <a:avLst/>
          </a:prstGeom>
          <a:solidFill>
            <a:schemeClr val="accent6"/>
          </a:solidFill>
          <a:ln w="285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750" dirty="0"/>
              <a:t>40 Vote and stand as candidate at municipal elections</a:t>
            </a:r>
          </a:p>
        </p:txBody>
      </p:sp>
      <p:sp>
        <p:nvSpPr>
          <p:cNvPr id="70" name="Rectangle 69"/>
          <p:cNvSpPr/>
          <p:nvPr/>
        </p:nvSpPr>
        <p:spPr>
          <a:xfrm>
            <a:off x="4869135" y="3850208"/>
            <a:ext cx="945356" cy="270272"/>
          </a:xfrm>
          <a:prstGeom prst="rect">
            <a:avLst/>
          </a:prstGeom>
          <a:solidFill>
            <a:schemeClr val="accent6"/>
          </a:solidFill>
          <a:ln w="285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750" dirty="0"/>
              <a:t>41 Good administration</a:t>
            </a:r>
          </a:p>
        </p:txBody>
      </p:sp>
      <p:sp>
        <p:nvSpPr>
          <p:cNvPr id="71" name="Rectangle 70"/>
          <p:cNvSpPr/>
          <p:nvPr/>
        </p:nvSpPr>
        <p:spPr>
          <a:xfrm>
            <a:off x="3456062" y="4497908"/>
            <a:ext cx="1350169" cy="270272"/>
          </a:xfrm>
          <a:prstGeom prst="rect">
            <a:avLst/>
          </a:prstGeom>
          <a:solidFill>
            <a:srgbClr val="A826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750" dirty="0"/>
              <a:t>48 Presumption of innocence and right of defence</a:t>
            </a:r>
          </a:p>
        </p:txBody>
      </p:sp>
      <p:sp>
        <p:nvSpPr>
          <p:cNvPr id="72" name="Rectangle 71"/>
          <p:cNvSpPr/>
          <p:nvPr/>
        </p:nvSpPr>
        <p:spPr>
          <a:xfrm>
            <a:off x="4887193" y="4497908"/>
            <a:ext cx="1484709" cy="270272"/>
          </a:xfrm>
          <a:prstGeom prst="rect">
            <a:avLst/>
          </a:prstGeom>
          <a:solidFill>
            <a:srgbClr val="A826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750" dirty="0"/>
              <a:t>49 Legality and proportionality of criminal offences and penalties</a:t>
            </a:r>
          </a:p>
        </p:txBody>
      </p:sp>
      <p:sp>
        <p:nvSpPr>
          <p:cNvPr id="73" name="Rectangle 72"/>
          <p:cNvSpPr/>
          <p:nvPr/>
        </p:nvSpPr>
        <p:spPr>
          <a:xfrm>
            <a:off x="6426671" y="4497908"/>
            <a:ext cx="809625" cy="270272"/>
          </a:xfrm>
          <a:prstGeom prst="rect">
            <a:avLst/>
          </a:prstGeom>
          <a:solidFill>
            <a:srgbClr val="A82638"/>
          </a:solidFill>
          <a:ln w="285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750" dirty="0"/>
              <a:t>50 </a:t>
            </a:r>
            <a:r>
              <a:rPr lang="en-GB" sz="750" i="1" dirty="0"/>
              <a:t>Ne </a:t>
            </a:r>
            <a:r>
              <a:rPr lang="en-GB" sz="750" i="1" dirty="0" err="1"/>
              <a:t>bis</a:t>
            </a:r>
            <a:r>
              <a:rPr lang="en-GB" sz="750" i="1" dirty="0"/>
              <a:t> in idem</a:t>
            </a:r>
          </a:p>
        </p:txBody>
      </p:sp>
      <p:sp>
        <p:nvSpPr>
          <p:cNvPr id="74" name="Rectangle 73"/>
          <p:cNvSpPr/>
          <p:nvPr/>
        </p:nvSpPr>
        <p:spPr>
          <a:xfrm>
            <a:off x="4031456" y="4821758"/>
            <a:ext cx="810816" cy="27027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750" dirty="0">
                <a:solidFill>
                  <a:schemeClr val="bg1"/>
                </a:solidFill>
              </a:rPr>
              <a:t>53 Level of protection </a:t>
            </a:r>
            <a:endParaRPr lang="en-GB" sz="750" dirty="0"/>
          </a:p>
        </p:txBody>
      </p:sp>
      <p:sp>
        <p:nvSpPr>
          <p:cNvPr id="75" name="Rectangle 74"/>
          <p:cNvSpPr/>
          <p:nvPr/>
        </p:nvSpPr>
        <p:spPr>
          <a:xfrm>
            <a:off x="3168254" y="4821758"/>
            <a:ext cx="809625" cy="27027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750" dirty="0">
                <a:solidFill>
                  <a:schemeClr val="bg1"/>
                </a:solidFill>
              </a:rPr>
              <a:t>52 Scope and interpretation </a:t>
            </a:r>
            <a:endParaRPr lang="en-GB" sz="750" dirty="0"/>
          </a:p>
        </p:txBody>
      </p:sp>
      <p:sp>
        <p:nvSpPr>
          <p:cNvPr id="76" name="Rectangle 75"/>
          <p:cNvSpPr/>
          <p:nvPr/>
        </p:nvSpPr>
        <p:spPr>
          <a:xfrm>
            <a:off x="4895849" y="4821758"/>
            <a:ext cx="864000" cy="27027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750" dirty="0">
                <a:solidFill>
                  <a:schemeClr val="bg1"/>
                </a:solidFill>
              </a:rPr>
              <a:t>54 Prohibition of abuse of rights </a:t>
            </a:r>
            <a:endParaRPr lang="en-GB" sz="750" dirty="0"/>
          </a:p>
        </p:txBody>
      </p:sp>
    </p:spTree>
    <p:extLst>
      <p:ext uri="{BB962C8B-B14F-4D97-AF65-F5344CB8AC3E}">
        <p14:creationId xmlns:p14="http://schemas.microsoft.com/office/powerpoint/2010/main" val="1354442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What is it “the Charter”?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420" y="1635646"/>
            <a:ext cx="8353160" cy="3102992"/>
          </a:xfrm>
        </p:spPr>
        <p:txBody>
          <a:bodyPr>
            <a:normAutofit lnSpcReduction="10000"/>
          </a:bodyPr>
          <a:lstStyle/>
          <a:p>
            <a:r>
              <a:rPr lang="en-GB" dirty="0"/>
              <a:t>a</a:t>
            </a:r>
            <a:r>
              <a:rPr lang="en-GB" dirty="0" smtClean="0"/>
              <a:t>n EU law document forming part of EU Primary law</a:t>
            </a:r>
          </a:p>
          <a:p>
            <a:r>
              <a:rPr lang="en-GB" dirty="0"/>
              <a:t>a</a:t>
            </a:r>
            <a:r>
              <a:rPr lang="en-GB" dirty="0" smtClean="0"/>
              <a:t> full fledged bill of human rights</a:t>
            </a:r>
          </a:p>
          <a:p>
            <a:r>
              <a:rPr lang="en-GB" dirty="0"/>
              <a:t>a</a:t>
            </a:r>
            <a:r>
              <a:rPr lang="en-GB" dirty="0" smtClean="0"/>
              <a:t> list drafted in competence-neutral language while bound by competence limits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    	Taking the above in consideration, how to assess the Charter’s character? Is it </a:t>
            </a:r>
            <a:r>
              <a:rPr lang="en-GB" b="1" dirty="0" smtClean="0"/>
              <a:t>inspiring &amp; innovative</a:t>
            </a:r>
            <a:r>
              <a:rPr lang="en-GB" b="1" dirty="0"/>
              <a:t>, </a:t>
            </a:r>
            <a:r>
              <a:rPr lang="en-GB" b="1" dirty="0" smtClean="0"/>
              <a:t>conservative or </a:t>
            </a:r>
            <a:r>
              <a:rPr lang="en-GB" b="1" dirty="0"/>
              <a:t>frustrating</a:t>
            </a:r>
            <a:r>
              <a:rPr lang="en-GB" b="1" dirty="0" smtClean="0"/>
              <a:t>?</a:t>
            </a:r>
            <a:endParaRPr lang="en-GB" dirty="0"/>
          </a:p>
        </p:txBody>
      </p:sp>
      <p:sp>
        <p:nvSpPr>
          <p:cNvPr id="4" name="Right Arrow 3"/>
          <p:cNvSpPr/>
          <p:nvPr/>
        </p:nvSpPr>
        <p:spPr>
          <a:xfrm>
            <a:off x="899592" y="3683905"/>
            <a:ext cx="396160" cy="22396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7804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AT" altLang="en-US" sz="2900" dirty="0"/>
              <a:t>Does the Charter apply in </a:t>
            </a:r>
            <a:r>
              <a:rPr lang="de-AT" altLang="en-US" sz="2900" dirty="0" smtClean="0"/>
              <a:t>a given situation?</a:t>
            </a:r>
            <a:endParaRPr lang="de-AT" altLang="en-US" sz="2900" dirty="0"/>
          </a:p>
        </p:txBody>
      </p:sp>
      <p:sp>
        <p:nvSpPr>
          <p:cNvPr id="54275" name="Inhaltsplatzhalter 2"/>
          <p:cNvSpPr>
            <a:spLocks noGrp="1"/>
          </p:cNvSpPr>
          <p:nvPr>
            <p:ph idx="1"/>
          </p:nvPr>
        </p:nvSpPr>
        <p:spPr>
          <a:xfrm>
            <a:off x="395420" y="2040508"/>
            <a:ext cx="8353160" cy="31029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AT" altLang="en-US" dirty="0" smtClean="0">
                <a:latin typeface="Arial" panose="020B0604020202020204" pitchFamily="34" charset="0"/>
                <a:ea typeface="ヒラギノ角ゴ Pro W3" pitchFamily="-84" charset="-128"/>
                <a:cs typeface="Arial" panose="020B0604020202020204" pitchFamily="34" charset="0"/>
              </a:rPr>
              <a:t>The relevant Charter </a:t>
            </a:r>
            <a:r>
              <a:rPr lang="de-AT" altLang="en-US" u="sng" dirty="0" smtClean="0">
                <a:latin typeface="Arial" panose="020B0604020202020204" pitchFamily="34" charset="0"/>
                <a:ea typeface="ヒラギノ角ゴ Pro W3" pitchFamily="-84" charset="-128"/>
                <a:cs typeface="Arial" panose="020B0604020202020204" pitchFamily="34" charset="0"/>
              </a:rPr>
              <a:t>rights alone are not sufficient </a:t>
            </a:r>
            <a:r>
              <a:rPr lang="de-AT" altLang="en-US" dirty="0" smtClean="0">
                <a:latin typeface="Arial" panose="020B0604020202020204" pitchFamily="34" charset="0"/>
                <a:ea typeface="ヒラギノ角ゴ Pro W3" pitchFamily="-84" charset="-128"/>
                <a:cs typeface="Arial" panose="020B0604020202020204" pitchFamily="34" charset="0"/>
              </a:rPr>
              <a:t>to trigger its application.</a:t>
            </a:r>
          </a:p>
          <a:p>
            <a:pPr marL="0" indent="0">
              <a:buNone/>
            </a:pPr>
            <a:endParaRPr lang="de-AT" altLang="en-US" dirty="0" smtClean="0">
              <a:latin typeface="Arial" panose="020B0604020202020204" pitchFamily="34" charset="0"/>
              <a:ea typeface="ヒラギノ角ゴ Pro W3" pitchFamily="-84" charset="-128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de-AT" altLang="en-US" dirty="0" smtClean="0">
                <a:ea typeface="ヒラギノ角ゴ Pro W3" pitchFamily="-84" charset="-128"/>
              </a:rPr>
              <a:t>Is </a:t>
            </a:r>
            <a:r>
              <a:rPr lang="de-AT" altLang="en-US" dirty="0">
                <a:ea typeface="ヒラギノ角ゴ Pro W3" pitchFamily="-84" charset="-128"/>
              </a:rPr>
              <a:t>there a </a:t>
            </a:r>
            <a:r>
              <a:rPr lang="de-AT" altLang="en-US" u="sng" dirty="0">
                <a:ea typeface="ヒラギノ角ゴ Pro W3" pitchFamily="-84" charset="-128"/>
              </a:rPr>
              <a:t>provision of EU law </a:t>
            </a:r>
            <a:r>
              <a:rPr lang="de-AT" altLang="en-US" dirty="0">
                <a:ea typeface="ヒラギノ角ゴ Pro W3" pitchFamily="-84" charset="-128"/>
              </a:rPr>
              <a:t>that is relevant to the </a:t>
            </a:r>
            <a:r>
              <a:rPr lang="de-AT" altLang="en-US" dirty="0" smtClean="0">
                <a:ea typeface="ヒラギノ角ゴ Pro W3" pitchFamily="-84" charset="-128"/>
              </a:rPr>
              <a:t>judicial case in </a:t>
            </a:r>
            <a:r>
              <a:rPr lang="de-AT" altLang="en-US" dirty="0">
                <a:ea typeface="ヒラギノ角ゴ Pro W3" pitchFamily="-84" charset="-128"/>
              </a:rPr>
              <a:t>some significant way? </a:t>
            </a:r>
            <a:endParaRPr lang="de-AT" altLang="en-US" dirty="0" smtClean="0">
              <a:latin typeface="Arial" panose="020B0604020202020204" pitchFamily="34" charset="0"/>
              <a:ea typeface="ヒラギノ角ゴ Pro W3" pitchFamily="-8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6523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9715" y="1059582"/>
            <a:ext cx="8353160" cy="310299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dirty="0" smtClean="0"/>
              <a:t>Council </a:t>
            </a:r>
            <a:r>
              <a:rPr lang="en-GB" dirty="0"/>
              <a:t>Framework Decision 2002/584/JHA of 13 June 2002 on the </a:t>
            </a:r>
            <a:r>
              <a:rPr lang="en-GB" b="1" dirty="0"/>
              <a:t>European Arrest Warrant</a:t>
            </a:r>
            <a:r>
              <a:rPr lang="en-GB" dirty="0"/>
              <a:t> </a:t>
            </a:r>
            <a:r>
              <a:rPr lang="en-GB" dirty="0" smtClean="0"/>
              <a:t> (FDEAW)  </a:t>
            </a:r>
          </a:p>
          <a:p>
            <a:pPr marL="0" indent="0">
              <a:buNone/>
            </a:pPr>
            <a:endParaRPr lang="en-GB" dirty="0" smtClean="0"/>
          </a:p>
          <a:p>
            <a:r>
              <a:rPr lang="en-GB" dirty="0" smtClean="0"/>
              <a:t>to </a:t>
            </a:r>
            <a:r>
              <a:rPr lang="en-GB" dirty="0"/>
              <a:t>speed up the surrender of accused or convicted persons from one Member State to </a:t>
            </a:r>
            <a:r>
              <a:rPr lang="en-GB" dirty="0" smtClean="0"/>
              <a:t>another</a:t>
            </a:r>
          </a:p>
          <a:p>
            <a:r>
              <a:rPr lang="en-GB" dirty="0" smtClean="0"/>
              <a:t>a </a:t>
            </a:r>
            <a:r>
              <a:rPr lang="en-GB" dirty="0"/>
              <a:t>European arrest warrant (EAW) issued by one Member State (the ‘issuing’ Member State) must be executed by another Member State (the ‘executing State’), unless the FDEAW demands or permits non-execution</a:t>
            </a:r>
            <a:r>
              <a:rPr lang="en-GB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462853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059582"/>
            <a:ext cx="8496944" cy="3285612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GB" i="1" dirty="0" smtClean="0"/>
              <a:t>Mandatory </a:t>
            </a:r>
            <a:r>
              <a:rPr lang="en-GB" i="1" dirty="0"/>
              <a:t>grounds</a:t>
            </a:r>
            <a:r>
              <a:rPr lang="en-GB" dirty="0"/>
              <a:t/>
            </a:r>
            <a:br>
              <a:rPr lang="en-GB" dirty="0"/>
            </a:br>
            <a:r>
              <a:rPr lang="en-GB" dirty="0"/>
              <a:t>– the person has already been </a:t>
            </a:r>
            <a:r>
              <a:rPr lang="en-GB" b="1" dirty="0"/>
              <a:t>judged for the same offence</a:t>
            </a:r>
            <a:r>
              <a:rPr lang="en-GB" dirty="0"/>
              <a:t> (</a:t>
            </a:r>
            <a:r>
              <a:rPr lang="en-GB" i="1" dirty="0"/>
              <a:t>ne </a:t>
            </a:r>
            <a:r>
              <a:rPr lang="en-GB" i="1" dirty="0" err="1"/>
              <a:t>bis</a:t>
            </a:r>
            <a:r>
              <a:rPr lang="en-GB" i="1" dirty="0"/>
              <a:t> in idem</a:t>
            </a:r>
            <a:r>
              <a:rPr lang="en-GB" dirty="0"/>
              <a:t>)</a:t>
            </a:r>
            <a:br>
              <a:rPr lang="en-GB" dirty="0"/>
            </a:br>
            <a:r>
              <a:rPr lang="en-GB" dirty="0"/>
              <a:t>– </a:t>
            </a:r>
            <a:r>
              <a:rPr lang="en-GB" b="1" dirty="0"/>
              <a:t>minors</a:t>
            </a:r>
            <a:r>
              <a:rPr lang="en-GB" dirty="0"/>
              <a:t> (the person has not reached the age of criminal responsibility in the executing country) </a:t>
            </a:r>
            <a:br>
              <a:rPr lang="en-GB" dirty="0"/>
            </a:br>
            <a:r>
              <a:rPr lang="en-GB" dirty="0"/>
              <a:t>– </a:t>
            </a:r>
            <a:r>
              <a:rPr lang="en-GB" b="1" dirty="0"/>
              <a:t>amnesty</a:t>
            </a:r>
            <a:r>
              <a:rPr lang="en-GB" dirty="0"/>
              <a:t> (the executing country could have prosecuted them, and the offence is covered by an amnesty in that country). </a:t>
            </a:r>
            <a:br>
              <a:rPr lang="en-GB" dirty="0"/>
            </a:br>
            <a:r>
              <a:rPr lang="en-GB" dirty="0"/>
              <a:t/>
            </a:r>
            <a:br>
              <a:rPr lang="en-GB" dirty="0"/>
            </a:br>
            <a:r>
              <a:rPr lang="en-GB" i="1" dirty="0"/>
              <a:t>Optional grounds – such as:</a:t>
            </a:r>
            <a:br>
              <a:rPr lang="en-GB" i="1" dirty="0"/>
            </a:br>
            <a:r>
              <a:rPr lang="en-GB" dirty="0"/>
              <a:t>– lack of double criminality for offences other than the 32 listed in </a:t>
            </a:r>
            <a:r>
              <a:rPr lang="en-GB" dirty="0" smtClean="0"/>
              <a:t>FDEAW</a:t>
            </a:r>
            <a:r>
              <a:rPr lang="en-GB" dirty="0"/>
              <a:t> </a:t>
            </a:r>
            <a:br>
              <a:rPr lang="en-GB" dirty="0"/>
            </a:br>
            <a:r>
              <a:rPr lang="en-GB" dirty="0"/>
              <a:t>– Final judgment in a third State</a:t>
            </a:r>
            <a:br>
              <a:rPr lang="en-GB" dirty="0"/>
            </a:br>
            <a:r>
              <a:rPr lang="en-GB" dirty="0"/>
              <a:t>– pending criminal procedure in the executing </a:t>
            </a:r>
            <a:r>
              <a:rPr lang="en-GB" dirty="0" smtClean="0"/>
              <a:t>Member State </a:t>
            </a:r>
            <a:r>
              <a:rPr lang="en-GB" dirty="0"/>
              <a:t/>
            </a:r>
            <a:br>
              <a:rPr lang="en-GB" dirty="0"/>
            </a:br>
            <a:r>
              <a:rPr lang="en-GB" dirty="0"/>
              <a:t>– </a:t>
            </a:r>
            <a:r>
              <a:rPr lang="en-GB" dirty="0" smtClean="0"/>
              <a:t>prosecution </a:t>
            </a:r>
            <a:r>
              <a:rPr lang="en-GB" dirty="0"/>
              <a:t>or punishment statute-barred, </a:t>
            </a:r>
            <a:endParaRPr lang="en-GB" dirty="0" smtClean="0"/>
          </a:p>
          <a:p>
            <a:pPr marL="0" indent="0">
              <a:buNone/>
            </a:pPr>
            <a:r>
              <a:rPr lang="en-GB" dirty="0"/>
              <a:t>– </a:t>
            </a:r>
            <a:r>
              <a:rPr lang="en-GB" dirty="0" smtClean="0"/>
              <a:t>executing </a:t>
            </a:r>
            <a:r>
              <a:rPr lang="en-GB" dirty="0"/>
              <a:t>Member State undertakes the execution of the </a:t>
            </a:r>
            <a:r>
              <a:rPr lang="en-GB" dirty="0" smtClean="0"/>
              <a:t>sentence, </a:t>
            </a:r>
          </a:p>
          <a:p>
            <a:pPr marL="0" indent="0">
              <a:buNone/>
            </a:pPr>
            <a:r>
              <a:rPr lang="en-GB" dirty="0"/>
              <a:t>– </a:t>
            </a:r>
            <a:r>
              <a:rPr lang="en-GB" dirty="0" smtClean="0"/>
              <a:t>trial in absentia, etc</a:t>
            </a:r>
            <a:r>
              <a:rPr lang="en-GB" dirty="0"/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7517" y="4273186"/>
            <a:ext cx="8890016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rgbClr val="FF0000"/>
                </a:solidFill>
              </a:rPr>
              <a:t>FDEAW </a:t>
            </a:r>
            <a:r>
              <a:rPr lang="en-GB" dirty="0">
                <a:solidFill>
                  <a:srgbClr val="FF0000"/>
                </a:solidFill>
              </a:rPr>
              <a:t>does not contain any provision on non-execution on the basis of a breach of the requested person’s fundamental rights in the issuing Member State.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76056" y="195486"/>
            <a:ext cx="417646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b="1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Limited grounds for refusal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942883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Case study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420" y="1491630"/>
            <a:ext cx="8353160" cy="3744416"/>
          </a:xfrm>
        </p:spPr>
        <p:txBody>
          <a:bodyPr>
            <a:normAutofit fontScale="77500" lnSpcReduction="20000"/>
          </a:bodyPr>
          <a:lstStyle/>
          <a:p>
            <a:r>
              <a:rPr lang="en-GB" dirty="0" smtClean="0"/>
              <a:t>XY was sentenced to 10 years in prison by a court in country A </a:t>
            </a:r>
            <a:r>
              <a:rPr lang="en-GB" dirty="0"/>
              <a:t>for possession of </a:t>
            </a:r>
            <a:r>
              <a:rPr lang="en-GB" dirty="0" smtClean="0"/>
              <a:t>drugs</a:t>
            </a:r>
          </a:p>
          <a:p>
            <a:r>
              <a:rPr lang="en-GB" dirty="0" smtClean="0"/>
              <a:t>XY left country A </a:t>
            </a:r>
            <a:r>
              <a:rPr lang="en-US" dirty="0"/>
              <a:t>before the sentenced time could be served </a:t>
            </a:r>
            <a:endParaRPr lang="en-US" dirty="0" smtClean="0"/>
          </a:p>
          <a:p>
            <a:r>
              <a:rPr lang="en-US" dirty="0" smtClean="0"/>
              <a:t>Country A issued an EAW and XY was arrested in country B</a:t>
            </a:r>
            <a:endParaRPr lang="en-GB" dirty="0" smtClean="0"/>
          </a:p>
          <a:p>
            <a:r>
              <a:rPr lang="en-US" dirty="0" smtClean="0"/>
              <a:t>XY is invoking their Charter rights </a:t>
            </a:r>
            <a:r>
              <a:rPr lang="en-US" dirty="0"/>
              <a:t>with reference to the detention conditions </a:t>
            </a:r>
            <a:endParaRPr lang="en-US" dirty="0" smtClean="0"/>
          </a:p>
          <a:p>
            <a:r>
              <a:rPr lang="en-GB" dirty="0" smtClean="0"/>
              <a:t>You are a judge in country B (executing Member State) and you have to decide on surrender. </a:t>
            </a:r>
            <a:r>
              <a:rPr lang="en-US" dirty="0" smtClean="0"/>
              <a:t>Please</a:t>
            </a:r>
            <a:r>
              <a:rPr lang="en-US" dirty="0"/>
              <a:t>, provide arguments for and </a:t>
            </a:r>
            <a:r>
              <a:rPr lang="en-US" dirty="0" smtClean="0"/>
              <a:t>against surrendering XY</a:t>
            </a:r>
            <a:r>
              <a:rPr lang="en-GB" dirty="0" smtClean="0"/>
              <a:t>:</a:t>
            </a:r>
          </a:p>
          <a:p>
            <a:pPr marL="714375" indent="-352425">
              <a:buFont typeface="Arial" pitchFamily="34" charset="0"/>
              <a:buAutoNum type="romanLcParenR"/>
            </a:pPr>
            <a:r>
              <a:rPr lang="en-GB" dirty="0" smtClean="0"/>
              <a:t>Does the Charter apply? (NB: </a:t>
            </a:r>
            <a:r>
              <a:rPr lang="en-GB" dirty="0"/>
              <a:t>FDEAW does not contain any provision on non-execution on the basis of a breach of the requested person’s fundamental rights in the issuing Member </a:t>
            </a:r>
            <a:r>
              <a:rPr lang="en-GB" dirty="0" smtClean="0"/>
              <a:t>State)</a:t>
            </a:r>
          </a:p>
          <a:p>
            <a:pPr marL="714375" indent="-352425">
              <a:buAutoNum type="romanLcParenR"/>
            </a:pPr>
            <a:r>
              <a:rPr lang="en-GB" dirty="0" smtClean="0"/>
              <a:t>If yes, which Charter right(s) is/are concerned and what Charter’s role would be in this case in general? </a:t>
            </a:r>
          </a:p>
        </p:txBody>
      </p:sp>
    </p:spTree>
    <p:extLst>
      <p:ext uri="{BB962C8B-B14F-4D97-AF65-F5344CB8AC3E}">
        <p14:creationId xmlns:p14="http://schemas.microsoft.com/office/powerpoint/2010/main" val="41117688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 noGrp="1"/>
          </p:cNvSpPr>
          <p:nvPr>
            <p:ph idx="1"/>
          </p:nvPr>
        </p:nvSpPr>
        <p:spPr>
          <a:xfrm>
            <a:off x="323528" y="1707654"/>
            <a:ext cx="8353160" cy="3102992"/>
          </a:xfrm>
          <a:prstGeom prst="rect">
            <a:avLst/>
          </a:prstGeom>
          <a:solidFill>
            <a:schemeClr val="bg1"/>
          </a:solidFill>
        </p:spPr>
        <p:txBody>
          <a:bodyPr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>
                <a:solidFill>
                  <a:srgbClr val="003399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marL="0" indent="0" algn="ctr">
              <a:tabLst>
                <a:tab pos="265113" algn="l"/>
              </a:tabLst>
            </a:pPr>
            <a:r>
              <a:rPr lang="en-GB" sz="2600" dirty="0" smtClean="0"/>
              <a:t>Joined Cases C-404/15 and C-659/15 PPU </a:t>
            </a:r>
            <a:r>
              <a:rPr lang="en-GB" sz="2600" i="1" dirty="0" err="1" smtClean="0"/>
              <a:t>Aranyosi</a:t>
            </a:r>
            <a:r>
              <a:rPr lang="en-GB" sz="2600" i="1" dirty="0" smtClean="0"/>
              <a:t> and </a:t>
            </a:r>
            <a:r>
              <a:rPr lang="en-GB" sz="2600" dirty="0" err="1" smtClean="0"/>
              <a:t>Căldăraru</a:t>
            </a:r>
            <a:r>
              <a:rPr lang="en-GB" sz="2600" dirty="0" smtClean="0"/>
              <a:t> </a:t>
            </a:r>
            <a:endParaRPr lang="en-GB" sz="2600" dirty="0"/>
          </a:p>
        </p:txBody>
      </p:sp>
    </p:spTree>
    <p:extLst>
      <p:ext uri="{BB962C8B-B14F-4D97-AF65-F5344CB8AC3E}">
        <p14:creationId xmlns:p14="http://schemas.microsoft.com/office/powerpoint/2010/main" val="27482948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61346606"/>
              </p:ext>
            </p:extLst>
          </p:nvPr>
        </p:nvGraphicFramePr>
        <p:xfrm>
          <a:off x="0" y="6350"/>
          <a:ext cx="9252520" cy="51661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83968"/>
                <a:gridCol w="4968552"/>
              </a:tblGrid>
              <a:tr h="358178">
                <a:tc>
                  <a:txBody>
                    <a:bodyPr/>
                    <a:lstStyle/>
                    <a:p>
                      <a:pPr algn="ctr"/>
                      <a:r>
                        <a:rPr lang="en-GB" sz="1500" dirty="0" smtClean="0"/>
                        <a:t>    For surrender</a:t>
                      </a:r>
                      <a:endParaRPr lang="en-GB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1976438" algn="l"/>
                        </a:tabLst>
                      </a:pPr>
                      <a:r>
                        <a:rPr lang="en-GB" sz="1500" dirty="0" smtClean="0"/>
                        <a:t>Against surrender</a:t>
                      </a:r>
                      <a:endParaRPr lang="en-GB" sz="1500" dirty="0"/>
                    </a:p>
                  </a:txBody>
                  <a:tcPr/>
                </a:tc>
              </a:tr>
              <a:tr h="618224">
                <a:tc>
                  <a:txBody>
                    <a:bodyPr/>
                    <a:lstStyle/>
                    <a:p>
                      <a:pPr algn="ctr"/>
                      <a:r>
                        <a:rPr lang="en-US" sz="15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Mutual trust means blind trust</a:t>
                      </a:r>
                      <a:endParaRPr lang="en-GB" sz="15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Mutual trust as a general trust (rebuttable) in opposition to a blind trust</a:t>
                      </a:r>
                      <a:endParaRPr lang="en-GB" sz="1500" dirty="0"/>
                    </a:p>
                  </a:txBody>
                  <a:tcPr/>
                </a:tc>
              </a:tr>
              <a:tr h="883178">
                <a:tc>
                  <a:txBody>
                    <a:bodyPr/>
                    <a:lstStyle/>
                    <a:p>
                      <a:pPr algn="ctr"/>
                      <a:r>
                        <a:rPr lang="en-GB" sz="1500" dirty="0" smtClean="0"/>
                        <a:t>FDEAW does not contain any provision on non-execution on the basis of a breach of the requested person’s fundamental rights </a:t>
                      </a:r>
                      <a:endParaRPr lang="en-GB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If the principle of mutual recognition would prevail over the protection of FRs in the Charter, then a principle had been given more weight than fundamental rights. Fundamental rights, being a part of primary law (Charter). The right concerned is prohibition of i</a:t>
                      </a:r>
                      <a:r>
                        <a:rPr lang="en-GB" sz="150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nhuman</a:t>
                      </a:r>
                      <a:r>
                        <a:rPr lang="en-GB" sz="150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and degrading treatment which is absolute in nature </a:t>
                      </a:r>
                      <a:endParaRPr lang="en-GB" sz="1500" dirty="0"/>
                    </a:p>
                  </a:txBody>
                  <a:tcPr/>
                </a:tc>
              </a:tr>
              <a:tr h="1134070">
                <a:tc>
                  <a:txBody>
                    <a:bodyPr/>
                    <a:lstStyle/>
                    <a:p>
                      <a:pPr algn="ctr"/>
                      <a:r>
                        <a:rPr lang="en-US" sz="150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Refusal</a:t>
                      </a:r>
                      <a:r>
                        <a:rPr lang="en-US" sz="1500" i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to execute</a:t>
                      </a:r>
                      <a:r>
                        <a:rPr lang="en-US" sz="150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could lead to a situation where the issuing State would be denied the possibility to use the EAW as such, without the possibility to defend</a:t>
                      </a:r>
                      <a:r>
                        <a:rPr lang="en-US" sz="1500" i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its position</a:t>
                      </a:r>
                      <a:endParaRPr lang="en-GB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Unacceptable to demand that a judge should ignore obvious reasons to fear for violations of FRs and the possibility of denying the execution of the EAW had to be present in such a situation</a:t>
                      </a:r>
                      <a:endParaRPr lang="en-GB" sz="1500" dirty="0"/>
                    </a:p>
                  </a:txBody>
                  <a:tcPr/>
                </a:tc>
              </a:tr>
              <a:tr h="80110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 possibility of another</a:t>
                      </a:r>
                      <a:r>
                        <a:rPr lang="en-US" sz="1500" i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state</a:t>
                      </a:r>
                      <a:r>
                        <a:rPr lang="en-US" sz="150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to make evaluations of foreign prison systems prior to deciding </a:t>
                      </a:r>
                      <a:endParaRPr lang="en-GB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Systemic problems + the need to make investigations in even individual cases, using a variety of sources: the use of the case law of ECtHR, reports from international </a:t>
                      </a:r>
                      <a:r>
                        <a:rPr lang="en-US" sz="150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organisations</a:t>
                      </a:r>
                      <a:r>
                        <a:rPr lang="en-US" sz="150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statistics on the over-crowding of prisons in the requesting State and even any other relevant source </a:t>
                      </a:r>
                      <a:endParaRPr lang="en-GB" sz="1500" dirty="0"/>
                    </a:p>
                  </a:txBody>
                  <a:tcPr/>
                </a:tc>
              </a:tr>
              <a:tr h="358178">
                <a:tc gridSpan="2">
                  <a:txBody>
                    <a:bodyPr/>
                    <a:lstStyle/>
                    <a:p>
                      <a:pPr algn="ctr" rtl="0"/>
                      <a:r>
                        <a:rPr lang="en-GB" sz="150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importance of dialogue between Member States – the concept of guarantees</a:t>
                      </a:r>
                      <a:endParaRPr lang="en-GB" sz="150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GB" sz="15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37710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51520" y="922483"/>
            <a:ext cx="2520000" cy="3060000"/>
          </a:xfrm>
          <a:prstGeom prst="rect">
            <a:avLst/>
          </a:prstGeom>
          <a:solidFill>
            <a:srgbClr val="0033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dirty="0" err="1" smtClean="0">
                <a:solidFill>
                  <a:schemeClr val="bg1"/>
                </a:solidFill>
              </a:rPr>
              <a:t>Aranyosi</a:t>
            </a:r>
            <a:r>
              <a:rPr lang="en-GB" dirty="0" smtClean="0">
                <a:solidFill>
                  <a:schemeClr val="bg1"/>
                </a:solidFill>
              </a:rPr>
              <a:t> I-assessment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31520" y="1256714"/>
            <a:ext cx="2160000" cy="1584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sz="1200" dirty="0" smtClean="0">
                <a:solidFill>
                  <a:schemeClr val="bg1"/>
                </a:solidFill>
              </a:rPr>
              <a:t>Initial assessment – real risk</a:t>
            </a:r>
          </a:p>
          <a:p>
            <a:r>
              <a:rPr lang="en-GB" sz="1000" dirty="0" smtClean="0">
                <a:solidFill>
                  <a:schemeClr val="bg1"/>
                </a:solidFill>
              </a:rPr>
              <a:t>Objective, reliable, specific, up to date</a:t>
            </a:r>
            <a:endParaRPr lang="en-GB" sz="1200" dirty="0">
              <a:solidFill>
                <a:schemeClr val="bg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31520" y="2887369"/>
            <a:ext cx="2160000" cy="1041903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sz="1200" dirty="0" smtClean="0">
                <a:solidFill>
                  <a:schemeClr val="bg1"/>
                </a:solidFill>
              </a:rPr>
              <a:t>Further assessment – substantial grounds</a:t>
            </a:r>
          </a:p>
          <a:p>
            <a:r>
              <a:rPr lang="en-GB" sz="1000" dirty="0" smtClean="0">
                <a:solidFill>
                  <a:schemeClr val="bg1"/>
                </a:solidFill>
              </a:rPr>
              <a:t>Exposed to risk is real or not real?</a:t>
            </a:r>
            <a:endParaRPr lang="en-GB" sz="1000" dirty="0">
              <a:solidFill>
                <a:schemeClr val="bg1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51520" y="4122078"/>
            <a:ext cx="2520000" cy="756793"/>
          </a:xfrm>
          <a:prstGeom prst="rect">
            <a:avLst/>
          </a:prstGeom>
          <a:solidFill>
            <a:srgbClr val="0033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dirty="0" err="1" smtClean="0">
                <a:solidFill>
                  <a:schemeClr val="bg1"/>
                </a:solidFill>
              </a:rPr>
              <a:t>Aranyosi</a:t>
            </a:r>
            <a:r>
              <a:rPr lang="en-GB" dirty="0" smtClean="0">
                <a:solidFill>
                  <a:schemeClr val="bg1"/>
                </a:solidFill>
              </a:rPr>
              <a:t> II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701520" y="1674754"/>
            <a:ext cx="1620000" cy="360000"/>
          </a:xfrm>
          <a:prstGeom prst="rect">
            <a:avLst/>
          </a:prstGeom>
          <a:solidFill>
            <a:srgbClr val="0033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dirty="0" smtClean="0">
                <a:solidFill>
                  <a:schemeClr val="bg1"/>
                </a:solidFill>
              </a:rPr>
              <a:t>Judgments of int’l courts (ECtHR)</a:t>
            </a:r>
            <a:endParaRPr lang="en-GB" sz="1100" dirty="0">
              <a:solidFill>
                <a:schemeClr val="bg1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701520" y="2050172"/>
            <a:ext cx="1620000" cy="360000"/>
          </a:xfrm>
          <a:prstGeom prst="rect">
            <a:avLst/>
          </a:prstGeom>
          <a:solidFill>
            <a:srgbClr val="0033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dirty="0" smtClean="0">
                <a:solidFill>
                  <a:schemeClr val="bg1"/>
                </a:solidFill>
              </a:rPr>
              <a:t>Judgments of </a:t>
            </a:r>
            <a:r>
              <a:rPr lang="en-GB" sz="1100" dirty="0" err="1" smtClean="0">
                <a:solidFill>
                  <a:schemeClr val="bg1"/>
                </a:solidFill>
              </a:rPr>
              <a:t>nat’l</a:t>
            </a:r>
            <a:r>
              <a:rPr lang="en-GB" sz="1100" dirty="0" smtClean="0">
                <a:solidFill>
                  <a:schemeClr val="bg1"/>
                </a:solidFill>
              </a:rPr>
              <a:t> courts</a:t>
            </a:r>
            <a:endParaRPr lang="en-GB" sz="1100" dirty="0">
              <a:solidFill>
                <a:schemeClr val="bg1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701520" y="2427774"/>
            <a:ext cx="1620000" cy="360000"/>
          </a:xfrm>
          <a:prstGeom prst="rect">
            <a:avLst/>
          </a:prstGeom>
          <a:solidFill>
            <a:srgbClr val="0033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dirty="0" smtClean="0">
                <a:solidFill>
                  <a:schemeClr val="bg1"/>
                </a:solidFill>
              </a:rPr>
              <a:t>Decisions, reports, </a:t>
            </a:r>
            <a:r>
              <a:rPr lang="en-GB" sz="1100" dirty="0" err="1" smtClean="0">
                <a:solidFill>
                  <a:schemeClr val="bg1"/>
                </a:solidFill>
              </a:rPr>
              <a:t>etc</a:t>
            </a:r>
            <a:r>
              <a:rPr lang="en-GB" sz="1100" dirty="0" smtClean="0">
                <a:solidFill>
                  <a:schemeClr val="bg1"/>
                </a:solidFill>
              </a:rPr>
              <a:t> from UN or </a:t>
            </a:r>
            <a:r>
              <a:rPr lang="en-GB" sz="1100" dirty="0" err="1" smtClean="0">
                <a:solidFill>
                  <a:schemeClr val="bg1"/>
                </a:solidFill>
              </a:rPr>
              <a:t>CoE</a:t>
            </a:r>
            <a:r>
              <a:rPr lang="en-GB" sz="1100" dirty="0" smtClean="0">
                <a:solidFill>
                  <a:schemeClr val="bg1"/>
                </a:solidFill>
              </a:rPr>
              <a:t> </a:t>
            </a:r>
            <a:r>
              <a:rPr lang="en-GB" sz="1100" dirty="0" err="1" smtClean="0">
                <a:solidFill>
                  <a:schemeClr val="bg1"/>
                </a:solidFill>
              </a:rPr>
              <a:t>mechan</a:t>
            </a:r>
            <a:r>
              <a:rPr lang="en-GB" sz="1100" dirty="0" smtClean="0">
                <a:solidFill>
                  <a:schemeClr val="bg1"/>
                </a:solidFill>
              </a:rPr>
              <a:t>.</a:t>
            </a:r>
            <a:endParaRPr lang="en-GB" sz="1100" dirty="0">
              <a:solidFill>
                <a:schemeClr val="bg1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701520" y="3479984"/>
            <a:ext cx="1620000" cy="360000"/>
          </a:xfrm>
          <a:prstGeom prst="rect">
            <a:avLst/>
          </a:prstGeom>
          <a:solidFill>
            <a:srgbClr val="0033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dirty="0" smtClean="0">
                <a:solidFill>
                  <a:schemeClr val="bg1"/>
                </a:solidFill>
              </a:rPr>
              <a:t>Requesting information</a:t>
            </a:r>
          </a:p>
          <a:p>
            <a:r>
              <a:rPr lang="en-GB" sz="1100" dirty="0" smtClean="0">
                <a:solidFill>
                  <a:schemeClr val="bg1"/>
                </a:solidFill>
              </a:rPr>
              <a:t>(Art. 15 (2) of the EAW)</a:t>
            </a:r>
            <a:endParaRPr lang="en-GB" sz="1100" dirty="0">
              <a:solidFill>
                <a:schemeClr val="bg1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2279360" y="3299984"/>
            <a:ext cx="720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dirty="0" smtClean="0">
                <a:solidFill>
                  <a:schemeClr val="bg1"/>
                </a:solidFill>
              </a:rPr>
              <a:t>Real risk</a:t>
            </a:r>
            <a:endParaRPr lang="en-GB" sz="1100" dirty="0">
              <a:solidFill>
                <a:schemeClr val="bg1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2279360" y="3675402"/>
            <a:ext cx="720000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dirty="0" smtClean="0">
                <a:solidFill>
                  <a:schemeClr val="bg1"/>
                </a:solidFill>
              </a:rPr>
              <a:t>No real risk</a:t>
            </a:r>
            <a:endParaRPr lang="en-GB" sz="1100" dirty="0">
              <a:solidFill>
                <a:schemeClr val="bg1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431520" y="4456389"/>
            <a:ext cx="2160000" cy="360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dirty="0" smtClean="0">
                <a:solidFill>
                  <a:schemeClr val="bg1"/>
                </a:solidFill>
              </a:rPr>
              <a:t>Scope of ‘real risk’ assessment</a:t>
            </a:r>
            <a:endParaRPr lang="en-GB" sz="1400" dirty="0">
              <a:solidFill>
                <a:schemeClr val="bg1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3397587" y="922483"/>
            <a:ext cx="2520000" cy="20882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dirty="0" smtClean="0">
                <a:solidFill>
                  <a:schemeClr val="bg1"/>
                </a:solidFill>
              </a:rPr>
              <a:t>Real risk</a:t>
            </a:r>
            <a:endParaRPr lang="en-GB" sz="1200" i="1" dirty="0">
              <a:solidFill>
                <a:schemeClr val="bg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3847587" y="1271610"/>
            <a:ext cx="1620000" cy="360000"/>
          </a:xfrm>
          <a:prstGeom prst="rect">
            <a:avLst/>
          </a:prstGeom>
          <a:solidFill>
            <a:srgbClr val="0033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dirty="0" smtClean="0">
                <a:solidFill>
                  <a:schemeClr val="bg1"/>
                </a:solidFill>
              </a:rPr>
              <a:t>Postponement (not abandoned)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847587" y="1685568"/>
            <a:ext cx="1620000" cy="360000"/>
          </a:xfrm>
          <a:prstGeom prst="rect">
            <a:avLst/>
          </a:prstGeom>
          <a:solidFill>
            <a:srgbClr val="0033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dirty="0" smtClean="0">
                <a:solidFill>
                  <a:schemeClr val="bg1"/>
                </a:solidFill>
              </a:rPr>
              <a:t>Inform </a:t>
            </a:r>
            <a:r>
              <a:rPr lang="en-GB" sz="1100" dirty="0" err="1" smtClean="0">
                <a:solidFill>
                  <a:schemeClr val="bg1"/>
                </a:solidFill>
              </a:rPr>
              <a:t>Eurojust</a:t>
            </a:r>
            <a:r>
              <a:rPr lang="en-GB" sz="1100" dirty="0" smtClean="0">
                <a:solidFill>
                  <a:schemeClr val="bg1"/>
                </a:solidFill>
              </a:rPr>
              <a:t> (Art. 17 (7) with reasons</a:t>
            </a:r>
          </a:p>
        </p:txBody>
      </p:sp>
      <p:sp>
        <p:nvSpPr>
          <p:cNvPr id="28" name="Rectangle 27"/>
          <p:cNvSpPr/>
          <p:nvPr/>
        </p:nvSpPr>
        <p:spPr>
          <a:xfrm>
            <a:off x="3848168" y="2099526"/>
            <a:ext cx="1620000" cy="360000"/>
          </a:xfrm>
          <a:prstGeom prst="rect">
            <a:avLst/>
          </a:prstGeom>
          <a:solidFill>
            <a:srgbClr val="0033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100" dirty="0" smtClean="0">
              <a:solidFill>
                <a:schemeClr val="bg1"/>
              </a:solidFill>
            </a:endParaRPr>
          </a:p>
          <a:p>
            <a:r>
              <a:rPr lang="en-GB" sz="1100" dirty="0" smtClean="0">
                <a:solidFill>
                  <a:schemeClr val="bg1"/>
                </a:solidFill>
              </a:rPr>
              <a:t>Proportionality </a:t>
            </a:r>
            <a:r>
              <a:rPr lang="en-GB" sz="1100" dirty="0">
                <a:solidFill>
                  <a:schemeClr val="bg1"/>
                </a:solidFill>
              </a:rPr>
              <a:t>of detention while pending</a:t>
            </a:r>
          </a:p>
          <a:p>
            <a:endParaRPr lang="en-GB" sz="1100" dirty="0" smtClean="0">
              <a:solidFill>
                <a:schemeClr val="bg1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3850491" y="2513484"/>
            <a:ext cx="1620000" cy="360000"/>
          </a:xfrm>
          <a:prstGeom prst="rect">
            <a:avLst/>
          </a:prstGeom>
          <a:solidFill>
            <a:srgbClr val="0033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dirty="0" smtClean="0">
                <a:solidFill>
                  <a:schemeClr val="bg1"/>
                </a:solidFill>
              </a:rPr>
              <a:t>Discontinuation of the proceedings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084168" y="922483"/>
            <a:ext cx="2520000" cy="208823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dirty="0" smtClean="0">
                <a:solidFill>
                  <a:schemeClr val="bg1"/>
                </a:solidFill>
              </a:rPr>
              <a:t>No real risk</a:t>
            </a:r>
            <a:endParaRPr lang="en-GB" sz="1200" i="1" dirty="0">
              <a:solidFill>
                <a:schemeClr val="bg1"/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6534168" y="1271610"/>
            <a:ext cx="1620000" cy="360000"/>
          </a:xfrm>
          <a:prstGeom prst="rect">
            <a:avLst/>
          </a:prstGeom>
          <a:solidFill>
            <a:srgbClr val="0033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dirty="0" smtClean="0">
                <a:solidFill>
                  <a:schemeClr val="bg1"/>
                </a:solidFill>
              </a:rPr>
              <a:t>Execute the EAW</a:t>
            </a:r>
          </a:p>
        </p:txBody>
      </p:sp>
      <p:sp>
        <p:nvSpPr>
          <p:cNvPr id="32" name="Rectangle 31"/>
          <p:cNvSpPr/>
          <p:nvPr/>
        </p:nvSpPr>
        <p:spPr>
          <a:xfrm>
            <a:off x="6534168" y="1685568"/>
            <a:ext cx="1620000" cy="540000"/>
          </a:xfrm>
          <a:prstGeom prst="rect">
            <a:avLst/>
          </a:prstGeom>
          <a:solidFill>
            <a:srgbClr val="0033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dirty="0" smtClean="0">
                <a:solidFill>
                  <a:schemeClr val="bg1"/>
                </a:solidFill>
              </a:rPr>
              <a:t>Possible to challenge detention conditions in issuing Member State</a:t>
            </a:r>
          </a:p>
        </p:txBody>
      </p:sp>
      <p:sp>
        <p:nvSpPr>
          <p:cNvPr id="33" name="Title 1"/>
          <p:cNvSpPr txBox="1">
            <a:spLocks/>
          </p:cNvSpPr>
          <p:nvPr/>
        </p:nvSpPr>
        <p:spPr>
          <a:xfrm>
            <a:off x="251520" y="0"/>
            <a:ext cx="8353160" cy="907064"/>
          </a:xfrm>
          <a:prstGeom prst="rect">
            <a:avLst/>
          </a:prstGeom>
          <a:solidFill>
            <a:schemeClr val="bg1"/>
          </a:solidFill>
        </p:spPr>
        <p:txBody>
          <a:bodyPr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>
                <a:solidFill>
                  <a:srgbClr val="003399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GB" sz="2600" dirty="0" smtClean="0"/>
              <a:t>Joined Cases C-404/15 and C-659/15 PPU </a:t>
            </a:r>
            <a:r>
              <a:rPr lang="en-GB" sz="2600" i="1" dirty="0" err="1" smtClean="0"/>
              <a:t>Aranyosi</a:t>
            </a:r>
            <a:r>
              <a:rPr lang="en-GB" sz="2600" i="1" dirty="0" smtClean="0"/>
              <a:t> and </a:t>
            </a:r>
            <a:r>
              <a:rPr lang="en-GB" sz="2600" dirty="0" err="1" smtClean="0"/>
              <a:t>Căldăraru</a:t>
            </a:r>
            <a:r>
              <a:rPr lang="en-GB" sz="2600" dirty="0" smtClean="0"/>
              <a:t> </a:t>
            </a:r>
            <a:endParaRPr lang="en-GB" sz="2600" dirty="0"/>
          </a:p>
        </p:txBody>
      </p:sp>
    </p:spTree>
    <p:extLst>
      <p:ext uri="{BB962C8B-B14F-4D97-AF65-F5344CB8AC3E}">
        <p14:creationId xmlns:p14="http://schemas.microsoft.com/office/powerpoint/2010/main" val="2275140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2400" dirty="0"/>
              <a:t>Breach </a:t>
            </a:r>
            <a:r>
              <a:rPr lang="en-GB" sz="2400" dirty="0" smtClean="0"/>
              <a:t>Charter rights: </a:t>
            </a:r>
            <a:r>
              <a:rPr lang="en-GB" sz="2400" dirty="0"/>
              <a:t>an unwritten ground for non-execution</a:t>
            </a:r>
            <a:r>
              <a:rPr lang="en-GB" sz="2400" dirty="0" smtClean="0"/>
              <a:t>? </a:t>
            </a:r>
            <a:endParaRPr lang="en-GB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1707654"/>
            <a:ext cx="7704856" cy="792088"/>
          </a:xfrm>
        </p:spPr>
        <p:txBody>
          <a:bodyPr>
            <a:normAutofit fontScale="77500" lnSpcReduction="20000"/>
          </a:bodyPr>
          <a:lstStyle/>
          <a:p>
            <a:r>
              <a:rPr lang="en-GB" dirty="0" smtClean="0"/>
              <a:t>A separate ground for the possible suspension or non-execution of EAWs (</a:t>
            </a:r>
            <a:r>
              <a:rPr lang="en-GB" i="1" dirty="0" err="1" smtClean="0"/>
              <a:t>Aranyosi</a:t>
            </a:r>
            <a:r>
              <a:rPr lang="en-GB" i="1" dirty="0" smtClean="0"/>
              <a:t> and </a:t>
            </a:r>
            <a:r>
              <a:rPr lang="en-GB" i="1" dirty="0" err="1" smtClean="0"/>
              <a:t>Căldăraru</a:t>
            </a:r>
            <a:r>
              <a:rPr lang="en-GB" dirty="0" smtClean="0"/>
              <a:t>) or for refusing extradition to a third country (</a:t>
            </a:r>
            <a:r>
              <a:rPr lang="en-GB" i="1" dirty="0" err="1" smtClean="0"/>
              <a:t>Petruhhin</a:t>
            </a:r>
            <a:r>
              <a:rPr lang="en-GB" dirty="0" smtClean="0"/>
              <a:t>).</a:t>
            </a:r>
            <a:endParaRPr lang="en-GB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23528" y="2445626"/>
            <a:ext cx="8353160" cy="48605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>
                <a:solidFill>
                  <a:srgbClr val="003399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GB" sz="2400" dirty="0" smtClean="0"/>
              <a:t>Other types of impacts of the Charter on FDEAW</a:t>
            </a:r>
            <a:endParaRPr lang="en-GB" sz="2400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611560" y="2931790"/>
            <a:ext cx="8065128" cy="2304256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003399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17550" indent="-358775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003399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076325" indent="-358775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rgbClr val="003399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435100" indent="-358775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rgbClr val="003399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792288" indent="-357188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rgbClr val="003399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151063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rgbClr val="003399"/>
                </a:solidFill>
                <a:latin typeface="DaxlinePro-Regular" pitchFamily="50" charset="0"/>
                <a:ea typeface="+mn-ea"/>
                <a:cs typeface="+mn-cs"/>
              </a:defRPr>
            </a:lvl6pPr>
            <a:lvl7pPr marL="2509838" indent="-358775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rgbClr val="003399"/>
                </a:solidFill>
                <a:latin typeface="DaxlinePro-Regular" pitchFamily="50" charset="0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/>
              <a:t>‘shadow effect’ (not mentioned explicitly, FRs may be pervading CJEU reasoning or interpretation of provisions of FDEAW): cases in which the CJEU interpreted concepts like ‘EAW’ (</a:t>
            </a:r>
            <a:r>
              <a:rPr lang="en-GB" i="1" dirty="0" smtClean="0"/>
              <a:t>Bob-</a:t>
            </a:r>
            <a:r>
              <a:rPr lang="en-GB" i="1" dirty="0" err="1" smtClean="0"/>
              <a:t>Dogi</a:t>
            </a:r>
            <a:r>
              <a:rPr lang="en-GB" dirty="0" smtClean="0"/>
              <a:t>), ‘judicial authority’ (</a:t>
            </a:r>
            <a:r>
              <a:rPr lang="en-GB" i="1" dirty="0" err="1" smtClean="0"/>
              <a:t>Poltorak</a:t>
            </a:r>
            <a:r>
              <a:rPr lang="en-GB" dirty="0" smtClean="0"/>
              <a:t>, </a:t>
            </a:r>
            <a:r>
              <a:rPr lang="en-GB" i="1" dirty="0" err="1" smtClean="0"/>
              <a:t>Kovalkovas</a:t>
            </a:r>
            <a:r>
              <a:rPr lang="en-GB" dirty="0" smtClean="0"/>
              <a:t>, </a:t>
            </a:r>
            <a:r>
              <a:rPr lang="en-GB" i="1" dirty="0" err="1" smtClean="0"/>
              <a:t>Özcelik</a:t>
            </a:r>
            <a:r>
              <a:rPr lang="en-GB" dirty="0" smtClean="0"/>
              <a:t>) or ‘trial resulting in the decision’ (</a:t>
            </a:r>
            <a:r>
              <a:rPr lang="en-GB" i="1" dirty="0" err="1" smtClean="0"/>
              <a:t>Tupikas</a:t>
            </a:r>
            <a:r>
              <a:rPr lang="en-GB" dirty="0" smtClean="0"/>
              <a:t>, </a:t>
            </a:r>
            <a:r>
              <a:rPr lang="en-GB" i="1" dirty="0" err="1" smtClean="0"/>
              <a:t>Zdziaszek</a:t>
            </a:r>
            <a:r>
              <a:rPr lang="en-GB" dirty="0" smtClean="0"/>
              <a:t>). </a:t>
            </a:r>
          </a:p>
          <a:p>
            <a:r>
              <a:rPr lang="en-GB" dirty="0" smtClean="0"/>
              <a:t>FRs as a tool for interpreting the FDEAW:  cases concerning time limits contained in the FDEAW (</a:t>
            </a:r>
            <a:r>
              <a:rPr lang="en-GB" i="1" dirty="0" err="1" smtClean="0"/>
              <a:t>Lanigan</a:t>
            </a:r>
            <a:r>
              <a:rPr lang="en-GB" dirty="0" smtClean="0"/>
              <a:t>, </a:t>
            </a:r>
            <a:r>
              <a:rPr lang="en-GB" i="1" dirty="0" smtClean="0"/>
              <a:t>JZ)</a:t>
            </a:r>
            <a:r>
              <a:rPr lang="en-GB" dirty="0" smtClean="0"/>
              <a:t> or non-execution of an EAW in </a:t>
            </a:r>
            <a:r>
              <a:rPr lang="en-GB" i="1" dirty="0" smtClean="0"/>
              <a:t>in absentia</a:t>
            </a:r>
            <a:r>
              <a:rPr lang="en-GB" dirty="0" smtClean="0"/>
              <a:t> cases on the ground that fair trial are not respected (</a:t>
            </a:r>
            <a:r>
              <a:rPr lang="en-GB" i="1" dirty="0" err="1" smtClean="0"/>
              <a:t>Tupikas</a:t>
            </a:r>
            <a:r>
              <a:rPr lang="en-GB" dirty="0" smtClean="0"/>
              <a:t>, </a:t>
            </a:r>
            <a:r>
              <a:rPr lang="en-GB" i="1" dirty="0" err="1" smtClean="0"/>
              <a:t>Zdziaszek</a:t>
            </a:r>
            <a:r>
              <a:rPr lang="en-GB" i="1" dirty="0" smtClean="0"/>
              <a:t>).</a:t>
            </a:r>
            <a:r>
              <a:rPr lang="en-GB" dirty="0" smtClean="0"/>
              <a:t>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252095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276" y="1742587"/>
            <a:ext cx="7384440" cy="2520000"/>
          </a:xfrm>
          <a:prstGeom prst="rect">
            <a:avLst/>
          </a:prstGeom>
          <a:solidFill>
            <a:srgbClr val="0033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6600" dirty="0" smtClean="0">
                <a:solidFill>
                  <a:srgbClr val="F9DD16"/>
                </a:solidFill>
              </a:rPr>
              <a:t>Trust</a:t>
            </a:r>
            <a:endParaRPr lang="en-GB" sz="2800" dirty="0">
              <a:solidFill>
                <a:srgbClr val="F9DD16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053383" y="2080593"/>
            <a:ext cx="1620000" cy="2160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9DD1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2400" dirty="0" smtClean="0">
                <a:solidFill>
                  <a:srgbClr val="F9DD16"/>
                </a:solidFill>
              </a:rPr>
              <a:t>Mutual recognition</a:t>
            </a:r>
            <a:endParaRPr lang="en-GB" sz="2400" dirty="0">
              <a:solidFill>
                <a:srgbClr val="F9DD16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75496" y="4262051"/>
            <a:ext cx="7200000" cy="540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r>
              <a:rPr lang="en-GB" sz="2800" dirty="0" smtClean="0">
                <a:solidFill>
                  <a:srgbClr val="003399"/>
                </a:solidFill>
              </a:rPr>
              <a:t>Fundamental Rights</a:t>
            </a:r>
            <a:endParaRPr lang="en-GB" sz="2800" dirty="0">
              <a:solidFill>
                <a:srgbClr val="003399"/>
              </a:solidFill>
            </a:endParaRPr>
          </a:p>
        </p:txBody>
      </p:sp>
      <p:sp>
        <p:nvSpPr>
          <p:cNvPr id="4" name="Isosceles Triangle 3"/>
          <p:cNvSpPr/>
          <p:nvPr/>
        </p:nvSpPr>
        <p:spPr>
          <a:xfrm>
            <a:off x="35496" y="842587"/>
            <a:ext cx="8280000" cy="900000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600" dirty="0">
              <a:solidFill>
                <a:srgbClr val="F9DD16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873383" y="2420962"/>
            <a:ext cx="360000" cy="180000"/>
          </a:xfrm>
          <a:prstGeom prst="rect">
            <a:avLst/>
          </a:prstGeom>
          <a:solidFill>
            <a:srgbClr val="F9DD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800" dirty="0">
              <a:solidFill>
                <a:srgbClr val="F9DD16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873383" y="3723878"/>
            <a:ext cx="360000" cy="180000"/>
          </a:xfrm>
          <a:prstGeom prst="rect">
            <a:avLst/>
          </a:prstGeom>
          <a:solidFill>
            <a:srgbClr val="F9DD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800" dirty="0">
              <a:solidFill>
                <a:srgbClr val="F9DD16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59272" y="1112278"/>
            <a:ext cx="40324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 smtClean="0">
                <a:solidFill>
                  <a:schemeClr val="bg1"/>
                </a:solidFill>
              </a:rPr>
              <a:t>Cross-border justice</a:t>
            </a:r>
            <a:endParaRPr lang="en-GB" sz="3600" b="1" dirty="0">
              <a:solidFill>
                <a:schemeClr val="bg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098159" y="2891864"/>
            <a:ext cx="1530448" cy="1299409"/>
          </a:xfrm>
          <a:prstGeom prst="rect">
            <a:avLst/>
          </a:prstGeom>
          <a:solidFill>
            <a:srgbClr val="F9DD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GB" sz="2000" b="1" i="1" dirty="0" smtClean="0">
                <a:solidFill>
                  <a:srgbClr val="003399"/>
                </a:solidFill>
              </a:rPr>
              <a:t>European Arrest Warrant</a:t>
            </a:r>
          </a:p>
        </p:txBody>
      </p:sp>
    </p:spTree>
    <p:extLst>
      <p:ext uri="{BB962C8B-B14F-4D97-AF65-F5344CB8AC3E}">
        <p14:creationId xmlns:p14="http://schemas.microsoft.com/office/powerpoint/2010/main" val="2646813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To be continued ...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GB" dirty="0"/>
              <a:t>CJEU only expressed itself on the prohibition of inhuman and degrading treatment which is absolute in nature (what about other absolute rights and hot non-absolute, such as right to an effective remedy? The intensity or the seriousness of the breach may play a role here)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GB" dirty="0" smtClean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GB" dirty="0" err="1" smtClean="0"/>
              <a:t>Fueling</a:t>
            </a:r>
            <a:r>
              <a:rPr lang="en-GB" dirty="0" smtClean="0"/>
              <a:t> arguments </a:t>
            </a:r>
            <a:r>
              <a:rPr lang="en-GB" dirty="0"/>
              <a:t>for the postponement or invalidity or EAWs due to other human rights concerns </a:t>
            </a:r>
            <a:r>
              <a:rPr lang="en-GB" dirty="0" smtClean="0"/>
              <a:t>too ?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  <a:tabLst>
                <a:tab pos="1257300" algn="l"/>
              </a:tabLst>
            </a:pPr>
            <a:r>
              <a:rPr lang="en-GB" dirty="0"/>
              <a:t>	</a:t>
            </a:r>
            <a:r>
              <a:rPr lang="en-GB" dirty="0" smtClean="0"/>
              <a:t>PR from the </a:t>
            </a:r>
            <a:r>
              <a:rPr lang="fr-FR" dirty="0" smtClean="0"/>
              <a:t>Irish High Court in </a:t>
            </a:r>
            <a:r>
              <a:rPr lang="fr-FR" dirty="0"/>
              <a:t>the </a:t>
            </a:r>
            <a:r>
              <a:rPr lang="en-GB" dirty="0" smtClean="0">
                <a:hlinkClick r:id="rId3"/>
              </a:rPr>
              <a:t>in </a:t>
            </a:r>
            <a:r>
              <a:rPr lang="en-GB" dirty="0">
                <a:hlinkClick r:id="rId3"/>
              </a:rPr>
              <a:t>the case Minister for Justice and Equality v </a:t>
            </a:r>
            <a:r>
              <a:rPr lang="en-GB" dirty="0" err="1">
                <a:hlinkClick r:id="rId3"/>
              </a:rPr>
              <a:t>Artur</a:t>
            </a:r>
            <a:r>
              <a:rPr lang="en-GB" dirty="0">
                <a:hlinkClick r:id="rId3"/>
              </a:rPr>
              <a:t> </a:t>
            </a:r>
            <a:r>
              <a:rPr lang="en-GB" dirty="0" err="1">
                <a:hlinkClick r:id="rId3"/>
              </a:rPr>
              <a:t>Celmer</a:t>
            </a:r>
            <a:r>
              <a:rPr lang="fr-FR" dirty="0" smtClean="0"/>
              <a:t>: </a:t>
            </a:r>
            <a:r>
              <a:rPr lang="fr-FR" dirty="0" err="1" smtClean="0"/>
              <a:t>whether</a:t>
            </a:r>
            <a:r>
              <a:rPr lang="fr-FR" dirty="0" smtClean="0"/>
              <a:t> </a:t>
            </a:r>
            <a:r>
              <a:rPr lang="fr-FR" dirty="0" err="1" smtClean="0"/>
              <a:t>EAWs</a:t>
            </a:r>
            <a:r>
              <a:rPr lang="fr-FR" dirty="0" smtClean="0"/>
              <a:t> </a:t>
            </a:r>
            <a:r>
              <a:rPr lang="fr-FR" dirty="0" err="1" smtClean="0"/>
              <a:t>issued</a:t>
            </a:r>
            <a:r>
              <a:rPr lang="fr-FR" dirty="0" smtClean="0"/>
              <a:t> </a:t>
            </a:r>
            <a:r>
              <a:rPr lang="fr-FR" dirty="0"/>
              <a:t>by </a:t>
            </a:r>
            <a:r>
              <a:rPr lang="fr-FR" dirty="0" err="1"/>
              <a:t>Poland</a:t>
            </a:r>
            <a:r>
              <a:rPr lang="fr-FR" dirty="0"/>
              <a:t> must </a:t>
            </a:r>
            <a:r>
              <a:rPr lang="fr-FR" dirty="0" err="1"/>
              <a:t>be</a:t>
            </a:r>
            <a:r>
              <a:rPr lang="fr-FR" dirty="0"/>
              <a:t> </a:t>
            </a:r>
            <a:r>
              <a:rPr lang="fr-FR" dirty="0" err="1"/>
              <a:t>executed</a:t>
            </a:r>
            <a:r>
              <a:rPr lang="fr-FR" dirty="0"/>
              <a:t>, in light of </a:t>
            </a:r>
            <a:r>
              <a:rPr lang="fr-FR" dirty="0" err="1"/>
              <a:t>rule</a:t>
            </a:r>
            <a:r>
              <a:rPr lang="fr-FR" dirty="0"/>
              <a:t> of </a:t>
            </a:r>
            <a:r>
              <a:rPr lang="fr-FR" dirty="0" err="1"/>
              <a:t>law</a:t>
            </a:r>
            <a:r>
              <a:rPr lang="fr-FR" dirty="0"/>
              <a:t> </a:t>
            </a:r>
            <a:r>
              <a:rPr lang="fr-FR" dirty="0" err="1" smtClean="0"/>
              <a:t>concerns</a:t>
            </a:r>
            <a:r>
              <a:rPr lang="fr-FR" dirty="0"/>
              <a:t> </a:t>
            </a:r>
            <a:r>
              <a:rPr lang="en-GB" dirty="0" smtClean="0"/>
              <a:t>?</a:t>
            </a:r>
            <a:endParaRPr lang="en-GB" dirty="0"/>
          </a:p>
          <a:p>
            <a:pPr marL="0" indent="0">
              <a:buNone/>
              <a:tabLst>
                <a:tab pos="1438275" algn="l"/>
              </a:tabLst>
            </a:pPr>
            <a:endParaRPr lang="en-GB" dirty="0"/>
          </a:p>
        </p:txBody>
      </p:sp>
      <p:sp>
        <p:nvSpPr>
          <p:cNvPr id="4" name="Notched Right Arrow 3"/>
          <p:cNvSpPr/>
          <p:nvPr/>
        </p:nvSpPr>
        <p:spPr>
          <a:xfrm>
            <a:off x="1115616" y="3651870"/>
            <a:ext cx="504056" cy="144016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047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Thank you!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2400" dirty="0" smtClean="0"/>
              <a:t>Jana.Gajdosova@fra.europa.eu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345092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_16x9_ARIAL - Copy" id="{043382C5-6358-40DF-B675-4F9EC72DDB58}" vid="{74D878BB-0FCD-4092-A641-1CBC7145F6BD}"/>
    </a:ext>
  </a:extLst>
</a:theme>
</file>

<file path=ppt/theme/theme2.xml><?xml version="1.0" encoding="utf-8"?>
<a:theme xmlns:a="http://schemas.openxmlformats.org/drawingml/2006/main" name="PP_16x9_ARIAL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_16x9_ARIAL - Copy" id="{043382C5-6358-40DF-B675-4F9EC72DDB58}" vid="{537EB1BC-9A12-405F-852E-EDEF5D0BE8CA}"/>
    </a:ext>
  </a:extLst>
</a:theme>
</file>

<file path=ppt/theme/theme3.xml><?xml version="1.0" encoding="utf-8"?>
<a:theme xmlns:a="http://schemas.openxmlformats.org/drawingml/2006/main" name="1_PP_16x9_ARIAL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_16x9_ARIAL - Copy" id="{043382C5-6358-40DF-B675-4F9EC72DDB58}" vid="{3059DA55-BBC8-4ED9-91C4-543A1B5407F8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PP_16x9_ARIAL</Template>
  <TotalTime>3280</TotalTime>
  <Words>1310</Words>
  <Application>Microsoft Office PowerPoint</Application>
  <PresentationFormat>On-screen Show (16:9)</PresentationFormat>
  <Paragraphs>169</Paragraphs>
  <Slides>14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Arial</vt:lpstr>
      <vt:lpstr>Calibri</vt:lpstr>
      <vt:lpstr>DaxlinePro-Regular</vt:lpstr>
      <vt:lpstr>ヒラギノ角ゴ Pro W3</vt:lpstr>
      <vt:lpstr>Office Theme</vt:lpstr>
      <vt:lpstr>PP_16x9_ARIAL</vt:lpstr>
      <vt:lpstr>1_PP_16x9_ARIAL</vt:lpstr>
      <vt:lpstr>Protecting specific fundamental rights in light of the Charter</vt:lpstr>
      <vt:lpstr>Charter of Fundamental Rights of the EU</vt:lpstr>
      <vt:lpstr>What is it “the Charter”?</vt:lpstr>
      <vt:lpstr>Does the Charter apply in a given situation?</vt:lpstr>
      <vt:lpstr>PowerPoint Presentation</vt:lpstr>
      <vt:lpstr>PowerPoint Presentation</vt:lpstr>
      <vt:lpstr>Case study</vt:lpstr>
      <vt:lpstr>PowerPoint Presentation</vt:lpstr>
      <vt:lpstr>PowerPoint Presentation</vt:lpstr>
      <vt:lpstr>PowerPoint Presentation</vt:lpstr>
      <vt:lpstr>Breach Charter rights: an unwritten ground for non-execution? </vt:lpstr>
      <vt:lpstr>PowerPoint Presentation</vt:lpstr>
      <vt:lpstr>To be continued ...</vt:lpstr>
      <vt:lpstr>Thank you!</vt:lpstr>
    </vt:vector>
  </TitlesOfParts>
  <Company>EU Fundamental Rights Agency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Organisation and work</dc:title>
  <dc:creator>Jonas GRIMHEDEN</dc:creator>
  <cp:lastModifiedBy>Jana GAJDOSOVA (FRA)</cp:lastModifiedBy>
  <cp:revision>88</cp:revision>
  <dcterms:created xsi:type="dcterms:W3CDTF">2018-01-19T07:17:16Z</dcterms:created>
  <dcterms:modified xsi:type="dcterms:W3CDTF">2018-04-20T06:47:06Z</dcterms:modified>
</cp:coreProperties>
</file>