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3" r:id="rId3"/>
  </p:sldMasterIdLst>
  <p:notesMasterIdLst>
    <p:notesMasterId r:id="rId42"/>
  </p:notesMasterIdLst>
  <p:handoutMasterIdLst>
    <p:handoutMasterId r:id="rId43"/>
  </p:handoutMasterIdLst>
  <p:sldIdLst>
    <p:sldId id="256" r:id="rId4"/>
    <p:sldId id="297" r:id="rId5"/>
    <p:sldId id="292" r:id="rId6"/>
    <p:sldId id="298" r:id="rId7"/>
    <p:sldId id="413" r:id="rId8"/>
    <p:sldId id="414" r:id="rId9"/>
    <p:sldId id="267" r:id="rId10"/>
    <p:sldId id="266" r:id="rId11"/>
    <p:sldId id="282" r:id="rId12"/>
    <p:sldId id="279" r:id="rId13"/>
    <p:sldId id="300" r:id="rId14"/>
    <p:sldId id="301" r:id="rId15"/>
    <p:sldId id="276" r:id="rId16"/>
    <p:sldId id="264" r:id="rId17"/>
    <p:sldId id="270" r:id="rId18"/>
    <p:sldId id="278" r:id="rId19"/>
    <p:sldId id="277" r:id="rId20"/>
    <p:sldId id="261" r:id="rId21"/>
    <p:sldId id="416" r:id="rId22"/>
    <p:sldId id="417" r:id="rId23"/>
    <p:sldId id="418" r:id="rId24"/>
    <p:sldId id="285" r:id="rId25"/>
    <p:sldId id="419" r:id="rId26"/>
    <p:sldId id="268" r:id="rId27"/>
    <p:sldId id="269" r:id="rId28"/>
    <p:sldId id="288" r:id="rId29"/>
    <p:sldId id="294" r:id="rId30"/>
    <p:sldId id="290" r:id="rId31"/>
    <p:sldId id="420" r:id="rId32"/>
    <p:sldId id="289" r:id="rId33"/>
    <p:sldId id="291" r:id="rId34"/>
    <p:sldId id="295" r:id="rId35"/>
    <p:sldId id="293" r:id="rId36"/>
    <p:sldId id="296" r:id="rId37"/>
    <p:sldId id="302" r:id="rId38"/>
    <p:sldId id="415" r:id="rId39"/>
    <p:sldId id="287" r:id="rId40"/>
    <p:sldId id="422" r:id="rId41"/>
  </p:sldIdLst>
  <p:sldSz cx="9144000" cy="5143500" type="screen16x9"/>
  <p:notesSz cx="6735763" cy="98663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GGENBURG Gabriel (FRA)" initials="TG(" lastIdx="3" clrIdx="0">
    <p:extLst>
      <p:ext uri="{19B8F6BF-5375-455C-9EA6-DF929625EA0E}">
        <p15:presenceInfo xmlns:p15="http://schemas.microsoft.com/office/powerpoint/2012/main" userId="S-1-5-21-864693804-1130308216-483988704-6592" providerId="AD"/>
      </p:ext>
    </p:extLst>
  </p:cmAuthor>
  <p:cmAuthor id="2" name="HEYMANN Katharina (FRA)" initials="HK(" lastIdx="10" clrIdx="1">
    <p:extLst>
      <p:ext uri="{19B8F6BF-5375-455C-9EA6-DF929625EA0E}">
        <p15:presenceInfo xmlns:p15="http://schemas.microsoft.com/office/powerpoint/2012/main" userId="S-1-5-21-864693804-1130308216-483988704-244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9DD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snapToObjects="1" showGuides="1">
      <p:cViewPr varScale="1">
        <p:scale>
          <a:sx n="83" d="100"/>
          <a:sy n="83" d="100"/>
        </p:scale>
        <p:origin x="96" y="34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http://dms/research/AR-2012/ResearchMaterial/FRR2018_Overview%20tab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eymaka\Desktop\FRR2018_Compilation%20of%20all%20Charter%20Chapter%20graphs%20as%20sent%20to%20EdiPr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eymaka\Desktop\FRR2018_Compilation%20of%20all%20Charter%20Chapter%20graphs%20as%20sent%20to%20EdiPr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eymaka\Desktop\FRR2018_Compilation%20of%20all%20Charter%20Chapter%20graphs%20as%20sent%20to%20EdiPro.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eymaka\Desktop\FRR2018_Compilation%20of%20all%20Charter%20Chapter%20graphs%20as%20sent%20to%20EdiPro.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71150425826909"/>
          <c:y val="0.19035334696198311"/>
          <c:w val="0.72167535347502176"/>
          <c:h val="0.62628681681821452"/>
        </c:manualLayout>
      </c:layout>
      <c:barChart>
        <c:barDir val="col"/>
        <c:grouping val="stacked"/>
        <c:varyColors val="0"/>
        <c:ser>
          <c:idx val="0"/>
          <c:order val="0"/>
          <c:tx>
            <c:strRef>
              <c:f>'Figure 1.1'!$B$21</c:f>
              <c:strCache>
                <c:ptCount val="1"/>
                <c:pt idx="0">
                  <c:v>equivalent protection to ECHR</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'Figure 1.1'!$A$22:$A$27</c:f>
              <c:strCache>
                <c:ptCount val="6"/>
                <c:pt idx="0">
                  <c:v>I Dignity (Articles 1-5)</c:v>
                </c:pt>
                <c:pt idx="1">
                  <c:v>II Freedoms (Articles 6-19)</c:v>
                </c:pt>
                <c:pt idx="2">
                  <c:v>III Equality (Articles 20-26)</c:v>
                </c:pt>
                <c:pt idx="3">
                  <c:v>IV Solidarity (Articles 27-38)</c:v>
                </c:pt>
                <c:pt idx="4">
                  <c:v>V Citizen's rights (Articles 39-46)</c:v>
                </c:pt>
                <c:pt idx="5">
                  <c:v>VI Justice (Articles 47-50)</c:v>
                </c:pt>
              </c:strCache>
            </c:strRef>
          </c:cat>
          <c:val>
            <c:numRef>
              <c:f>'Figure 1.1'!$B$22:$B$27</c:f>
              <c:numCache>
                <c:formatCode>General</c:formatCode>
                <c:ptCount val="6"/>
                <c:pt idx="0">
                  <c:v>3</c:v>
                </c:pt>
                <c:pt idx="1">
                  <c:v>7</c:v>
                </c:pt>
                <c:pt idx="2">
                  <c:v>3</c:v>
                </c:pt>
                <c:pt idx="5">
                  <c:v>2</c:v>
                </c:pt>
              </c:numCache>
            </c:numRef>
          </c:val>
        </c:ser>
        <c:ser>
          <c:idx val="1"/>
          <c:order val="1"/>
          <c:tx>
            <c:strRef>
              <c:f>'Figure 1.1'!$C$21</c:f>
              <c:strCache>
                <c:ptCount val="1"/>
                <c:pt idx="0">
                  <c:v>more extensive than ECHR</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'Figure 1.1'!$A$22:$A$27</c:f>
              <c:strCache>
                <c:ptCount val="6"/>
                <c:pt idx="0">
                  <c:v>I Dignity (Articles 1-5)</c:v>
                </c:pt>
                <c:pt idx="1">
                  <c:v>II Freedoms (Articles 6-19)</c:v>
                </c:pt>
                <c:pt idx="2">
                  <c:v>III Equality (Articles 20-26)</c:v>
                </c:pt>
                <c:pt idx="3">
                  <c:v>IV Solidarity (Articles 27-38)</c:v>
                </c:pt>
                <c:pt idx="4">
                  <c:v>V Citizen's rights (Articles 39-46)</c:v>
                </c:pt>
                <c:pt idx="5">
                  <c:v>VI Justice (Articles 47-50)</c:v>
                </c:pt>
              </c:strCache>
            </c:strRef>
          </c:cat>
          <c:val>
            <c:numRef>
              <c:f>'Figure 1.1'!$C$22:$C$27</c:f>
              <c:numCache>
                <c:formatCode>General</c:formatCode>
                <c:ptCount val="6"/>
                <c:pt idx="1">
                  <c:v>4</c:v>
                </c:pt>
                <c:pt idx="5">
                  <c:v>2</c:v>
                </c:pt>
              </c:numCache>
            </c:numRef>
          </c:val>
        </c:ser>
        <c:ser>
          <c:idx val="2"/>
          <c:order val="2"/>
          <c:tx>
            <c:strRef>
              <c:f>'Figure 1.1'!$D$21</c:f>
              <c:strCache>
                <c:ptCount val="1"/>
                <c:pt idx="0">
                  <c:v>EU context-specific</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'Figure 1.1'!$A$22:$A$27</c:f>
              <c:strCache>
                <c:ptCount val="6"/>
                <c:pt idx="0">
                  <c:v>I Dignity (Articles 1-5)</c:v>
                </c:pt>
                <c:pt idx="1">
                  <c:v>II Freedoms (Articles 6-19)</c:v>
                </c:pt>
                <c:pt idx="2">
                  <c:v>III Equality (Articles 20-26)</c:v>
                </c:pt>
                <c:pt idx="3">
                  <c:v>IV Solidarity (Articles 27-38)</c:v>
                </c:pt>
                <c:pt idx="4">
                  <c:v>V Citizen's rights (Articles 39-46)</c:v>
                </c:pt>
                <c:pt idx="5">
                  <c:v>VI Justice (Articles 47-50)</c:v>
                </c:pt>
              </c:strCache>
            </c:strRef>
          </c:cat>
          <c:val>
            <c:numRef>
              <c:f>'Figure 1.1'!$D$22:$D$27</c:f>
              <c:numCache>
                <c:formatCode>General</c:formatCode>
                <c:ptCount val="6"/>
                <c:pt idx="4">
                  <c:v>8</c:v>
                </c:pt>
              </c:numCache>
            </c:numRef>
          </c:val>
        </c:ser>
        <c:ser>
          <c:idx val="3"/>
          <c:order val="3"/>
          <c:tx>
            <c:strRef>
              <c:f>'Figure 1.1'!$E$21</c:f>
              <c:strCache>
                <c:ptCount val="1"/>
                <c:pt idx="0">
                  <c:v>no ECHR equivalent</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'Figure 1.1'!$A$22:$A$27</c:f>
              <c:strCache>
                <c:ptCount val="6"/>
                <c:pt idx="0">
                  <c:v>I Dignity (Articles 1-5)</c:v>
                </c:pt>
                <c:pt idx="1">
                  <c:v>II Freedoms (Articles 6-19)</c:v>
                </c:pt>
                <c:pt idx="2">
                  <c:v>III Equality (Articles 20-26)</c:v>
                </c:pt>
                <c:pt idx="3">
                  <c:v>IV Solidarity (Articles 27-38)</c:v>
                </c:pt>
                <c:pt idx="4">
                  <c:v>V Citizen's rights (Articles 39-46)</c:v>
                </c:pt>
                <c:pt idx="5">
                  <c:v>VI Justice (Articles 47-50)</c:v>
                </c:pt>
              </c:strCache>
            </c:strRef>
          </c:cat>
          <c:val>
            <c:numRef>
              <c:f>'Figure 1.1'!$E$22:$E$27</c:f>
              <c:numCache>
                <c:formatCode>General</c:formatCode>
                <c:ptCount val="6"/>
                <c:pt idx="0">
                  <c:v>2</c:v>
                </c:pt>
                <c:pt idx="1">
                  <c:v>3</c:v>
                </c:pt>
                <c:pt idx="2">
                  <c:v>4</c:v>
                </c:pt>
                <c:pt idx="3">
                  <c:v>12</c:v>
                </c:pt>
              </c:numCache>
            </c:numRef>
          </c:val>
        </c:ser>
        <c:dLbls>
          <c:showLegendKey val="0"/>
          <c:showVal val="1"/>
          <c:showCatName val="0"/>
          <c:showSerName val="0"/>
          <c:showPercent val="0"/>
          <c:showBubbleSize val="0"/>
        </c:dLbls>
        <c:gapWidth val="75"/>
        <c:overlap val="100"/>
        <c:axId val="1575623680"/>
        <c:axId val="1575630208"/>
      </c:barChart>
      <c:catAx>
        <c:axId val="157562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1575630208"/>
        <c:crosses val="autoZero"/>
        <c:auto val="1"/>
        <c:lblAlgn val="ctr"/>
        <c:lblOffset val="100"/>
        <c:noMultiLvlLbl val="0"/>
      </c:catAx>
      <c:valAx>
        <c:axId val="1575630208"/>
        <c:scaling>
          <c:orientation val="minMax"/>
        </c:scaling>
        <c:delete val="0"/>
        <c:axPos val="l"/>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IE"/>
                  <a:t>Number of Charter Articles</a:t>
                </a:r>
              </a:p>
            </c:rich>
          </c:tx>
          <c:layout/>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5623680"/>
        <c:crosses val="autoZero"/>
        <c:crossBetween val="between"/>
      </c:valAx>
      <c:spPr>
        <a:noFill/>
        <a:ln>
          <a:noFill/>
        </a:ln>
        <a:effectLst/>
      </c:spPr>
    </c:plotArea>
    <c:legend>
      <c:legendPos val="b"/>
      <c:layout>
        <c:manualLayout>
          <c:xMode val="edge"/>
          <c:yMode val="edge"/>
          <c:x val="4.4641457930918761E-2"/>
          <c:y val="0.92888913522130012"/>
          <c:w val="0.85583079988146737"/>
          <c:h val="5.66754746360101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0978823430202"/>
          <c:y val="6.4386317907444673E-2"/>
          <c:w val="0.78229516491161499"/>
          <c:h val="0.69907888274529062"/>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'Figure 1.2'!$B$4:$B$11</c:f>
              <c:strCache>
                <c:ptCount val="6"/>
                <c:pt idx="0">
                  <c:v>ECHR</c:v>
                </c:pt>
                <c:pt idx="1">
                  <c:v>National Constitution</c:v>
                </c:pt>
                <c:pt idx="2">
                  <c:v>CJEU decisions</c:v>
                </c:pt>
                <c:pt idx="3">
                  <c:v>International law (UN Conventions, etc.)</c:v>
                </c:pt>
                <c:pt idx="4">
                  <c:v>Unwritten general principles of EU law</c:v>
                </c:pt>
                <c:pt idx="5">
                  <c:v>ECtHR decisions</c:v>
                </c:pt>
              </c:strCache>
            </c:strRef>
          </c:cat>
          <c:val>
            <c:numRef>
              <c:f>'Figure 1.2'!$C$4:$C$11</c:f>
              <c:numCache>
                <c:formatCode>[$-40C]General</c:formatCode>
                <c:ptCount val="6"/>
                <c:pt idx="0">
                  <c:v>39</c:v>
                </c:pt>
                <c:pt idx="1">
                  <c:v>36</c:v>
                </c:pt>
                <c:pt idx="2">
                  <c:v>31</c:v>
                </c:pt>
                <c:pt idx="3">
                  <c:v>13</c:v>
                </c:pt>
                <c:pt idx="4">
                  <c:v>4</c:v>
                </c:pt>
                <c:pt idx="5">
                  <c:v>3</c:v>
                </c:pt>
              </c:numCache>
            </c:numRef>
          </c:val>
        </c:ser>
        <c:dLbls>
          <c:dLblPos val="outEnd"/>
          <c:showLegendKey val="0"/>
          <c:showVal val="1"/>
          <c:showCatName val="0"/>
          <c:showSerName val="0"/>
          <c:showPercent val="0"/>
          <c:showBubbleSize val="0"/>
        </c:dLbls>
        <c:gapWidth val="100"/>
        <c:overlap val="-24"/>
        <c:axId val="1604816272"/>
        <c:axId val="1604814640"/>
      </c:barChart>
      <c:catAx>
        <c:axId val="1604816272"/>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IE"/>
                  <a:t>legal source referred to </a:t>
                </a:r>
              </a:p>
            </c:rich>
          </c:tx>
          <c:layout>
            <c:manualLayout>
              <c:xMode val="edge"/>
              <c:yMode val="edge"/>
              <c:x val="0.30753793505361077"/>
              <c:y val="0.92484259226656473"/>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n-US"/>
          </a:p>
        </c:txPr>
        <c:crossAx val="1604814640"/>
        <c:crosses val="autoZero"/>
        <c:auto val="1"/>
        <c:lblAlgn val="ctr"/>
        <c:lblOffset val="100"/>
        <c:noMultiLvlLbl val="0"/>
      </c:catAx>
      <c:valAx>
        <c:axId val="160481464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IE"/>
                  <a:t>Number of references</a:t>
                </a:r>
              </a:p>
            </c:rich>
          </c:tx>
          <c:layout>
            <c:manualLayout>
              <c:xMode val="edge"/>
              <c:yMode val="edge"/>
              <c:x val="2.1445712860189661E-2"/>
              <c:y val="0.35094789207687066"/>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40C]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04816272"/>
        <c:crosses val="autoZero"/>
        <c:crossBetween val="between"/>
      </c:valAx>
      <c:spPr>
        <a:solidFill>
          <a:schemeClr val="bg1"/>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22917597287037"/>
          <c:y val="2.2981130880579709E-2"/>
          <c:w val="0.61623815985508079"/>
          <c:h val="0.92273961175287578"/>
        </c:manualLayout>
      </c:layout>
      <c:barChart>
        <c:barDir val="bar"/>
        <c:grouping val="clustered"/>
        <c:varyColors val="0"/>
        <c:ser>
          <c:idx val="0"/>
          <c:order val="0"/>
          <c:tx>
            <c:strRef>
              <c:f>'Figure 1.3'!$C$4</c:f>
              <c:strCache>
                <c:ptCount val="1"/>
                <c:pt idx="0">
                  <c:v>Column2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'Figure 1.3'!$B$5:$B$13</c:f>
              <c:strCache>
                <c:ptCount val="5"/>
                <c:pt idx="0">
                  <c:v>Other policy areas</c:v>
                </c:pt>
                <c:pt idx="1">
                  <c:v>Judicial cooperation in criminal matters </c:v>
                </c:pt>
                <c:pt idx="2">
                  <c:v>Data protection</c:v>
                </c:pt>
                <c:pt idx="3">
                  <c:v>Non-discrimination</c:v>
                </c:pt>
                <c:pt idx="4">
                  <c:v> Border checks, asylum and immigration</c:v>
                </c:pt>
              </c:strCache>
            </c:strRef>
          </c:cat>
          <c:val>
            <c:numRef>
              <c:f>'Figure 1.3'!$C$5:$C$13</c:f>
              <c:numCache>
                <c:formatCode>[$-40C]General</c:formatCode>
                <c:ptCount val="5"/>
                <c:pt idx="0">
                  <c:v>27</c:v>
                </c:pt>
                <c:pt idx="1">
                  <c:v>5</c:v>
                </c:pt>
                <c:pt idx="2">
                  <c:v>8</c:v>
                </c:pt>
                <c:pt idx="3">
                  <c:v>10</c:v>
                </c:pt>
                <c:pt idx="4">
                  <c:v>21</c:v>
                </c:pt>
              </c:numCache>
            </c:numRef>
          </c:val>
        </c:ser>
        <c:dLbls>
          <c:dLblPos val="inEnd"/>
          <c:showLegendKey val="0"/>
          <c:showVal val="1"/>
          <c:showCatName val="0"/>
          <c:showSerName val="0"/>
          <c:showPercent val="0"/>
          <c:showBubbleSize val="0"/>
        </c:dLbls>
        <c:gapWidth val="100"/>
        <c:axId val="1647022576"/>
        <c:axId val="1647023120"/>
      </c:barChart>
      <c:catAx>
        <c:axId val="1647022576"/>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647023120"/>
        <c:crosses val="autoZero"/>
        <c:auto val="1"/>
        <c:lblAlgn val="ctr"/>
        <c:lblOffset val="100"/>
        <c:noMultiLvlLbl val="0"/>
      </c:catAx>
      <c:valAx>
        <c:axId val="1647023120"/>
        <c:scaling>
          <c:orientation val="minMax"/>
          <c:max val="35"/>
        </c:scaling>
        <c:delete val="0"/>
        <c:axPos val="b"/>
        <c:majorGridlines>
          <c:spPr>
            <a:ln w="9525" cap="flat" cmpd="sng" algn="ctr">
              <a:solidFill>
                <a:schemeClr val="tx2">
                  <a:lumMod val="15000"/>
                  <a:lumOff val="85000"/>
                </a:schemeClr>
              </a:solidFill>
              <a:round/>
            </a:ln>
            <a:effectLst/>
          </c:spPr>
        </c:majorGridlines>
        <c:numFmt formatCode="[$-40C]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47022576"/>
        <c:crosses val="autoZero"/>
        <c:crossBetween val="between"/>
        <c:majorUnit val="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'Figure 1.4'!$C$3</c:f>
              <c:strCache>
                <c:ptCount val="1"/>
                <c:pt idx="0">
                  <c:v>Column2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'Figure 1.4'!$B$4:$B$19</c:f>
              <c:strCache>
                <c:ptCount val="10"/>
                <c:pt idx="0">
                  <c:v>Other articles</c:v>
                </c:pt>
                <c:pt idx="1">
                  <c:v>Article 41 - Right to good administration</c:v>
                </c:pt>
                <c:pt idx="2">
                  <c:v>Art. 20 - Equality before the law</c:v>
                </c:pt>
                <c:pt idx="3">
                  <c:v>Article 51 - Scope of application</c:v>
                </c:pt>
                <c:pt idx="4">
                  <c:v>Art. 21 - Non-discrimination</c:v>
                </c:pt>
                <c:pt idx="5">
                  <c:v>Article 8 - Protection of personal data</c:v>
                </c:pt>
                <c:pt idx="6">
                  <c:v>Article 52 - Scope of guaranteed rights</c:v>
                </c:pt>
                <c:pt idx="7">
                  <c:v>Article 7 - Right for private and family life</c:v>
                </c:pt>
                <c:pt idx="8">
                  <c:v>Article 4 - Prohibition of torture</c:v>
                </c:pt>
                <c:pt idx="9">
                  <c:v>Article 47 - Right to an effective remedy and to a fair trial</c:v>
                </c:pt>
              </c:strCache>
            </c:strRef>
          </c:cat>
          <c:val>
            <c:numRef>
              <c:f>'Figure 1.4'!$C$4:$C$19</c:f>
              <c:numCache>
                <c:formatCode>[$-40C]General</c:formatCode>
                <c:ptCount val="10"/>
                <c:pt idx="0">
                  <c:v>36</c:v>
                </c:pt>
                <c:pt idx="1">
                  <c:v>4</c:v>
                </c:pt>
                <c:pt idx="2" formatCode="General">
                  <c:v>5</c:v>
                </c:pt>
                <c:pt idx="3">
                  <c:v>6</c:v>
                </c:pt>
                <c:pt idx="4">
                  <c:v>8</c:v>
                </c:pt>
                <c:pt idx="5">
                  <c:v>8</c:v>
                </c:pt>
                <c:pt idx="6">
                  <c:v>11</c:v>
                </c:pt>
                <c:pt idx="7">
                  <c:v>12</c:v>
                </c:pt>
                <c:pt idx="8">
                  <c:v>12</c:v>
                </c:pt>
                <c:pt idx="9">
                  <c:v>14</c:v>
                </c:pt>
              </c:numCache>
            </c:numRef>
          </c:val>
        </c:ser>
        <c:dLbls>
          <c:dLblPos val="inEnd"/>
          <c:showLegendKey val="0"/>
          <c:showVal val="1"/>
          <c:showCatName val="0"/>
          <c:showSerName val="0"/>
          <c:showPercent val="0"/>
          <c:showBubbleSize val="0"/>
        </c:dLbls>
        <c:gapWidth val="100"/>
        <c:axId val="1781488096"/>
        <c:axId val="1781491904"/>
      </c:barChart>
      <c:catAx>
        <c:axId val="1781488096"/>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781491904"/>
        <c:crosses val="autoZero"/>
        <c:auto val="1"/>
        <c:lblAlgn val="ctr"/>
        <c:lblOffset val="100"/>
        <c:noMultiLvlLbl val="0"/>
      </c:catAx>
      <c:valAx>
        <c:axId val="1781491904"/>
        <c:scaling>
          <c:orientation val="minMax"/>
        </c:scaling>
        <c:delete val="0"/>
        <c:axPos val="b"/>
        <c:majorGridlines>
          <c:spPr>
            <a:ln w="9525" cap="flat" cmpd="sng" algn="ctr">
              <a:solidFill>
                <a:schemeClr val="tx2">
                  <a:lumMod val="15000"/>
                  <a:lumOff val="85000"/>
                </a:schemeClr>
              </a:solidFill>
              <a:round/>
            </a:ln>
            <a:effectLst/>
          </c:spPr>
        </c:majorGridlines>
        <c:numFmt formatCode="[$-40C]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81488096"/>
        <c:crosses val="autoZero"/>
        <c:crossBetween val="between"/>
        <c:majorUnit val="5"/>
        <c:min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1.5'!$A$2</c:f>
              <c:strCache>
                <c:ptCount val="1"/>
                <c:pt idx="0">
                  <c:v>Article 47</c:v>
                </c:pt>
              </c:strCache>
            </c:strRef>
          </c:tx>
          <c:spPr>
            <a:solidFill>
              <a:schemeClr val="accent1"/>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1.5'!$B$2:$F$2</c:f>
              <c:numCache>
                <c:formatCode>General</c:formatCode>
                <c:ptCount val="5"/>
                <c:pt idx="0">
                  <c:v>27</c:v>
                </c:pt>
                <c:pt idx="1">
                  <c:v>19</c:v>
                </c:pt>
                <c:pt idx="2">
                  <c:v>15</c:v>
                </c:pt>
                <c:pt idx="3">
                  <c:v>13</c:v>
                </c:pt>
                <c:pt idx="4">
                  <c:v>19</c:v>
                </c:pt>
              </c:numCache>
            </c:numRef>
          </c:val>
        </c:ser>
        <c:ser>
          <c:idx val="1"/>
          <c:order val="1"/>
          <c:tx>
            <c:strRef>
              <c:f>'Figure 1.5'!$A$3</c:f>
              <c:strCache>
                <c:ptCount val="1"/>
                <c:pt idx="0">
                  <c:v>Article 21</c:v>
                </c:pt>
              </c:strCache>
            </c:strRef>
          </c:tx>
          <c:spPr>
            <a:solidFill>
              <a:schemeClr val="accent2"/>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1.5'!$B$3:$F$3</c:f>
              <c:numCache>
                <c:formatCode>General</c:formatCode>
                <c:ptCount val="5"/>
                <c:pt idx="0">
                  <c:v>15</c:v>
                </c:pt>
                <c:pt idx="1">
                  <c:v>11</c:v>
                </c:pt>
                <c:pt idx="2">
                  <c:v>7</c:v>
                </c:pt>
                <c:pt idx="3">
                  <c:v>9</c:v>
                </c:pt>
                <c:pt idx="4">
                  <c:v>8</c:v>
                </c:pt>
              </c:numCache>
            </c:numRef>
          </c:val>
        </c:ser>
        <c:ser>
          <c:idx val="2"/>
          <c:order val="2"/>
          <c:tx>
            <c:strRef>
              <c:f>'Figure 1.5'!$A$4</c:f>
              <c:strCache>
                <c:ptCount val="1"/>
                <c:pt idx="0">
                  <c:v>Article 4</c:v>
                </c:pt>
              </c:strCache>
            </c:strRef>
          </c:tx>
          <c:spPr>
            <a:solidFill>
              <a:schemeClr val="accent3"/>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1.5'!$B$4:$F$4</c:f>
              <c:numCache>
                <c:formatCode>General</c:formatCode>
                <c:ptCount val="5"/>
                <c:pt idx="0">
                  <c:v>1</c:v>
                </c:pt>
                <c:pt idx="1">
                  <c:v>0</c:v>
                </c:pt>
                <c:pt idx="2">
                  <c:v>0</c:v>
                </c:pt>
                <c:pt idx="3">
                  <c:v>2</c:v>
                </c:pt>
                <c:pt idx="4">
                  <c:v>6</c:v>
                </c:pt>
              </c:numCache>
            </c:numRef>
          </c:val>
        </c:ser>
        <c:ser>
          <c:idx val="3"/>
          <c:order val="3"/>
          <c:tx>
            <c:strRef>
              <c:f>'Figure 1.5'!$A$5</c:f>
              <c:strCache>
                <c:ptCount val="1"/>
                <c:pt idx="0">
                  <c:v>Article 31</c:v>
                </c:pt>
              </c:strCache>
            </c:strRef>
          </c:tx>
          <c:spPr>
            <a:solidFill>
              <a:schemeClr val="accent4"/>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1.5'!$B$5:$F$5</c:f>
              <c:numCache>
                <c:formatCode>General</c:formatCode>
                <c:ptCount val="5"/>
                <c:pt idx="0">
                  <c:v>1</c:v>
                </c:pt>
                <c:pt idx="1">
                  <c:v>0</c:v>
                </c:pt>
                <c:pt idx="2">
                  <c:v>2</c:v>
                </c:pt>
                <c:pt idx="3">
                  <c:v>5</c:v>
                </c:pt>
                <c:pt idx="4">
                  <c:v>5</c:v>
                </c:pt>
              </c:numCache>
            </c:numRef>
          </c:val>
        </c:ser>
        <c:ser>
          <c:idx val="4"/>
          <c:order val="4"/>
          <c:tx>
            <c:strRef>
              <c:f>'Figure 1.5'!$A$6</c:f>
              <c:strCache>
                <c:ptCount val="1"/>
                <c:pt idx="0">
                  <c:v>Article 18</c:v>
                </c:pt>
              </c:strCache>
            </c:strRef>
          </c:tx>
          <c:spPr>
            <a:solidFill>
              <a:schemeClr val="accent5"/>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1.5'!$B$6:$F$6</c:f>
              <c:numCache>
                <c:formatCode>General</c:formatCode>
                <c:ptCount val="5"/>
                <c:pt idx="0">
                  <c:v>0</c:v>
                </c:pt>
                <c:pt idx="1">
                  <c:v>0</c:v>
                </c:pt>
                <c:pt idx="2">
                  <c:v>0</c:v>
                </c:pt>
                <c:pt idx="3">
                  <c:v>1</c:v>
                </c:pt>
                <c:pt idx="4">
                  <c:v>4</c:v>
                </c:pt>
              </c:numCache>
            </c:numRef>
          </c:val>
        </c:ser>
        <c:ser>
          <c:idx val="5"/>
          <c:order val="5"/>
          <c:tx>
            <c:strRef>
              <c:f>'Figure 1.5'!$A$7</c:f>
              <c:strCache>
                <c:ptCount val="1"/>
                <c:pt idx="0">
                  <c:v>Article 41</c:v>
                </c:pt>
              </c:strCache>
            </c:strRef>
          </c:tx>
          <c:spPr>
            <a:solidFill>
              <a:schemeClr val="accent6"/>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1.5'!$B$7:$F$7</c:f>
              <c:numCache>
                <c:formatCode>General</c:formatCode>
                <c:ptCount val="5"/>
                <c:pt idx="0">
                  <c:v>9</c:v>
                </c:pt>
                <c:pt idx="1">
                  <c:v>8</c:v>
                </c:pt>
                <c:pt idx="2">
                  <c:v>8</c:v>
                </c:pt>
                <c:pt idx="3">
                  <c:v>8</c:v>
                </c:pt>
                <c:pt idx="4">
                  <c:v>4</c:v>
                </c:pt>
              </c:numCache>
            </c:numRef>
          </c:val>
        </c:ser>
        <c:ser>
          <c:idx val="6"/>
          <c:order val="6"/>
          <c:tx>
            <c:strRef>
              <c:f>'Figure 1.5'!$A$8</c:f>
              <c:strCache>
                <c:ptCount val="1"/>
                <c:pt idx="0">
                  <c:v>Other</c:v>
                </c:pt>
              </c:strCache>
            </c:strRef>
          </c:tx>
          <c:spPr>
            <a:solidFill>
              <a:schemeClr val="accent1">
                <a:lumMod val="60000"/>
              </a:schemeClr>
            </a:solidFill>
            <a:ln>
              <a:noFill/>
            </a:ln>
            <a:effectLst/>
          </c:spPr>
          <c:invertIfNegative val="0"/>
          <c:cat>
            <c:numRef>
              <c:f>'Figure 1.5'!$B$1:$F$1</c:f>
              <c:numCache>
                <c:formatCode>General</c:formatCode>
                <c:ptCount val="5"/>
                <c:pt idx="0">
                  <c:v>2013</c:v>
                </c:pt>
                <c:pt idx="1">
                  <c:v>2014</c:v>
                </c:pt>
                <c:pt idx="2">
                  <c:v>2015</c:v>
                </c:pt>
                <c:pt idx="3">
                  <c:v>2016</c:v>
                </c:pt>
                <c:pt idx="4">
                  <c:v>2017</c:v>
                </c:pt>
              </c:numCache>
            </c:numRef>
          </c:cat>
          <c:val>
            <c:numRef>
              <c:f>'Figure 1.5'!$B$8:$F$8</c:f>
              <c:numCache>
                <c:formatCode>General</c:formatCode>
                <c:ptCount val="5"/>
                <c:pt idx="0">
                  <c:v>75</c:v>
                </c:pt>
                <c:pt idx="1">
                  <c:v>65</c:v>
                </c:pt>
                <c:pt idx="2">
                  <c:v>54</c:v>
                </c:pt>
                <c:pt idx="3">
                  <c:v>56</c:v>
                </c:pt>
                <c:pt idx="4">
                  <c:v>34</c:v>
                </c:pt>
              </c:numCache>
            </c:numRef>
          </c:val>
        </c:ser>
        <c:dLbls>
          <c:showLegendKey val="0"/>
          <c:showVal val="0"/>
          <c:showCatName val="0"/>
          <c:showSerName val="0"/>
          <c:showPercent val="0"/>
          <c:showBubbleSize val="0"/>
        </c:dLbls>
        <c:gapWidth val="219"/>
        <c:overlap val="-27"/>
        <c:axId val="1781497344"/>
        <c:axId val="1781484832"/>
      </c:barChart>
      <c:catAx>
        <c:axId val="178149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1484832"/>
        <c:crosses val="autoZero"/>
        <c:auto val="1"/>
        <c:lblAlgn val="ctr"/>
        <c:lblOffset val="100"/>
        <c:noMultiLvlLbl val="0"/>
      </c:catAx>
      <c:valAx>
        <c:axId val="178148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14973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444025-407A-4BEE-8EA7-51B92AD51D76}" type="doc">
      <dgm:prSet loTypeId="urn:microsoft.com/office/officeart/2005/8/layout/hProcess9" loCatId="process" qsTypeId="urn:microsoft.com/office/officeart/2005/8/quickstyle/simple1" qsCatId="simple" csTypeId="urn:microsoft.com/office/officeart/2005/8/colors/accent0_2" csCatId="mainScheme" phldr="1"/>
      <dgm:spPr/>
      <dgm:t>
        <a:bodyPr/>
        <a:lstStyle/>
        <a:p>
          <a:endParaRPr lang="en-US"/>
        </a:p>
      </dgm:t>
    </dgm:pt>
    <dgm:pt modelId="{D2D5360A-666E-41C5-99AC-BA354AEC40EA}">
      <dgm:prSet/>
      <dgm:spPr>
        <a:solidFill>
          <a:schemeClr val="accent1">
            <a:lumMod val="20000"/>
            <a:lumOff val="80000"/>
          </a:schemeClr>
        </a:solidFill>
      </dgm:spPr>
      <dgm:t>
        <a:bodyPr/>
        <a:lstStyle/>
        <a:p>
          <a:pPr rtl="0"/>
          <a:r>
            <a:rPr lang="en-GB" dirty="0" smtClean="0">
              <a:solidFill>
                <a:srgbClr val="003399"/>
              </a:solidFill>
            </a:rPr>
            <a:t>Section I</a:t>
          </a:r>
        </a:p>
        <a:p>
          <a:pPr rtl="0"/>
          <a:r>
            <a:rPr lang="en-GB" dirty="0" smtClean="0">
              <a:solidFill>
                <a:srgbClr val="003399"/>
              </a:solidFill>
            </a:rPr>
            <a:t>Introduction: What is meant by the “scope of the Charter”?</a:t>
          </a:r>
          <a:endParaRPr lang="en-IE" dirty="0">
            <a:solidFill>
              <a:srgbClr val="003399"/>
            </a:solidFill>
          </a:endParaRPr>
        </a:p>
      </dgm:t>
    </dgm:pt>
    <dgm:pt modelId="{B2149C43-2705-4CD6-9708-C00D0B544AD1}" type="parTrans" cxnId="{F6A063F0-E175-4AA3-B880-9D5864BDAA22}">
      <dgm:prSet/>
      <dgm:spPr/>
      <dgm:t>
        <a:bodyPr/>
        <a:lstStyle/>
        <a:p>
          <a:endParaRPr lang="en-US"/>
        </a:p>
      </dgm:t>
    </dgm:pt>
    <dgm:pt modelId="{EBBE7334-0873-409B-8478-F5E3FB004385}" type="sibTrans" cxnId="{F6A063F0-E175-4AA3-B880-9D5864BDAA22}">
      <dgm:prSet/>
      <dgm:spPr/>
      <dgm:t>
        <a:bodyPr/>
        <a:lstStyle/>
        <a:p>
          <a:endParaRPr lang="en-US"/>
        </a:p>
      </dgm:t>
    </dgm:pt>
    <dgm:pt modelId="{8581A95C-268E-420D-B5B3-22FBD0B3CF29}">
      <dgm:prSet/>
      <dgm:spPr>
        <a:solidFill>
          <a:schemeClr val="accent1">
            <a:lumMod val="20000"/>
            <a:lumOff val="80000"/>
          </a:schemeClr>
        </a:solidFill>
      </dgm:spPr>
      <dgm:t>
        <a:bodyPr/>
        <a:lstStyle/>
        <a:p>
          <a:pPr rtl="0"/>
          <a:r>
            <a:rPr lang="en-GB" dirty="0" smtClean="0">
              <a:solidFill>
                <a:srgbClr val="003399"/>
              </a:solidFill>
            </a:rPr>
            <a:t>Section </a:t>
          </a:r>
          <a:r>
            <a:rPr lang="en-GB" dirty="0" smtClean="0">
              <a:solidFill>
                <a:srgbClr val="003399"/>
              </a:solidFill>
            </a:rPr>
            <a:t>II</a:t>
          </a:r>
        </a:p>
        <a:p>
          <a:pPr rtl="0"/>
          <a:endParaRPr lang="en-GB" dirty="0" smtClean="0">
            <a:solidFill>
              <a:srgbClr val="003399"/>
            </a:solidFill>
          </a:endParaRPr>
        </a:p>
        <a:p>
          <a:pPr rtl="0"/>
          <a:r>
            <a:rPr lang="en-GB" dirty="0" smtClean="0">
              <a:solidFill>
                <a:srgbClr val="003399"/>
              </a:solidFill>
            </a:rPr>
            <a:t>The </a:t>
          </a:r>
          <a:r>
            <a:rPr lang="en-GB" dirty="0" smtClean="0">
              <a:solidFill>
                <a:srgbClr val="003399"/>
              </a:solidFill>
            </a:rPr>
            <a:t>Charter’s added value</a:t>
          </a:r>
          <a:endParaRPr lang="en-IE" dirty="0">
            <a:solidFill>
              <a:srgbClr val="003399"/>
            </a:solidFill>
          </a:endParaRPr>
        </a:p>
      </dgm:t>
    </dgm:pt>
    <dgm:pt modelId="{A55796E8-952F-40DA-ACB8-E769F8E97A8D}" type="parTrans" cxnId="{EB0C441D-637F-4EA9-8191-E30A6AD9DC05}">
      <dgm:prSet/>
      <dgm:spPr/>
      <dgm:t>
        <a:bodyPr/>
        <a:lstStyle/>
        <a:p>
          <a:endParaRPr lang="en-US"/>
        </a:p>
      </dgm:t>
    </dgm:pt>
    <dgm:pt modelId="{E08AE072-D34C-485F-9927-C64F7B81E82F}" type="sibTrans" cxnId="{EB0C441D-637F-4EA9-8191-E30A6AD9DC05}">
      <dgm:prSet/>
      <dgm:spPr/>
      <dgm:t>
        <a:bodyPr/>
        <a:lstStyle/>
        <a:p>
          <a:endParaRPr lang="en-US"/>
        </a:p>
      </dgm:t>
    </dgm:pt>
    <dgm:pt modelId="{A109A3C1-4788-49AF-8856-058915F72BE8}">
      <dgm:prSet/>
      <dgm:spPr>
        <a:solidFill>
          <a:schemeClr val="accent1">
            <a:lumMod val="20000"/>
            <a:lumOff val="80000"/>
          </a:schemeClr>
        </a:solidFill>
      </dgm:spPr>
      <dgm:t>
        <a:bodyPr/>
        <a:lstStyle/>
        <a:p>
          <a:pPr rtl="0"/>
          <a:r>
            <a:rPr lang="en-GB" dirty="0" smtClean="0">
              <a:solidFill>
                <a:srgbClr val="003399"/>
              </a:solidFill>
            </a:rPr>
            <a:t>Section III</a:t>
          </a:r>
        </a:p>
        <a:p>
          <a:pPr rtl="0"/>
          <a:r>
            <a:rPr lang="en-GB" dirty="0" smtClean="0">
              <a:solidFill>
                <a:srgbClr val="003399"/>
              </a:solidFill>
            </a:rPr>
            <a:t>The use of the Charter before national courts</a:t>
          </a:r>
          <a:endParaRPr lang="en-IE" dirty="0">
            <a:solidFill>
              <a:srgbClr val="003399"/>
            </a:solidFill>
          </a:endParaRPr>
        </a:p>
      </dgm:t>
    </dgm:pt>
    <dgm:pt modelId="{E7850192-CEFC-4766-A671-01EABA33A118}" type="parTrans" cxnId="{2D5664E8-CC61-4000-B64E-65D8418BF318}">
      <dgm:prSet/>
      <dgm:spPr/>
      <dgm:t>
        <a:bodyPr/>
        <a:lstStyle/>
        <a:p>
          <a:endParaRPr lang="en-US"/>
        </a:p>
      </dgm:t>
    </dgm:pt>
    <dgm:pt modelId="{2600A729-8869-4248-8147-392370A2A05C}" type="sibTrans" cxnId="{2D5664E8-CC61-4000-B64E-65D8418BF318}">
      <dgm:prSet/>
      <dgm:spPr/>
      <dgm:t>
        <a:bodyPr/>
        <a:lstStyle/>
        <a:p>
          <a:endParaRPr lang="en-US"/>
        </a:p>
      </dgm:t>
    </dgm:pt>
    <dgm:pt modelId="{ABCC9A60-09F5-4D1D-BA29-C5718F82F4C5}">
      <dgm:prSet/>
      <dgm:spPr>
        <a:solidFill>
          <a:schemeClr val="accent1">
            <a:lumMod val="20000"/>
            <a:lumOff val="80000"/>
          </a:schemeClr>
        </a:solidFill>
      </dgm:spPr>
      <dgm:t>
        <a:bodyPr/>
        <a:lstStyle/>
        <a:p>
          <a:pPr rtl="0"/>
          <a:r>
            <a:rPr lang="en-GB" dirty="0" smtClean="0">
              <a:solidFill>
                <a:srgbClr val="003399"/>
              </a:solidFill>
            </a:rPr>
            <a:t>Section III</a:t>
          </a:r>
        </a:p>
        <a:p>
          <a:pPr rtl="0"/>
          <a:r>
            <a:rPr lang="en-GB" dirty="0" smtClean="0">
              <a:solidFill>
                <a:srgbClr val="003399"/>
              </a:solidFill>
            </a:rPr>
            <a:t>Digging deeper: When does national law fall “within the scope of EU law”?</a:t>
          </a:r>
          <a:endParaRPr lang="en-IE" dirty="0">
            <a:solidFill>
              <a:srgbClr val="003399"/>
            </a:solidFill>
          </a:endParaRPr>
        </a:p>
      </dgm:t>
    </dgm:pt>
    <dgm:pt modelId="{19A7710D-7941-4338-9790-6FE3593E4DC8}" type="parTrans" cxnId="{2DFE236E-E9B5-429D-B97F-DE2409C06B2C}">
      <dgm:prSet/>
      <dgm:spPr/>
      <dgm:t>
        <a:bodyPr/>
        <a:lstStyle/>
        <a:p>
          <a:endParaRPr lang="en-US"/>
        </a:p>
      </dgm:t>
    </dgm:pt>
    <dgm:pt modelId="{ABD0F6B1-806A-47C3-8B93-4D618C739AD1}" type="sibTrans" cxnId="{2DFE236E-E9B5-429D-B97F-DE2409C06B2C}">
      <dgm:prSet/>
      <dgm:spPr/>
      <dgm:t>
        <a:bodyPr/>
        <a:lstStyle/>
        <a:p>
          <a:endParaRPr lang="en-US"/>
        </a:p>
      </dgm:t>
    </dgm:pt>
    <dgm:pt modelId="{5CBEB422-8635-47FD-9C14-4A12EE466428}" type="pres">
      <dgm:prSet presAssocID="{EC444025-407A-4BEE-8EA7-51B92AD51D76}" presName="CompostProcess" presStyleCnt="0">
        <dgm:presLayoutVars>
          <dgm:dir/>
          <dgm:resizeHandles val="exact"/>
        </dgm:presLayoutVars>
      </dgm:prSet>
      <dgm:spPr/>
      <dgm:t>
        <a:bodyPr/>
        <a:lstStyle/>
        <a:p>
          <a:endParaRPr lang="en-US"/>
        </a:p>
      </dgm:t>
    </dgm:pt>
    <dgm:pt modelId="{BC1BCA97-8D0F-4FBB-AB00-9F14047E05F2}" type="pres">
      <dgm:prSet presAssocID="{EC444025-407A-4BEE-8EA7-51B92AD51D76}" presName="arrow" presStyleLbl="bgShp" presStyleIdx="0" presStyleCnt="1"/>
      <dgm:spPr>
        <a:solidFill>
          <a:schemeClr val="bg1"/>
        </a:solidFill>
      </dgm:spPr>
      <dgm:t>
        <a:bodyPr/>
        <a:lstStyle/>
        <a:p>
          <a:endParaRPr lang="en-IE"/>
        </a:p>
      </dgm:t>
    </dgm:pt>
    <dgm:pt modelId="{F1645A47-6761-413F-828A-AECCFD1BD412}" type="pres">
      <dgm:prSet presAssocID="{EC444025-407A-4BEE-8EA7-51B92AD51D76}" presName="linearProcess" presStyleCnt="0"/>
      <dgm:spPr/>
    </dgm:pt>
    <dgm:pt modelId="{144FF1BD-7AAE-42FB-A895-77A0EB2EE209}" type="pres">
      <dgm:prSet presAssocID="{D2D5360A-666E-41C5-99AC-BA354AEC40EA}" presName="textNode" presStyleLbl="node1" presStyleIdx="0" presStyleCnt="4">
        <dgm:presLayoutVars>
          <dgm:bulletEnabled val="1"/>
        </dgm:presLayoutVars>
      </dgm:prSet>
      <dgm:spPr/>
      <dgm:t>
        <a:bodyPr/>
        <a:lstStyle/>
        <a:p>
          <a:endParaRPr lang="en-US"/>
        </a:p>
      </dgm:t>
    </dgm:pt>
    <dgm:pt modelId="{AF3BE881-7B4D-43CA-B5E6-B5923DBE62D7}" type="pres">
      <dgm:prSet presAssocID="{EBBE7334-0873-409B-8478-F5E3FB004385}" presName="sibTrans" presStyleCnt="0"/>
      <dgm:spPr/>
    </dgm:pt>
    <dgm:pt modelId="{6FDA3D22-64CE-4380-A515-62E8F1DA42CD}" type="pres">
      <dgm:prSet presAssocID="{8581A95C-268E-420D-B5B3-22FBD0B3CF29}" presName="textNode" presStyleLbl="node1" presStyleIdx="1" presStyleCnt="4">
        <dgm:presLayoutVars>
          <dgm:bulletEnabled val="1"/>
        </dgm:presLayoutVars>
      </dgm:prSet>
      <dgm:spPr/>
      <dgm:t>
        <a:bodyPr/>
        <a:lstStyle/>
        <a:p>
          <a:endParaRPr lang="en-US"/>
        </a:p>
      </dgm:t>
    </dgm:pt>
    <dgm:pt modelId="{5DDBA1A8-118E-4913-8D43-8C467B9D6CB6}" type="pres">
      <dgm:prSet presAssocID="{E08AE072-D34C-485F-9927-C64F7B81E82F}" presName="sibTrans" presStyleCnt="0"/>
      <dgm:spPr/>
    </dgm:pt>
    <dgm:pt modelId="{07CAE080-F013-4C20-B9A4-FF2A5C2E6311}" type="pres">
      <dgm:prSet presAssocID="{A109A3C1-4788-49AF-8856-058915F72BE8}" presName="textNode" presStyleLbl="node1" presStyleIdx="2" presStyleCnt="4">
        <dgm:presLayoutVars>
          <dgm:bulletEnabled val="1"/>
        </dgm:presLayoutVars>
      </dgm:prSet>
      <dgm:spPr/>
      <dgm:t>
        <a:bodyPr/>
        <a:lstStyle/>
        <a:p>
          <a:endParaRPr lang="en-US"/>
        </a:p>
      </dgm:t>
    </dgm:pt>
    <dgm:pt modelId="{07ED7B93-CBB2-40F4-85C8-4866AA1AD87F}" type="pres">
      <dgm:prSet presAssocID="{2600A729-8869-4248-8147-392370A2A05C}" presName="sibTrans" presStyleCnt="0"/>
      <dgm:spPr/>
    </dgm:pt>
    <dgm:pt modelId="{341355A6-6D94-4D47-A669-1249A59C478B}" type="pres">
      <dgm:prSet presAssocID="{ABCC9A60-09F5-4D1D-BA29-C5718F82F4C5}" presName="textNode" presStyleLbl="node1" presStyleIdx="3" presStyleCnt="4">
        <dgm:presLayoutVars>
          <dgm:bulletEnabled val="1"/>
        </dgm:presLayoutVars>
      </dgm:prSet>
      <dgm:spPr/>
      <dgm:t>
        <a:bodyPr/>
        <a:lstStyle/>
        <a:p>
          <a:endParaRPr lang="en-US"/>
        </a:p>
      </dgm:t>
    </dgm:pt>
  </dgm:ptLst>
  <dgm:cxnLst>
    <dgm:cxn modelId="{4D90ADDC-B285-4123-ADF3-278F2EF38CD3}" type="presOf" srcId="{ABCC9A60-09F5-4D1D-BA29-C5718F82F4C5}" destId="{341355A6-6D94-4D47-A669-1249A59C478B}" srcOrd="0" destOrd="0" presId="urn:microsoft.com/office/officeart/2005/8/layout/hProcess9"/>
    <dgm:cxn modelId="{236E32E1-DE98-47C7-8790-27F4B231375B}" type="presOf" srcId="{D2D5360A-666E-41C5-99AC-BA354AEC40EA}" destId="{144FF1BD-7AAE-42FB-A895-77A0EB2EE209}" srcOrd="0" destOrd="0" presId="urn:microsoft.com/office/officeart/2005/8/layout/hProcess9"/>
    <dgm:cxn modelId="{80D41E7C-B003-4BC4-BF1C-C16B94F51077}" type="presOf" srcId="{8581A95C-268E-420D-B5B3-22FBD0B3CF29}" destId="{6FDA3D22-64CE-4380-A515-62E8F1DA42CD}" srcOrd="0" destOrd="0" presId="urn:microsoft.com/office/officeart/2005/8/layout/hProcess9"/>
    <dgm:cxn modelId="{2EBA67CD-79BE-4E91-97A5-CF0AD88E43FB}" type="presOf" srcId="{A109A3C1-4788-49AF-8856-058915F72BE8}" destId="{07CAE080-F013-4C20-B9A4-FF2A5C2E6311}" srcOrd="0" destOrd="0" presId="urn:microsoft.com/office/officeart/2005/8/layout/hProcess9"/>
    <dgm:cxn modelId="{A6E82D6F-6D79-43A3-AEB1-706C4F63CE15}" type="presOf" srcId="{EC444025-407A-4BEE-8EA7-51B92AD51D76}" destId="{5CBEB422-8635-47FD-9C14-4A12EE466428}" srcOrd="0" destOrd="0" presId="urn:microsoft.com/office/officeart/2005/8/layout/hProcess9"/>
    <dgm:cxn modelId="{EB0C441D-637F-4EA9-8191-E30A6AD9DC05}" srcId="{EC444025-407A-4BEE-8EA7-51B92AD51D76}" destId="{8581A95C-268E-420D-B5B3-22FBD0B3CF29}" srcOrd="1" destOrd="0" parTransId="{A55796E8-952F-40DA-ACB8-E769F8E97A8D}" sibTransId="{E08AE072-D34C-485F-9927-C64F7B81E82F}"/>
    <dgm:cxn modelId="{2DFE236E-E9B5-429D-B97F-DE2409C06B2C}" srcId="{EC444025-407A-4BEE-8EA7-51B92AD51D76}" destId="{ABCC9A60-09F5-4D1D-BA29-C5718F82F4C5}" srcOrd="3" destOrd="0" parTransId="{19A7710D-7941-4338-9790-6FE3593E4DC8}" sibTransId="{ABD0F6B1-806A-47C3-8B93-4D618C739AD1}"/>
    <dgm:cxn modelId="{F6A063F0-E175-4AA3-B880-9D5864BDAA22}" srcId="{EC444025-407A-4BEE-8EA7-51B92AD51D76}" destId="{D2D5360A-666E-41C5-99AC-BA354AEC40EA}" srcOrd="0" destOrd="0" parTransId="{B2149C43-2705-4CD6-9708-C00D0B544AD1}" sibTransId="{EBBE7334-0873-409B-8478-F5E3FB004385}"/>
    <dgm:cxn modelId="{2D5664E8-CC61-4000-B64E-65D8418BF318}" srcId="{EC444025-407A-4BEE-8EA7-51B92AD51D76}" destId="{A109A3C1-4788-49AF-8856-058915F72BE8}" srcOrd="2" destOrd="0" parTransId="{E7850192-CEFC-4766-A671-01EABA33A118}" sibTransId="{2600A729-8869-4248-8147-392370A2A05C}"/>
    <dgm:cxn modelId="{288AF229-792B-4ED0-801A-80C5A53B7C9C}" type="presParOf" srcId="{5CBEB422-8635-47FD-9C14-4A12EE466428}" destId="{BC1BCA97-8D0F-4FBB-AB00-9F14047E05F2}" srcOrd="0" destOrd="0" presId="urn:microsoft.com/office/officeart/2005/8/layout/hProcess9"/>
    <dgm:cxn modelId="{B46BC125-05DD-47C4-9853-3547BAB50C06}" type="presParOf" srcId="{5CBEB422-8635-47FD-9C14-4A12EE466428}" destId="{F1645A47-6761-413F-828A-AECCFD1BD412}" srcOrd="1" destOrd="0" presId="urn:microsoft.com/office/officeart/2005/8/layout/hProcess9"/>
    <dgm:cxn modelId="{D3279FB2-3CFD-4223-AABE-5EBDDFF33C55}" type="presParOf" srcId="{F1645A47-6761-413F-828A-AECCFD1BD412}" destId="{144FF1BD-7AAE-42FB-A895-77A0EB2EE209}" srcOrd="0" destOrd="0" presId="urn:microsoft.com/office/officeart/2005/8/layout/hProcess9"/>
    <dgm:cxn modelId="{090F021B-525E-4A5F-89CF-B8F70657848B}" type="presParOf" srcId="{F1645A47-6761-413F-828A-AECCFD1BD412}" destId="{AF3BE881-7B4D-43CA-B5E6-B5923DBE62D7}" srcOrd="1" destOrd="0" presId="urn:microsoft.com/office/officeart/2005/8/layout/hProcess9"/>
    <dgm:cxn modelId="{D6B4E029-5947-49E4-B9B3-999CFD22C86E}" type="presParOf" srcId="{F1645A47-6761-413F-828A-AECCFD1BD412}" destId="{6FDA3D22-64CE-4380-A515-62E8F1DA42CD}" srcOrd="2" destOrd="0" presId="urn:microsoft.com/office/officeart/2005/8/layout/hProcess9"/>
    <dgm:cxn modelId="{FA0450DB-39C1-40A2-AF40-7BF9CCD1C5CA}" type="presParOf" srcId="{F1645A47-6761-413F-828A-AECCFD1BD412}" destId="{5DDBA1A8-118E-4913-8D43-8C467B9D6CB6}" srcOrd="3" destOrd="0" presId="urn:microsoft.com/office/officeart/2005/8/layout/hProcess9"/>
    <dgm:cxn modelId="{77EF853A-91C6-4D83-974E-F73F466C2B0E}" type="presParOf" srcId="{F1645A47-6761-413F-828A-AECCFD1BD412}" destId="{07CAE080-F013-4C20-B9A4-FF2A5C2E6311}" srcOrd="4" destOrd="0" presId="urn:microsoft.com/office/officeart/2005/8/layout/hProcess9"/>
    <dgm:cxn modelId="{C8D925FD-EC4D-42BA-8579-64557521B86F}" type="presParOf" srcId="{F1645A47-6761-413F-828A-AECCFD1BD412}" destId="{07ED7B93-CBB2-40F4-85C8-4866AA1AD87F}" srcOrd="5" destOrd="0" presId="urn:microsoft.com/office/officeart/2005/8/layout/hProcess9"/>
    <dgm:cxn modelId="{B9CEC41A-ABDE-496B-A69F-23535587D527}" type="presParOf" srcId="{F1645A47-6761-413F-828A-AECCFD1BD412}" destId="{341355A6-6D94-4D47-A669-1249A59C478B}"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BCA97-8D0F-4FBB-AB00-9F14047E05F2}">
      <dsp:nvSpPr>
        <dsp:cNvPr id="0" name=""/>
        <dsp:cNvSpPr/>
      </dsp:nvSpPr>
      <dsp:spPr>
        <a:xfrm>
          <a:off x="626486" y="0"/>
          <a:ext cx="7100186" cy="3096344"/>
        </a:xfrm>
        <a:prstGeom prst="rightArrow">
          <a:avLst/>
        </a:prstGeom>
        <a:solidFill>
          <a:schemeClr val="bg1"/>
        </a:solidFill>
        <a:ln>
          <a:noFill/>
        </a:ln>
        <a:effectLst/>
      </dsp:spPr>
      <dsp:style>
        <a:lnRef idx="0">
          <a:scrgbClr r="0" g="0" b="0"/>
        </a:lnRef>
        <a:fillRef idx="1">
          <a:scrgbClr r="0" g="0" b="0"/>
        </a:fillRef>
        <a:effectRef idx="0">
          <a:scrgbClr r="0" g="0" b="0"/>
        </a:effectRef>
        <a:fontRef idx="minor"/>
      </dsp:style>
    </dsp:sp>
    <dsp:sp modelId="{144FF1BD-7AAE-42FB-A895-77A0EB2EE209}">
      <dsp:nvSpPr>
        <dsp:cNvPr id="0" name=""/>
        <dsp:cNvSpPr/>
      </dsp:nvSpPr>
      <dsp:spPr>
        <a:xfrm>
          <a:off x="4180" y="928903"/>
          <a:ext cx="2010794" cy="1238537"/>
        </a:xfrm>
        <a:prstGeom prst="roundRect">
          <a:avLst/>
        </a:prstGeom>
        <a:solidFill>
          <a:schemeClr val="accent1">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smtClean="0">
              <a:solidFill>
                <a:srgbClr val="003399"/>
              </a:solidFill>
            </a:rPr>
            <a:t>Section I</a:t>
          </a:r>
        </a:p>
        <a:p>
          <a:pPr lvl="0" algn="ctr" defTabSz="577850" rtl="0">
            <a:lnSpc>
              <a:spcPct val="90000"/>
            </a:lnSpc>
            <a:spcBef>
              <a:spcPct val="0"/>
            </a:spcBef>
            <a:spcAft>
              <a:spcPct val="35000"/>
            </a:spcAft>
          </a:pPr>
          <a:r>
            <a:rPr lang="en-GB" sz="1300" kern="1200" dirty="0" smtClean="0">
              <a:solidFill>
                <a:srgbClr val="003399"/>
              </a:solidFill>
            </a:rPr>
            <a:t>Introduction: What is meant by the “scope of the Charter”?</a:t>
          </a:r>
          <a:endParaRPr lang="en-IE" sz="1300" kern="1200" dirty="0">
            <a:solidFill>
              <a:srgbClr val="003399"/>
            </a:solidFill>
          </a:endParaRPr>
        </a:p>
      </dsp:txBody>
      <dsp:txXfrm>
        <a:off x="64640" y="989363"/>
        <a:ext cx="1889874" cy="1117617"/>
      </dsp:txXfrm>
    </dsp:sp>
    <dsp:sp modelId="{6FDA3D22-64CE-4380-A515-62E8F1DA42CD}">
      <dsp:nvSpPr>
        <dsp:cNvPr id="0" name=""/>
        <dsp:cNvSpPr/>
      </dsp:nvSpPr>
      <dsp:spPr>
        <a:xfrm>
          <a:off x="2115515" y="928903"/>
          <a:ext cx="2010794" cy="1238537"/>
        </a:xfrm>
        <a:prstGeom prst="roundRect">
          <a:avLst/>
        </a:prstGeom>
        <a:solidFill>
          <a:schemeClr val="accent1">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smtClean="0">
              <a:solidFill>
                <a:srgbClr val="003399"/>
              </a:solidFill>
            </a:rPr>
            <a:t>Section </a:t>
          </a:r>
          <a:r>
            <a:rPr lang="en-GB" sz="1300" kern="1200" dirty="0" smtClean="0">
              <a:solidFill>
                <a:srgbClr val="003399"/>
              </a:solidFill>
            </a:rPr>
            <a:t>II</a:t>
          </a:r>
        </a:p>
        <a:p>
          <a:pPr lvl="0" algn="ctr" defTabSz="577850" rtl="0">
            <a:lnSpc>
              <a:spcPct val="90000"/>
            </a:lnSpc>
            <a:spcBef>
              <a:spcPct val="0"/>
            </a:spcBef>
            <a:spcAft>
              <a:spcPct val="35000"/>
            </a:spcAft>
          </a:pPr>
          <a:endParaRPr lang="en-GB" sz="1300" kern="1200" dirty="0" smtClean="0">
            <a:solidFill>
              <a:srgbClr val="003399"/>
            </a:solidFill>
          </a:endParaRPr>
        </a:p>
        <a:p>
          <a:pPr lvl="0" algn="ctr" defTabSz="577850" rtl="0">
            <a:lnSpc>
              <a:spcPct val="90000"/>
            </a:lnSpc>
            <a:spcBef>
              <a:spcPct val="0"/>
            </a:spcBef>
            <a:spcAft>
              <a:spcPct val="35000"/>
            </a:spcAft>
          </a:pPr>
          <a:r>
            <a:rPr lang="en-GB" sz="1300" kern="1200" dirty="0" smtClean="0">
              <a:solidFill>
                <a:srgbClr val="003399"/>
              </a:solidFill>
            </a:rPr>
            <a:t>The </a:t>
          </a:r>
          <a:r>
            <a:rPr lang="en-GB" sz="1300" kern="1200" dirty="0" smtClean="0">
              <a:solidFill>
                <a:srgbClr val="003399"/>
              </a:solidFill>
            </a:rPr>
            <a:t>Charter’s added value</a:t>
          </a:r>
          <a:endParaRPr lang="en-IE" sz="1300" kern="1200" dirty="0">
            <a:solidFill>
              <a:srgbClr val="003399"/>
            </a:solidFill>
          </a:endParaRPr>
        </a:p>
      </dsp:txBody>
      <dsp:txXfrm>
        <a:off x="2175975" y="989363"/>
        <a:ext cx="1889874" cy="1117617"/>
      </dsp:txXfrm>
    </dsp:sp>
    <dsp:sp modelId="{07CAE080-F013-4C20-B9A4-FF2A5C2E6311}">
      <dsp:nvSpPr>
        <dsp:cNvPr id="0" name=""/>
        <dsp:cNvSpPr/>
      </dsp:nvSpPr>
      <dsp:spPr>
        <a:xfrm>
          <a:off x="4226849" y="928903"/>
          <a:ext cx="2010794" cy="1238537"/>
        </a:xfrm>
        <a:prstGeom prst="roundRect">
          <a:avLst/>
        </a:prstGeom>
        <a:solidFill>
          <a:schemeClr val="accent1">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smtClean="0">
              <a:solidFill>
                <a:srgbClr val="003399"/>
              </a:solidFill>
            </a:rPr>
            <a:t>Section III</a:t>
          </a:r>
        </a:p>
        <a:p>
          <a:pPr lvl="0" algn="ctr" defTabSz="577850" rtl="0">
            <a:lnSpc>
              <a:spcPct val="90000"/>
            </a:lnSpc>
            <a:spcBef>
              <a:spcPct val="0"/>
            </a:spcBef>
            <a:spcAft>
              <a:spcPct val="35000"/>
            </a:spcAft>
          </a:pPr>
          <a:r>
            <a:rPr lang="en-GB" sz="1300" kern="1200" dirty="0" smtClean="0">
              <a:solidFill>
                <a:srgbClr val="003399"/>
              </a:solidFill>
            </a:rPr>
            <a:t>The use of the Charter before national courts</a:t>
          </a:r>
          <a:endParaRPr lang="en-IE" sz="1300" kern="1200" dirty="0">
            <a:solidFill>
              <a:srgbClr val="003399"/>
            </a:solidFill>
          </a:endParaRPr>
        </a:p>
      </dsp:txBody>
      <dsp:txXfrm>
        <a:off x="4287309" y="989363"/>
        <a:ext cx="1889874" cy="1117617"/>
      </dsp:txXfrm>
    </dsp:sp>
    <dsp:sp modelId="{341355A6-6D94-4D47-A669-1249A59C478B}">
      <dsp:nvSpPr>
        <dsp:cNvPr id="0" name=""/>
        <dsp:cNvSpPr/>
      </dsp:nvSpPr>
      <dsp:spPr>
        <a:xfrm>
          <a:off x="6338184" y="928903"/>
          <a:ext cx="2010794" cy="1238537"/>
        </a:xfrm>
        <a:prstGeom prst="roundRect">
          <a:avLst/>
        </a:prstGeom>
        <a:solidFill>
          <a:schemeClr val="accent1">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smtClean="0">
              <a:solidFill>
                <a:srgbClr val="003399"/>
              </a:solidFill>
            </a:rPr>
            <a:t>Section III</a:t>
          </a:r>
        </a:p>
        <a:p>
          <a:pPr lvl="0" algn="ctr" defTabSz="577850" rtl="0">
            <a:lnSpc>
              <a:spcPct val="90000"/>
            </a:lnSpc>
            <a:spcBef>
              <a:spcPct val="0"/>
            </a:spcBef>
            <a:spcAft>
              <a:spcPct val="35000"/>
            </a:spcAft>
          </a:pPr>
          <a:r>
            <a:rPr lang="en-GB" sz="1300" kern="1200" dirty="0" smtClean="0">
              <a:solidFill>
                <a:srgbClr val="003399"/>
              </a:solidFill>
            </a:rPr>
            <a:t>Digging deeper: When does national law fall “within the scope of EU law”?</a:t>
          </a:r>
          <a:endParaRPr lang="en-IE" sz="1300" kern="1200" dirty="0">
            <a:solidFill>
              <a:srgbClr val="003399"/>
            </a:solidFill>
          </a:endParaRPr>
        </a:p>
      </dsp:txBody>
      <dsp:txXfrm>
        <a:off x="6398644" y="989363"/>
        <a:ext cx="1889874" cy="11176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8E434E18-7756-4692-BB3A-7C67B391EA17}" type="datetimeFigureOut">
              <a:rPr lang="en-US" smtClean="0"/>
              <a:t>4/17/2018</a:t>
            </a:fld>
            <a:endParaRPr lang="en-US"/>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79EE2E45-48FA-4834-931C-8D95170EB615}" type="slidenum">
              <a:rPr lang="en-US" smtClean="0"/>
              <a:t>‹#›</a:t>
            </a:fld>
            <a:endParaRPr lang="en-US"/>
          </a:p>
        </p:txBody>
      </p:sp>
    </p:spTree>
    <p:extLst>
      <p:ext uri="{BB962C8B-B14F-4D97-AF65-F5344CB8AC3E}">
        <p14:creationId xmlns:p14="http://schemas.microsoft.com/office/powerpoint/2010/main" val="2282147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5E91C6D-ECD0-483B-805B-27D9805AB9E0}" type="datetimeFigureOut">
              <a:rPr lang="en-US" smtClean="0"/>
              <a:t>4/17/2018</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6E275B9-6C5E-42D9-B620-27A7615B4488}" type="slidenum">
              <a:rPr lang="en-US" smtClean="0"/>
              <a:t>‹#›</a:t>
            </a:fld>
            <a:endParaRPr lang="en-US"/>
          </a:p>
        </p:txBody>
      </p:sp>
    </p:spTree>
    <p:extLst>
      <p:ext uri="{BB962C8B-B14F-4D97-AF65-F5344CB8AC3E}">
        <p14:creationId xmlns:p14="http://schemas.microsoft.com/office/powerpoint/2010/main" val="1511658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10"/>
          </p:nvPr>
        </p:nvSpPr>
        <p:spPr/>
        <p:txBody>
          <a:bodyPr/>
          <a:lstStyle/>
          <a:p>
            <a:pPr>
              <a:defRPr/>
            </a:pPr>
            <a:fld id="{39EF437C-F632-43D4-AC89-CF38CC8438B1}" type="slidenum">
              <a:rPr lang="en-US" smtClean="0"/>
              <a:pPr>
                <a:defRPr/>
              </a:pPr>
              <a:t>9</a:t>
            </a:fld>
            <a:endParaRPr lang="en-US"/>
          </a:p>
        </p:txBody>
      </p:sp>
    </p:spTree>
    <p:extLst>
      <p:ext uri="{BB962C8B-B14F-4D97-AF65-F5344CB8AC3E}">
        <p14:creationId xmlns:p14="http://schemas.microsoft.com/office/powerpoint/2010/main" val="103840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pPr>
              <a:defRPr/>
            </a:pPr>
            <a:fld id="{39EF437C-F632-43D4-AC89-CF38CC8438B1}" type="slidenum">
              <a:rPr lang="en-US" smtClean="0"/>
              <a:pPr>
                <a:defRPr/>
              </a:pPr>
              <a:t>10</a:t>
            </a:fld>
            <a:endParaRPr lang="en-US"/>
          </a:p>
        </p:txBody>
      </p:sp>
    </p:spTree>
    <p:extLst>
      <p:ext uri="{BB962C8B-B14F-4D97-AF65-F5344CB8AC3E}">
        <p14:creationId xmlns:p14="http://schemas.microsoft.com/office/powerpoint/2010/main" val="427245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Title I: </a:t>
            </a:r>
          </a:p>
          <a:p>
            <a:r>
              <a:rPr lang="en-GB" dirty="0" smtClean="0"/>
              <a:t>integrity</a:t>
            </a:r>
            <a:r>
              <a:rPr lang="en-GB" baseline="0" dirty="0" smtClean="0"/>
              <a:t> of the person</a:t>
            </a:r>
          </a:p>
          <a:p>
            <a:endParaRPr lang="en-GB" baseline="0" dirty="0" smtClean="0"/>
          </a:p>
          <a:p>
            <a:r>
              <a:rPr lang="en-GB" baseline="0" dirty="0" smtClean="0"/>
              <a:t>II: </a:t>
            </a:r>
          </a:p>
          <a:p>
            <a:r>
              <a:rPr lang="en-GB" baseline="0" dirty="0" smtClean="0"/>
              <a:t>freedom to conduct a business</a:t>
            </a:r>
          </a:p>
          <a:p>
            <a:r>
              <a:rPr lang="en-GB" baseline="0" dirty="0" smtClean="0"/>
              <a:t>Asylum</a:t>
            </a:r>
          </a:p>
          <a:p>
            <a:r>
              <a:rPr lang="en-GB" baseline="0" dirty="0" smtClean="0"/>
              <a:t>Choose occupation and engage in work</a:t>
            </a:r>
          </a:p>
          <a:p>
            <a:endParaRPr lang="en-GB" baseline="0" dirty="0" smtClean="0"/>
          </a:p>
          <a:p>
            <a:r>
              <a:rPr lang="en-GB" baseline="0" dirty="0" smtClean="0"/>
              <a:t>III: </a:t>
            </a:r>
          </a:p>
          <a:p>
            <a:r>
              <a:rPr lang="en-GB" baseline="0" dirty="0" smtClean="0"/>
              <a:t>Diversity</a:t>
            </a:r>
          </a:p>
          <a:p>
            <a:r>
              <a:rPr lang="en-GB" baseline="0" dirty="0" smtClean="0"/>
              <a:t>Children</a:t>
            </a:r>
          </a:p>
          <a:p>
            <a:r>
              <a:rPr lang="en-GB" baseline="0" dirty="0" smtClean="0"/>
              <a:t>Elderly </a:t>
            </a:r>
          </a:p>
          <a:p>
            <a:r>
              <a:rPr lang="en-GB" baseline="0" dirty="0" smtClean="0"/>
              <a:t>Integration of persons with disability</a:t>
            </a:r>
            <a:endParaRPr lang="en-US" dirty="0"/>
          </a:p>
        </p:txBody>
      </p:sp>
      <p:sp>
        <p:nvSpPr>
          <p:cNvPr id="4" name="Slide Number Placeholder 3"/>
          <p:cNvSpPr>
            <a:spLocks noGrp="1"/>
          </p:cNvSpPr>
          <p:nvPr>
            <p:ph type="sldNum" sz="quarter" idx="10"/>
          </p:nvPr>
        </p:nvSpPr>
        <p:spPr/>
        <p:txBody>
          <a:bodyPr/>
          <a:lstStyle/>
          <a:p>
            <a:fld id="{A6E275B9-6C5E-42D9-B620-27A7615B4488}" type="slidenum">
              <a:rPr lang="en-US" smtClean="0"/>
              <a:t>14</a:t>
            </a:fld>
            <a:endParaRPr lang="en-US"/>
          </a:p>
        </p:txBody>
      </p:sp>
    </p:spTree>
    <p:extLst>
      <p:ext uri="{BB962C8B-B14F-4D97-AF65-F5344CB8AC3E}">
        <p14:creationId xmlns:p14="http://schemas.microsoft.com/office/powerpoint/2010/main" val="4261077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DD9E87-64B7-460C-A71E-EB123A5966E1}" type="slidenum">
              <a:rPr lang="en-GB" smtClean="0"/>
              <a:t>37</a:t>
            </a:fld>
            <a:endParaRPr lang="en-GB"/>
          </a:p>
        </p:txBody>
      </p:sp>
    </p:spTree>
    <p:extLst>
      <p:ext uri="{BB962C8B-B14F-4D97-AF65-F5344CB8AC3E}">
        <p14:creationId xmlns:p14="http://schemas.microsoft.com/office/powerpoint/2010/main" val="1576228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tart Page">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05000"/>
            <a:ext cx="5760640" cy="2022734"/>
          </a:xfrm>
        </p:spPr>
        <p:txBody>
          <a:bodyPr anchor="t" anchorCtr="0"/>
          <a:lstStyle>
            <a:lvl1pPr algn="r">
              <a:defRPr/>
            </a:lvl1pPr>
          </a:lstStyle>
          <a:p>
            <a:r>
              <a:rPr lang="en-US" smtClean="0"/>
              <a:t>Click to edit Master title style</a:t>
            </a:r>
            <a:endParaRPr lang="en-GB" dirty="0"/>
          </a:p>
        </p:txBody>
      </p:sp>
      <p:sp>
        <p:nvSpPr>
          <p:cNvPr id="3" name="Subtitle 2"/>
          <p:cNvSpPr>
            <a:spLocks noGrp="1"/>
          </p:cNvSpPr>
          <p:nvPr>
            <p:ph type="subTitle" idx="1"/>
          </p:nvPr>
        </p:nvSpPr>
        <p:spPr>
          <a:xfrm>
            <a:off x="3779912" y="2571750"/>
            <a:ext cx="5112088" cy="1440160"/>
          </a:xfrm>
        </p:spPr>
        <p:txBody>
          <a:bodyPr/>
          <a:lstStyle>
            <a:lvl1pPr marL="0" indent="0" algn="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722D54DB-31F6-4C31-A32F-FB6DD0BFEEC2}"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98541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End Page">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05000"/>
            <a:ext cx="5760640" cy="1734702"/>
          </a:xfrm>
        </p:spPr>
        <p:txBody>
          <a:bodyPr anchor="t" anchorCtr="0">
            <a:normAutofit/>
          </a:bodyPr>
          <a:lstStyle>
            <a:lvl1pPr algn="r">
              <a:defRPr sz="3600" b="0"/>
            </a:lvl1pPr>
          </a:lstStyle>
          <a:p>
            <a:r>
              <a:rPr lang="en-US" smtClean="0"/>
              <a:t>Click to edit Master title style</a:t>
            </a:r>
            <a:endParaRPr lang="en-GB" dirty="0"/>
          </a:p>
        </p:txBody>
      </p:sp>
      <p:sp>
        <p:nvSpPr>
          <p:cNvPr id="3" name="Subtitle 2"/>
          <p:cNvSpPr>
            <a:spLocks noGrp="1"/>
          </p:cNvSpPr>
          <p:nvPr>
            <p:ph type="subTitle" idx="1"/>
          </p:nvPr>
        </p:nvSpPr>
        <p:spPr>
          <a:xfrm>
            <a:off x="3851920" y="2283718"/>
            <a:ext cx="5040080" cy="1584176"/>
          </a:xfrm>
        </p:spPr>
        <p:txBody>
          <a:bodyPr>
            <a:normAutofit/>
          </a:bodyPr>
          <a:lstStyle>
            <a:lvl1pPr marL="0" indent="0" algn="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722D54DB-31F6-4C31-A32F-FB6DD0BFEEC2}"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7" name="Title 1"/>
          <p:cNvSpPr txBox="1">
            <a:spLocks/>
          </p:cNvSpPr>
          <p:nvPr userDrawn="1"/>
        </p:nvSpPr>
        <p:spPr>
          <a:xfrm>
            <a:off x="4680000" y="4011910"/>
            <a:ext cx="4212480" cy="432048"/>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rgbClr val="F9DD16"/>
                </a:solidFill>
                <a:latin typeface="Arial" pitchFamily="34" charset="0"/>
                <a:ea typeface="+mj-ea"/>
                <a:cs typeface="Arial" pitchFamily="34" charset="0"/>
              </a:defRPr>
            </a:lvl1pPr>
          </a:lstStyle>
          <a:p>
            <a:pPr algn="r"/>
            <a:r>
              <a:rPr lang="en-US" dirty="0" smtClean="0">
                <a:latin typeface="Arial" pitchFamily="34" charset="0"/>
                <a:cs typeface="Arial" pitchFamily="34" charset="0"/>
              </a:rPr>
              <a:t>fra.europa.eu</a:t>
            </a:r>
            <a:endParaRPr lang="en-GB" dirty="0">
              <a:latin typeface="Arial" pitchFamily="34" charset="0"/>
              <a:cs typeface="Arial" pitchFamily="34" charset="0"/>
            </a:endParaRPr>
          </a:p>
        </p:txBody>
      </p:sp>
    </p:spTree>
    <p:extLst>
      <p:ext uri="{BB962C8B-B14F-4D97-AF65-F5344CB8AC3E}">
        <p14:creationId xmlns:p14="http://schemas.microsoft.com/office/powerpoint/2010/main" val="3271439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51691" y="3273828"/>
            <a:ext cx="5040560" cy="1080120"/>
          </a:xfrm>
        </p:spPr>
        <p:txBody>
          <a:bodyPr anchor="t" anchorCtr="0">
            <a:normAutofit/>
          </a:bodyPr>
          <a:lstStyle>
            <a:lvl1pPr algn="r">
              <a:defRPr sz="2800" b="0"/>
            </a:lvl1pPr>
          </a:lstStyle>
          <a:p>
            <a:r>
              <a:rPr lang="en-US" smtClean="0"/>
              <a:t>Click to edit Master title style</a:t>
            </a:r>
            <a:endParaRPr lang="en-GB" dirty="0"/>
          </a:p>
        </p:txBody>
      </p:sp>
      <p:sp>
        <p:nvSpPr>
          <p:cNvPr id="3" name="Picture Placeholder 2"/>
          <p:cNvSpPr>
            <a:spLocks noGrp="1"/>
          </p:cNvSpPr>
          <p:nvPr>
            <p:ph type="pic" idx="1"/>
          </p:nvPr>
        </p:nvSpPr>
        <p:spPr>
          <a:xfrm>
            <a:off x="3124200" y="405000"/>
            <a:ext cx="5768280" cy="27428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5" name="Date Placeholder 4"/>
          <p:cNvSpPr>
            <a:spLocks noGrp="1"/>
          </p:cNvSpPr>
          <p:nvPr>
            <p:ph type="dt" sz="half" idx="10"/>
          </p:nvPr>
        </p:nvSpPr>
        <p:spPr/>
        <p:txBody>
          <a:bodyPr/>
          <a:lstStyle/>
          <a:p>
            <a:fld id="{722D54DB-31F6-4C31-A32F-FB6DD0BFEEC2}" type="datetimeFigureOut">
              <a:rPr lang="en-GB" smtClean="0"/>
              <a:t>17/04/2018</a:t>
            </a:fld>
            <a:endParaRPr lang="en-GB" dirty="0"/>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333736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D54DB-31F6-4C31-A32F-FB6DD0BFEEC2}" type="datetimeFigureOut">
              <a:rPr lang="en-GB" smtClean="0"/>
              <a:t>17/04/2018</a:t>
            </a:fld>
            <a:endParaRPr lang="en-GB" dirty="0"/>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08310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420" y="1491630"/>
            <a:ext cx="8353160" cy="1080120"/>
          </a:xfrm>
        </p:spPr>
        <p:txBody>
          <a:bodyPr>
            <a:normAutofit/>
          </a:bodyPr>
          <a:lstStyle>
            <a:lvl1pPr marL="0" indent="0" algn="l">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8" name="Title 7"/>
          <p:cNvSpPr>
            <a:spLocks noGrp="1"/>
          </p:cNvSpPr>
          <p:nvPr>
            <p:ph type="title"/>
          </p:nvPr>
        </p:nvSpPr>
        <p:spPr>
          <a:xfrm>
            <a:off x="395420" y="951525"/>
            <a:ext cx="8353160" cy="486068"/>
          </a:xfrm>
        </p:spPr>
        <p:txBody>
          <a:bodyPr anchor="t" anchorCtr="0"/>
          <a:lstStyle>
            <a:lvl1pPr algn="l">
              <a:defRPr/>
            </a:lvl1pPr>
          </a:lstStyle>
          <a:p>
            <a:r>
              <a:rPr lang="en-US" smtClean="0"/>
              <a:t>Click to edit Master title style</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17/04/2018</a:t>
            </a:fld>
            <a:endParaRPr lang="en-GB" dirty="0"/>
          </a:p>
        </p:txBody>
      </p:sp>
      <p:sp>
        <p:nvSpPr>
          <p:cNvPr id="4" name="Footer Placeholder 3"/>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21468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420" y="3111826"/>
            <a:ext cx="8353160" cy="1080150"/>
          </a:xfrm>
        </p:spPr>
        <p:txBody>
          <a:bodyPr anchor="t">
            <a:normAutofit/>
          </a:bodyPr>
          <a:lstStyle>
            <a:lvl1pPr algn="l">
              <a:defRPr sz="3200" b="1" cap="none" baseline="0"/>
            </a:lvl1pPr>
          </a:lstStyle>
          <a:p>
            <a:r>
              <a:rPr lang="en-US" smtClean="0"/>
              <a:t>Click to edit Master title style</a:t>
            </a:r>
            <a:endParaRPr lang="en-GB" dirty="0"/>
          </a:p>
        </p:txBody>
      </p:sp>
      <p:sp>
        <p:nvSpPr>
          <p:cNvPr id="3" name="Text Placeholder 2"/>
          <p:cNvSpPr>
            <a:spLocks noGrp="1"/>
          </p:cNvSpPr>
          <p:nvPr>
            <p:ph type="body" idx="1"/>
          </p:nvPr>
        </p:nvSpPr>
        <p:spPr>
          <a:xfrm>
            <a:off x="395421" y="951526"/>
            <a:ext cx="8353160" cy="2106293"/>
          </a:xfrm>
        </p:spPr>
        <p:txBody>
          <a:bodyPr anchor="b">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9F1BF8-F3E1-496C-8DA7-42A6F4A767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828087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70"/>
            <a:ext cx="8353160" cy="486054"/>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395420" y="1491631"/>
            <a:ext cx="8353160" cy="3102992"/>
          </a:xfrm>
        </p:spPr>
        <p:txBody>
          <a:bodyPr/>
          <a:lstStyle>
            <a:lvl5pPr>
              <a:defRPr/>
            </a:lvl5pPr>
            <a:lvl6pPr marL="2151063"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FA9F1BF8-F3E1-496C-8DA7-42A6F4A76737}"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69924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25"/>
            <a:ext cx="8353160" cy="486068"/>
          </a:xfrm>
        </p:spPr>
        <p:txBody>
          <a:bodyPr anchor="t" anchorCtr="0"/>
          <a:lstStyle/>
          <a:p>
            <a:r>
              <a:rPr lang="en-US" smtClean="0"/>
              <a:t>Click to edit Master title style</a:t>
            </a:r>
            <a:endParaRPr lang="en-GB" dirty="0"/>
          </a:p>
        </p:txBody>
      </p:sp>
      <p:sp>
        <p:nvSpPr>
          <p:cNvPr id="3" name="Content Placeholder 2"/>
          <p:cNvSpPr>
            <a:spLocks noGrp="1"/>
          </p:cNvSpPr>
          <p:nvPr>
            <p:ph sz="half" idx="1"/>
          </p:nvPr>
        </p:nvSpPr>
        <p:spPr>
          <a:xfrm>
            <a:off x="395420" y="1491601"/>
            <a:ext cx="4100380" cy="3103022"/>
          </a:xfrm>
        </p:spPr>
        <p:txBody>
          <a:bodyPr/>
          <a:lstStyle>
            <a:lvl1pPr>
              <a:defRPr sz="2400"/>
            </a:lvl1pPr>
            <a:lvl2pPr>
              <a:defRPr sz="2000"/>
            </a:lvl2pPr>
            <a:lvl3pPr>
              <a:defRPr sz="2000"/>
            </a:lvl3pPr>
            <a:lvl4pPr>
              <a:defRPr sz="1800"/>
            </a:lvl4pPr>
            <a:lvl5pPr>
              <a:defRPr sz="1800"/>
            </a:lvl5pPr>
            <a:lvl6pPr marL="1792288" indent="0">
              <a:buNone/>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91601"/>
            <a:ext cx="4100380" cy="310302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FA9F1BF8-F3E1-496C-8DA7-42A6F4A76737}"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5569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420" y="951524"/>
            <a:ext cx="4101968" cy="82813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420" y="1851671"/>
            <a:ext cx="4101968"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645026" y="951525"/>
            <a:ext cx="4103555" cy="828136"/>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51671"/>
            <a:ext cx="4103555"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17/04/2018</a:t>
            </a:fld>
            <a:endParaRPr lang="en-GB"/>
          </a:p>
        </p:txBody>
      </p:sp>
      <p:sp>
        <p:nvSpPr>
          <p:cNvPr id="7" name="Footer Placeholder 6"/>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55897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5420" y="944116"/>
            <a:ext cx="8291380" cy="655499"/>
          </a:xfrm>
        </p:spPr>
        <p:txBody>
          <a:bodyPr anchor="t" anchorCtr="0">
            <a:normAutofit/>
          </a:bodyPr>
          <a:lstStyle>
            <a:lvl1pPr algn="l">
              <a:defRPr sz="3200" b="1">
                <a:latin typeface="Arial" pitchFamily="34" charset="0"/>
                <a:cs typeface="Arial"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275820" y="1653623"/>
            <a:ext cx="5410980" cy="2941000"/>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marL="1792288" indent="0">
              <a:buNone/>
              <a:defRPr sz="1600"/>
            </a:lvl6pPr>
            <a:lvl7pPr marL="2151063" indent="0">
              <a:buNone/>
              <a:defRPr sz="16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395421" y="1653623"/>
            <a:ext cx="2736380" cy="2941000"/>
          </a:xfrm>
        </p:spPr>
        <p:txBody>
          <a:bodyPr>
            <a:normAutofit/>
          </a:bodyPr>
          <a:lstStyle>
            <a:lvl1pPr marL="0" indent="0">
              <a:buNone/>
              <a:defRPr sz="20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03524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36120" y="948180"/>
            <a:ext cx="3456480" cy="921472"/>
          </a:xfrm>
        </p:spPr>
        <p:txBody>
          <a:bodyPr anchor="t" anchorCtr="0"/>
          <a:lstStyle>
            <a:lvl1pPr algn="l">
              <a:defRPr sz="2000" b="1"/>
            </a:lvl1pPr>
          </a:lstStyle>
          <a:p>
            <a:r>
              <a:rPr lang="en-US" smtClean="0"/>
              <a:t>Click to edit Master title style</a:t>
            </a:r>
            <a:endParaRPr lang="en-GB" dirty="0"/>
          </a:p>
        </p:txBody>
      </p:sp>
      <p:sp>
        <p:nvSpPr>
          <p:cNvPr id="3" name="Picture Placeholder 2"/>
          <p:cNvSpPr>
            <a:spLocks noGrp="1"/>
          </p:cNvSpPr>
          <p:nvPr>
            <p:ph type="pic" idx="1"/>
          </p:nvPr>
        </p:nvSpPr>
        <p:spPr>
          <a:xfrm>
            <a:off x="251400" y="948181"/>
            <a:ext cx="5040700" cy="3567839"/>
          </a:xfrm>
        </p:spPr>
        <p:txBody>
          <a:bodyPr/>
          <a:lstStyle>
            <a:lvl1pPr marL="0" indent="0" algn="l">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p:nvPr>
        </p:nvSpPr>
        <p:spPr>
          <a:xfrm>
            <a:off x="5436120" y="1923660"/>
            <a:ext cx="3456480" cy="2592360"/>
          </a:xfrm>
        </p:spPr>
        <p:txBody>
          <a:bodyPr/>
          <a:lstStyle>
            <a:lvl1pPr marL="0" indent="0">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85238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F1BF8-F3E1-496C-8DA7-42A6F4A76737}" type="datetimeFigureOut">
              <a:rPr lang="en-GB" smtClean="0"/>
              <a:t>17/04/2018</a:t>
            </a:fld>
            <a:endParaRPr lang="en-GB"/>
          </a:p>
        </p:txBody>
      </p:sp>
      <p:sp>
        <p:nvSpPr>
          <p:cNvPr id="3" name="Footer Placeholder 2"/>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304699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420" y="1491630"/>
            <a:ext cx="8353160" cy="1080120"/>
          </a:xfrm>
        </p:spPr>
        <p:txBody>
          <a:bodyPr>
            <a:normAutofit/>
          </a:bodyPr>
          <a:lstStyle>
            <a:lvl1pPr marL="0" indent="0" algn="l">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8" name="Title 7"/>
          <p:cNvSpPr>
            <a:spLocks noGrp="1"/>
          </p:cNvSpPr>
          <p:nvPr>
            <p:ph type="title"/>
          </p:nvPr>
        </p:nvSpPr>
        <p:spPr>
          <a:xfrm>
            <a:off x="395420" y="951525"/>
            <a:ext cx="8353160" cy="486068"/>
          </a:xfrm>
        </p:spPr>
        <p:txBody>
          <a:bodyPr anchor="t" anchorCtr="0"/>
          <a:lstStyle>
            <a:lvl1pPr algn="l">
              <a:defRPr/>
            </a:lvl1pPr>
          </a:lstStyle>
          <a:p>
            <a:r>
              <a:rPr lang="en-US" smtClean="0"/>
              <a:t>Click to edit Master title style</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17/04/2018</a:t>
            </a:fld>
            <a:endParaRPr lang="en-GB" dirty="0"/>
          </a:p>
        </p:txBody>
      </p:sp>
      <p:sp>
        <p:nvSpPr>
          <p:cNvPr id="4" name="Footer Placeholder 3"/>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147165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420" y="3111826"/>
            <a:ext cx="8353160" cy="1080150"/>
          </a:xfrm>
        </p:spPr>
        <p:txBody>
          <a:bodyPr anchor="t">
            <a:normAutofit/>
          </a:bodyPr>
          <a:lstStyle>
            <a:lvl1pPr algn="l">
              <a:defRPr sz="3200" b="1" cap="none" baseline="0"/>
            </a:lvl1pPr>
          </a:lstStyle>
          <a:p>
            <a:r>
              <a:rPr lang="en-US" smtClean="0"/>
              <a:t>Click to edit Master title style</a:t>
            </a:r>
            <a:endParaRPr lang="en-GB" dirty="0"/>
          </a:p>
        </p:txBody>
      </p:sp>
      <p:sp>
        <p:nvSpPr>
          <p:cNvPr id="3" name="Text Placeholder 2"/>
          <p:cNvSpPr>
            <a:spLocks noGrp="1"/>
          </p:cNvSpPr>
          <p:nvPr>
            <p:ph type="body" idx="1"/>
          </p:nvPr>
        </p:nvSpPr>
        <p:spPr>
          <a:xfrm>
            <a:off x="395421" y="951526"/>
            <a:ext cx="8353160" cy="2106293"/>
          </a:xfrm>
        </p:spPr>
        <p:txBody>
          <a:bodyPr anchor="b">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9F1BF8-F3E1-496C-8DA7-42A6F4A767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651558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70"/>
            <a:ext cx="8353160" cy="486054"/>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395420" y="1491631"/>
            <a:ext cx="8353160" cy="3102992"/>
          </a:xfrm>
        </p:spPr>
        <p:txBody>
          <a:bodyPr/>
          <a:lstStyle>
            <a:lvl5pPr>
              <a:defRPr/>
            </a:lvl5pPr>
            <a:lvl6pPr marL="2151063"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FA9F1BF8-F3E1-496C-8DA7-42A6F4A76737}"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192291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420" y="951525"/>
            <a:ext cx="8353160" cy="486068"/>
          </a:xfrm>
        </p:spPr>
        <p:txBody>
          <a:bodyPr anchor="t" anchorCtr="0"/>
          <a:lstStyle/>
          <a:p>
            <a:r>
              <a:rPr lang="en-US" smtClean="0"/>
              <a:t>Click to edit Master title style</a:t>
            </a:r>
            <a:endParaRPr lang="en-GB" dirty="0"/>
          </a:p>
        </p:txBody>
      </p:sp>
      <p:sp>
        <p:nvSpPr>
          <p:cNvPr id="3" name="Content Placeholder 2"/>
          <p:cNvSpPr>
            <a:spLocks noGrp="1"/>
          </p:cNvSpPr>
          <p:nvPr>
            <p:ph sz="half" idx="1"/>
          </p:nvPr>
        </p:nvSpPr>
        <p:spPr>
          <a:xfrm>
            <a:off x="395420" y="1491601"/>
            <a:ext cx="4100380" cy="3103022"/>
          </a:xfrm>
        </p:spPr>
        <p:txBody>
          <a:bodyPr/>
          <a:lstStyle>
            <a:lvl1pPr>
              <a:defRPr sz="2400"/>
            </a:lvl1pPr>
            <a:lvl2pPr>
              <a:defRPr sz="2000"/>
            </a:lvl2pPr>
            <a:lvl3pPr>
              <a:defRPr sz="2000"/>
            </a:lvl3pPr>
            <a:lvl4pPr>
              <a:defRPr sz="1800"/>
            </a:lvl4pPr>
            <a:lvl5pPr>
              <a:defRPr sz="1800"/>
            </a:lvl5pPr>
            <a:lvl6pPr marL="1792288" indent="0">
              <a:buNone/>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91601"/>
            <a:ext cx="4100380" cy="310302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FA9F1BF8-F3E1-496C-8DA7-42A6F4A76737}"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297600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420" y="951524"/>
            <a:ext cx="4101968" cy="82813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420" y="1851671"/>
            <a:ext cx="4101968"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645026" y="951525"/>
            <a:ext cx="4103555" cy="828136"/>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51671"/>
            <a:ext cx="4103555" cy="2742952"/>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Date Placeholder 1"/>
          <p:cNvSpPr>
            <a:spLocks noGrp="1"/>
          </p:cNvSpPr>
          <p:nvPr>
            <p:ph type="dt" sz="half" idx="10"/>
          </p:nvPr>
        </p:nvSpPr>
        <p:spPr/>
        <p:txBody>
          <a:bodyPr/>
          <a:lstStyle/>
          <a:p>
            <a:fld id="{FA9F1BF8-F3E1-496C-8DA7-42A6F4A76737}" type="datetimeFigureOut">
              <a:rPr lang="en-GB" smtClean="0"/>
              <a:t>17/04/2018</a:t>
            </a:fld>
            <a:endParaRPr lang="en-GB"/>
          </a:p>
        </p:txBody>
      </p:sp>
      <p:sp>
        <p:nvSpPr>
          <p:cNvPr id="7" name="Footer Placeholder 6"/>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831058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5420" y="944116"/>
            <a:ext cx="8291380" cy="655499"/>
          </a:xfrm>
        </p:spPr>
        <p:txBody>
          <a:bodyPr anchor="t" anchorCtr="0">
            <a:normAutofit/>
          </a:bodyPr>
          <a:lstStyle>
            <a:lvl1pPr algn="l">
              <a:defRPr sz="3200" b="1">
                <a:latin typeface="Arial" pitchFamily="34" charset="0"/>
                <a:cs typeface="Arial"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275820" y="1653623"/>
            <a:ext cx="5410980" cy="2941000"/>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marL="1792288" indent="0">
              <a:buNone/>
              <a:defRPr sz="1600"/>
            </a:lvl6pPr>
            <a:lvl7pPr marL="2151063" indent="0">
              <a:buNone/>
              <a:defRPr sz="16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395421" y="1653623"/>
            <a:ext cx="2736380" cy="2941000"/>
          </a:xfrm>
        </p:spPr>
        <p:txBody>
          <a:bodyPr>
            <a:normAutofit/>
          </a:bodyPr>
          <a:lstStyle>
            <a:lvl1pPr marL="0" indent="0">
              <a:buNone/>
              <a:defRPr sz="20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409366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36120" y="948180"/>
            <a:ext cx="3456480" cy="921472"/>
          </a:xfrm>
        </p:spPr>
        <p:txBody>
          <a:bodyPr anchor="t" anchorCtr="0"/>
          <a:lstStyle>
            <a:lvl1pPr algn="l">
              <a:defRPr sz="2000" b="1"/>
            </a:lvl1pPr>
          </a:lstStyle>
          <a:p>
            <a:r>
              <a:rPr lang="en-US" smtClean="0"/>
              <a:t>Click to edit Master title style</a:t>
            </a:r>
            <a:endParaRPr lang="en-GB" dirty="0"/>
          </a:p>
        </p:txBody>
      </p:sp>
      <p:sp>
        <p:nvSpPr>
          <p:cNvPr id="3" name="Picture Placeholder 2"/>
          <p:cNvSpPr>
            <a:spLocks noGrp="1"/>
          </p:cNvSpPr>
          <p:nvPr>
            <p:ph type="pic" idx="1"/>
          </p:nvPr>
        </p:nvSpPr>
        <p:spPr>
          <a:xfrm>
            <a:off x="251400" y="948181"/>
            <a:ext cx="5040700" cy="3567839"/>
          </a:xfrm>
        </p:spPr>
        <p:txBody>
          <a:bodyPr/>
          <a:lstStyle>
            <a:lvl1pPr marL="0" indent="0" algn="l">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p:nvPr>
        </p:nvSpPr>
        <p:spPr>
          <a:xfrm>
            <a:off x="5436120" y="1923660"/>
            <a:ext cx="3456480" cy="2592360"/>
          </a:xfrm>
        </p:spPr>
        <p:txBody>
          <a:bodyPr/>
          <a:lstStyle>
            <a:lvl1pPr marL="0" indent="0">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F1BF8-F3E1-496C-8DA7-42A6F4A76737}"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728160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F1BF8-F3E1-496C-8DA7-42A6F4A76737}" type="datetimeFigureOut">
              <a:rPr lang="en-GB" smtClean="0"/>
              <a:t>17/04/2018</a:t>
            </a:fld>
            <a:endParaRPr lang="en-GB"/>
          </a:p>
        </p:txBody>
      </p:sp>
      <p:sp>
        <p:nvSpPr>
          <p:cNvPr id="3" name="Footer Placeholder 2"/>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7355738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w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2.wmf"/><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3.wmf"/><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205979"/>
            <a:ext cx="8219256" cy="85725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3851920" y="1200151"/>
            <a:ext cx="483488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722D54DB-31F6-4C31-A32F-FB6DD0BFEEC2}" type="datetimeFigureOut">
              <a:rPr lang="en-GB" smtClean="0"/>
              <a:pPr/>
              <a:t>17/04/2018</a:t>
            </a:fld>
            <a:endParaRPr lang="en-GB"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72846549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7" r:id="rId3"/>
    <p:sldLayoutId id="2147483655" r:id="rId4"/>
  </p:sldLayoutIdLst>
  <p:txStyles>
    <p:titleStyle>
      <a:lvl1pPr algn="l" defTabSz="914400" rtl="0" eaLnBrk="1" latinLnBrk="0" hangingPunct="1">
        <a:spcBef>
          <a:spcPct val="0"/>
        </a:spcBef>
        <a:buNone/>
        <a:defRPr sz="4400" kern="1200">
          <a:solidFill>
            <a:srgbClr val="F9DD16"/>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8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mn-cs"/>
        </a:defRPr>
      </a:lvl6pPr>
      <a:lvl7pPr marL="2509838"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420" y="951525"/>
            <a:ext cx="8353160" cy="486099"/>
          </a:xfrm>
          <a:prstGeom prst="rect">
            <a:avLst/>
          </a:prstGeom>
        </p:spPr>
        <p:txBody>
          <a:bodyPr vert="horz" lIns="91440" tIns="45720" rIns="91440" bIns="45720" rtlCol="0" anchor="t" anchorCtr="0">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395420" y="1491601"/>
            <a:ext cx="8353160" cy="31030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Espace réservé du numéro de diapositive 5"/>
          <p:cNvSpPr txBox="1">
            <a:spLocks/>
          </p:cNvSpPr>
          <p:nvPr/>
        </p:nvSpPr>
        <p:spPr>
          <a:xfrm>
            <a:off x="7380312" y="4840002"/>
            <a:ext cx="1752997" cy="303498"/>
          </a:xfrm>
          <a:prstGeom prst="rect">
            <a:avLst/>
          </a:prstGeom>
        </p:spPr>
        <p:txBody>
          <a:bodyPr anchor="ctr" anchorCtr="0"/>
          <a:lstStyle>
            <a:defPPr>
              <a:defRPr lang="fr-FR"/>
            </a:defPPr>
            <a:lvl1pPr algn="r" defTabSz="457200" rtl="0" fontAlgn="base">
              <a:spcBef>
                <a:spcPct val="0"/>
              </a:spcBef>
              <a:spcAft>
                <a:spcPct val="0"/>
              </a:spcAft>
              <a:defRPr sz="1400" kern="1200">
                <a:solidFill>
                  <a:srgbClr val="0F3277"/>
                </a:solidFill>
                <a:latin typeface="Georgia"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defRPr/>
            </a:pPr>
            <a:fld id="{D1960B5F-F930-084F-A82F-2DF6AE924AC0}" type="slidenum">
              <a:rPr lang="fr-FR" sz="1200" smtClean="0">
                <a:solidFill>
                  <a:schemeClr val="tx1"/>
                </a:solidFill>
                <a:latin typeface="Arial" pitchFamily="34" charset="0"/>
                <a:cs typeface="Arial" pitchFamily="34" charset="0"/>
              </a:rPr>
              <a:pPr>
                <a:defRPr/>
              </a:pPr>
              <a:t>‹#›</a:t>
            </a:fld>
            <a:endParaRPr lang="fr-FR" sz="1200" dirty="0" smtClean="0">
              <a:solidFill>
                <a:schemeClr val="tx1"/>
              </a:solidFill>
              <a:latin typeface="Arial" pitchFamily="34" charset="0"/>
              <a:cs typeface="Arial" pitchFamily="34" charset="0"/>
            </a:endParaRPr>
          </a:p>
        </p:txBody>
      </p:sp>
      <p:sp>
        <p:nvSpPr>
          <p:cNvPr id="4" name="Date Placeholder 3"/>
          <p:cNvSpPr>
            <a:spLocks noGrp="1"/>
          </p:cNvSpPr>
          <p:nvPr>
            <p:ph type="dt" sz="half" idx="2"/>
          </p:nvPr>
        </p:nvSpPr>
        <p:spPr>
          <a:xfrm>
            <a:off x="457200" y="487054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FA9F1BF8-F3E1-496C-8DA7-42A6F4A76737}" type="datetimeFigureOut">
              <a:rPr lang="en-GB" smtClean="0"/>
              <a:pPr/>
              <a:t>17/04/2018</a:t>
            </a:fld>
            <a:endParaRPr lang="en-GB" dirty="0"/>
          </a:p>
        </p:txBody>
      </p:sp>
      <p:sp>
        <p:nvSpPr>
          <p:cNvPr id="5" name="Footer Placeholder 4"/>
          <p:cNvSpPr>
            <a:spLocks noGrp="1"/>
          </p:cNvSpPr>
          <p:nvPr>
            <p:ph type="ftr" sz="quarter" idx="3"/>
          </p:nvPr>
        </p:nvSpPr>
        <p:spPr>
          <a:xfrm>
            <a:off x="3124200" y="4869657"/>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3124678842"/>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 id="2147483665" r:id="rId4"/>
    <p:sldLayoutId id="2147483666" r:id="rId5"/>
    <p:sldLayoutId id="2147483669" r:id="rId6"/>
    <p:sldLayoutId id="2147483670" r:id="rId7"/>
    <p:sldLayoutId id="2147483668" r:id="rId8"/>
  </p:sldLayoutIdLst>
  <p:txStyles>
    <p:title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6pPr>
      <a:lvl7pPr marL="2509838"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420" y="951525"/>
            <a:ext cx="8353160" cy="486099"/>
          </a:xfrm>
          <a:prstGeom prst="rect">
            <a:avLst/>
          </a:prstGeom>
        </p:spPr>
        <p:txBody>
          <a:bodyPr vert="horz" lIns="91440" tIns="45720" rIns="91440" bIns="45720" rtlCol="0" anchor="t" anchorCtr="0">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395420" y="1491601"/>
            <a:ext cx="8353160" cy="31030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Espace réservé du numéro de diapositive 5"/>
          <p:cNvSpPr txBox="1">
            <a:spLocks/>
          </p:cNvSpPr>
          <p:nvPr/>
        </p:nvSpPr>
        <p:spPr>
          <a:xfrm>
            <a:off x="7380312" y="4840002"/>
            <a:ext cx="1752997" cy="303498"/>
          </a:xfrm>
          <a:prstGeom prst="rect">
            <a:avLst/>
          </a:prstGeom>
        </p:spPr>
        <p:txBody>
          <a:bodyPr anchor="ctr" anchorCtr="0"/>
          <a:lstStyle>
            <a:defPPr>
              <a:defRPr lang="fr-FR"/>
            </a:defPPr>
            <a:lvl1pPr algn="r" defTabSz="457200" rtl="0" fontAlgn="base">
              <a:spcBef>
                <a:spcPct val="0"/>
              </a:spcBef>
              <a:spcAft>
                <a:spcPct val="0"/>
              </a:spcAft>
              <a:defRPr sz="1400" kern="1200">
                <a:solidFill>
                  <a:srgbClr val="0F3277"/>
                </a:solidFill>
                <a:latin typeface="Georgia"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a:lstStyle>
          <a:p>
            <a:pPr>
              <a:defRPr/>
            </a:pPr>
            <a:fld id="{D1960B5F-F930-084F-A82F-2DF6AE924AC0}" type="slidenum">
              <a:rPr lang="fr-FR" sz="1200" smtClean="0">
                <a:solidFill>
                  <a:schemeClr val="tx1"/>
                </a:solidFill>
                <a:latin typeface="Arial" pitchFamily="34" charset="0"/>
                <a:cs typeface="Arial" pitchFamily="34" charset="0"/>
              </a:rPr>
              <a:pPr>
                <a:defRPr/>
              </a:pPr>
              <a:t>‹#›</a:t>
            </a:fld>
            <a:endParaRPr lang="fr-FR" sz="1200" dirty="0" smtClean="0">
              <a:solidFill>
                <a:schemeClr val="tx1"/>
              </a:solidFill>
              <a:latin typeface="Arial" pitchFamily="34" charset="0"/>
              <a:cs typeface="Arial" pitchFamily="34" charset="0"/>
            </a:endParaRPr>
          </a:p>
        </p:txBody>
      </p:sp>
      <p:sp>
        <p:nvSpPr>
          <p:cNvPr id="4" name="Date Placeholder 3"/>
          <p:cNvSpPr>
            <a:spLocks noGrp="1"/>
          </p:cNvSpPr>
          <p:nvPr>
            <p:ph type="dt" sz="half" idx="2"/>
          </p:nvPr>
        </p:nvSpPr>
        <p:spPr>
          <a:xfrm>
            <a:off x="457200" y="487054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FA9F1BF8-F3E1-496C-8DA7-42A6F4A76737}" type="datetimeFigureOut">
              <a:rPr lang="en-GB" smtClean="0"/>
              <a:pPr/>
              <a:t>17/04/2018</a:t>
            </a:fld>
            <a:endParaRPr lang="en-GB" dirty="0"/>
          </a:p>
        </p:txBody>
      </p:sp>
      <p:sp>
        <p:nvSpPr>
          <p:cNvPr id="5" name="Footer Placeholder 4"/>
          <p:cNvSpPr>
            <a:spLocks noGrp="1"/>
          </p:cNvSpPr>
          <p:nvPr>
            <p:ph type="ftr" sz="quarter" idx="3"/>
          </p:nvPr>
        </p:nvSpPr>
        <p:spPr>
          <a:xfrm>
            <a:off x="3124200" y="4869657"/>
            <a:ext cx="2895600" cy="273844"/>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GB" dirty="0"/>
          </a:p>
        </p:txBody>
      </p:sp>
    </p:spTree>
    <p:extLst>
      <p:ext uri="{BB962C8B-B14F-4D97-AF65-F5344CB8AC3E}">
        <p14:creationId xmlns:p14="http://schemas.microsoft.com/office/powerpoint/2010/main" val="33969932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l" defTabSz="914400" rtl="0" eaLnBrk="1" latinLnBrk="0" hangingPunct="1">
        <a:spcBef>
          <a:spcPct val="0"/>
        </a:spcBef>
        <a:buNone/>
        <a:defRPr sz="3200" b="1" kern="1200">
          <a:solidFill>
            <a:srgbClr val="003399"/>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003399"/>
          </a:solidFill>
          <a:latin typeface="Arial" pitchFamily="34" charset="0"/>
          <a:ea typeface="+mn-ea"/>
          <a:cs typeface="Arial" pitchFamily="34" charset="0"/>
        </a:defRPr>
      </a:lvl1pPr>
      <a:lvl2pPr marL="717550"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2pPr>
      <a:lvl3pPr marL="1076325" indent="-358775" algn="l" defTabSz="914400" rtl="0" eaLnBrk="1" latinLnBrk="0" hangingPunct="1">
        <a:spcBef>
          <a:spcPct val="20000"/>
        </a:spcBef>
        <a:buFont typeface="Arial" pitchFamily="34" charset="0"/>
        <a:buChar char="•"/>
        <a:defRPr sz="2000" kern="1200">
          <a:solidFill>
            <a:srgbClr val="003399"/>
          </a:solidFill>
          <a:latin typeface="Arial" pitchFamily="34" charset="0"/>
          <a:ea typeface="+mn-ea"/>
          <a:cs typeface="Arial" pitchFamily="34" charset="0"/>
        </a:defRPr>
      </a:lvl3pPr>
      <a:lvl4pPr marL="1435100" indent="-358775"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4pPr>
      <a:lvl5pPr marL="1792288" indent="-357188" algn="l" defTabSz="914400" rtl="0" eaLnBrk="1" latinLnBrk="0" hangingPunct="1">
        <a:spcBef>
          <a:spcPct val="20000"/>
        </a:spcBef>
        <a:buFont typeface="Arial" pitchFamily="34" charset="0"/>
        <a:buChar char="»"/>
        <a:defRPr sz="1800" kern="1200">
          <a:solidFill>
            <a:srgbClr val="003399"/>
          </a:solidFill>
          <a:latin typeface="Arial" pitchFamily="34" charset="0"/>
          <a:ea typeface="+mn-ea"/>
          <a:cs typeface="Arial" pitchFamily="34" charset="0"/>
        </a:defRPr>
      </a:lvl5pPr>
      <a:lvl6pPr marL="2151063"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6pPr>
      <a:lvl7pPr marL="2509838" indent="-358775" algn="l" defTabSz="914400" rtl="0" eaLnBrk="1" latinLnBrk="0" hangingPunct="1">
        <a:spcBef>
          <a:spcPct val="20000"/>
        </a:spcBef>
        <a:buFont typeface="Arial" pitchFamily="34" charset="0"/>
        <a:buChar char="•"/>
        <a:defRPr sz="1800" kern="1200">
          <a:solidFill>
            <a:srgbClr val="003399"/>
          </a:solidFill>
          <a:latin typeface="DaxlinePro-Regular" pitchFamily="50" charset="0"/>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7824" y="549016"/>
            <a:ext cx="5760640" cy="2022734"/>
          </a:xfrm>
        </p:spPr>
        <p:txBody>
          <a:bodyPr>
            <a:normAutofit fontScale="90000"/>
          </a:bodyPr>
          <a:lstStyle/>
          <a:p>
            <a:r>
              <a:rPr lang="en-GB" sz="4000" b="1" dirty="0" smtClean="0"/>
              <a:t>The </a:t>
            </a:r>
            <a:r>
              <a:rPr lang="en-GB" sz="4000" b="1" dirty="0" smtClean="0"/>
              <a:t>Charter of Fundamental Rights: </a:t>
            </a:r>
            <a:br>
              <a:rPr lang="en-GB" sz="4000" b="1" dirty="0" smtClean="0"/>
            </a:br>
            <a:r>
              <a:rPr lang="en-GB" sz="4000" b="1" u="sng" dirty="0" smtClean="0"/>
              <a:t>its (scope of) application</a:t>
            </a:r>
            <a:endParaRPr lang="en-GB" sz="4000" b="1" u="sng" dirty="0"/>
          </a:p>
        </p:txBody>
      </p:sp>
      <p:sp>
        <p:nvSpPr>
          <p:cNvPr id="3" name="Subtitle 2"/>
          <p:cNvSpPr>
            <a:spLocks noGrp="1"/>
          </p:cNvSpPr>
          <p:nvPr>
            <p:ph type="subTitle" idx="1"/>
          </p:nvPr>
        </p:nvSpPr>
        <p:spPr>
          <a:xfrm>
            <a:off x="3779912" y="2571750"/>
            <a:ext cx="5112088" cy="1872208"/>
          </a:xfrm>
        </p:spPr>
        <p:txBody>
          <a:bodyPr>
            <a:normAutofit/>
          </a:bodyPr>
          <a:lstStyle/>
          <a:p>
            <a:endParaRPr lang="en-GB" sz="1600" dirty="0" smtClean="0"/>
          </a:p>
          <a:p>
            <a:r>
              <a:rPr lang="en-GB" sz="1600" dirty="0" smtClean="0"/>
              <a:t>EJTN training workshop</a:t>
            </a:r>
          </a:p>
          <a:p>
            <a:r>
              <a:rPr lang="en-GB" sz="1600" dirty="0" smtClean="0"/>
              <a:t>Vienna, FRA, 19 April 2018</a:t>
            </a:r>
          </a:p>
          <a:p>
            <a:r>
              <a:rPr lang="en-GB" sz="1600" dirty="0" smtClean="0"/>
              <a:t>Gabriel N. Toggenburg (FRA)</a:t>
            </a:r>
            <a:endParaRPr lang="en-GB" sz="1600" dirty="0"/>
          </a:p>
        </p:txBody>
      </p:sp>
    </p:spTree>
    <p:extLst>
      <p:ext uri="{BB962C8B-B14F-4D97-AF65-F5344CB8AC3E}">
        <p14:creationId xmlns:p14="http://schemas.microsoft.com/office/powerpoint/2010/main" val="3129639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129668508"/>
              </p:ext>
            </p:extLst>
          </p:nvPr>
        </p:nvGraphicFramePr>
        <p:xfrm>
          <a:off x="395420" y="1491630"/>
          <a:ext cx="8353160" cy="309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a:xfrm>
            <a:off x="364232" y="1248596"/>
            <a:ext cx="8353160" cy="486068"/>
          </a:xfrm>
        </p:spPr>
        <p:txBody>
          <a:bodyPr>
            <a:normAutofit fontScale="90000"/>
          </a:bodyPr>
          <a:lstStyle/>
          <a:p>
            <a:pPr algn="ctr"/>
            <a:r>
              <a:rPr lang="en-GB" dirty="0" smtClean="0"/>
              <a:t>What this part covers</a:t>
            </a:r>
            <a:endParaRPr lang="en-GB" dirty="0"/>
          </a:p>
        </p:txBody>
      </p:sp>
    </p:spTree>
    <p:extLst>
      <p:ext uri="{BB962C8B-B14F-4D97-AF65-F5344CB8AC3E}">
        <p14:creationId xmlns:p14="http://schemas.microsoft.com/office/powerpoint/2010/main" val="2530130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851670"/>
            <a:ext cx="8353160" cy="2808312"/>
          </a:xfrm>
        </p:spPr>
        <p:txBody>
          <a:bodyPr>
            <a:normAutofit/>
          </a:bodyPr>
          <a:lstStyle/>
          <a:p>
            <a:pPr marL="342900" indent="-342900">
              <a:buFont typeface="Arial" panose="020B0604020202020204" pitchFamily="34" charset="0"/>
              <a:buChar char="•"/>
            </a:pPr>
            <a:r>
              <a:rPr lang="en-GB" b="1" dirty="0" smtClean="0">
                <a:solidFill>
                  <a:schemeClr val="tx1"/>
                </a:solidFill>
              </a:rPr>
              <a:t>Rights covered</a:t>
            </a:r>
            <a:r>
              <a:rPr lang="en-GB" dirty="0" smtClean="0">
                <a:solidFill>
                  <a:schemeClr val="tx1"/>
                </a:solidFill>
              </a:rPr>
              <a:t>: very modern, encompassing, innovative</a:t>
            </a:r>
          </a:p>
          <a:p>
            <a:endParaRPr lang="en-GB" dirty="0" smtClean="0">
              <a:solidFill>
                <a:schemeClr val="tx1"/>
              </a:solidFill>
            </a:endParaRPr>
          </a:p>
          <a:p>
            <a:pPr marL="342900" indent="-342900">
              <a:buFont typeface="Arial" panose="020B0604020202020204" pitchFamily="34" charset="0"/>
              <a:buChar char="•"/>
            </a:pPr>
            <a:r>
              <a:rPr lang="en-GB" b="1" dirty="0" smtClean="0">
                <a:solidFill>
                  <a:schemeClr val="tx1"/>
                </a:solidFill>
              </a:rPr>
              <a:t>Rights holders addressed</a:t>
            </a:r>
            <a:r>
              <a:rPr lang="en-GB" dirty="0" smtClean="0">
                <a:solidFill>
                  <a:schemeClr val="tx1"/>
                </a:solidFill>
              </a:rPr>
              <a:t>: individuals and private legal </a:t>
            </a:r>
            <a:r>
              <a:rPr lang="en-GB" dirty="0" smtClean="0">
                <a:solidFill>
                  <a:schemeClr val="tx1"/>
                </a:solidFill>
              </a:rPr>
              <a:t>persons (eventually </a:t>
            </a:r>
            <a:r>
              <a:rPr lang="en-GB" dirty="0" smtClean="0">
                <a:solidFill>
                  <a:schemeClr val="tx1"/>
                </a:solidFill>
              </a:rPr>
              <a:t>even public </a:t>
            </a:r>
            <a:r>
              <a:rPr lang="en-GB" dirty="0" smtClean="0">
                <a:solidFill>
                  <a:schemeClr val="tx1"/>
                </a:solidFill>
              </a:rPr>
              <a:t>entities)</a:t>
            </a:r>
            <a:endParaRPr lang="en-GB" dirty="0" smtClean="0">
              <a:solidFill>
                <a:schemeClr val="tx1"/>
              </a:solidFill>
            </a:endParaRPr>
          </a:p>
          <a:p>
            <a:endParaRPr lang="en-GB" dirty="0" smtClean="0">
              <a:solidFill>
                <a:schemeClr val="tx1"/>
              </a:solidFill>
            </a:endParaRPr>
          </a:p>
          <a:p>
            <a:pPr marL="342900" indent="-342900">
              <a:buFont typeface="Arial" panose="020B0604020202020204" pitchFamily="34" charset="0"/>
              <a:buChar char="•"/>
            </a:pPr>
            <a:r>
              <a:rPr lang="en-GB" b="1" dirty="0" smtClean="0">
                <a:solidFill>
                  <a:schemeClr val="tx1"/>
                </a:solidFill>
              </a:rPr>
              <a:t>Situations covered</a:t>
            </a:r>
            <a:r>
              <a:rPr lang="en-GB" dirty="0" smtClean="0">
                <a:solidFill>
                  <a:schemeClr val="tx1"/>
                </a:solidFill>
              </a:rPr>
              <a:t>: limited to those governed by EU law</a:t>
            </a:r>
            <a:endParaRPr lang="en-US" dirty="0">
              <a:solidFill>
                <a:schemeClr val="tx1"/>
              </a:solidFill>
            </a:endParaRPr>
          </a:p>
        </p:txBody>
      </p:sp>
      <p:sp>
        <p:nvSpPr>
          <p:cNvPr id="3" name="Title 2"/>
          <p:cNvSpPr>
            <a:spLocks noGrp="1"/>
          </p:cNvSpPr>
          <p:nvPr>
            <p:ph type="title"/>
          </p:nvPr>
        </p:nvSpPr>
        <p:spPr>
          <a:xfrm>
            <a:off x="395420" y="1059582"/>
            <a:ext cx="8353160" cy="486068"/>
          </a:xfrm>
        </p:spPr>
        <p:txBody>
          <a:bodyPr>
            <a:noAutofit/>
          </a:bodyPr>
          <a:lstStyle/>
          <a:p>
            <a:r>
              <a:rPr lang="en-GB" sz="2800" dirty="0" smtClean="0"/>
              <a:t>Different aspects of the Charter’s </a:t>
            </a:r>
            <a:r>
              <a:rPr lang="en-GB" sz="2800" dirty="0" smtClean="0"/>
              <a:t>‘scope</a:t>
            </a:r>
            <a:r>
              <a:rPr lang="en-GB" sz="2800" dirty="0" smtClean="0"/>
              <a:t>’</a:t>
            </a:r>
            <a:endParaRPr lang="en-US" sz="2800" dirty="0"/>
          </a:p>
        </p:txBody>
      </p:sp>
    </p:spTree>
    <p:extLst>
      <p:ext uri="{BB962C8B-B14F-4D97-AF65-F5344CB8AC3E}">
        <p14:creationId xmlns:p14="http://schemas.microsoft.com/office/powerpoint/2010/main" val="2039799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528392"/>
          </a:xfrm>
        </p:spPr>
        <p:txBody>
          <a:bodyPr>
            <a:normAutofit lnSpcReduction="10000"/>
          </a:bodyPr>
          <a:lstStyle/>
          <a:p>
            <a:endParaRPr lang="en-GB" dirty="0" smtClean="0"/>
          </a:p>
          <a:p>
            <a:r>
              <a:rPr lang="en-GB" dirty="0" smtClean="0">
                <a:solidFill>
                  <a:schemeClr val="tx1"/>
                </a:solidFill>
              </a:rPr>
              <a:t>1. </a:t>
            </a:r>
            <a:r>
              <a:rPr lang="en-GB" b="1" dirty="0" smtClean="0">
                <a:solidFill>
                  <a:schemeClr val="tx1"/>
                </a:solidFill>
              </a:rPr>
              <a:t>General </a:t>
            </a:r>
            <a:r>
              <a:rPr lang="en-GB" b="1" dirty="0" smtClean="0">
                <a:solidFill>
                  <a:schemeClr val="tx1"/>
                </a:solidFill>
              </a:rPr>
              <a:t>limitations </a:t>
            </a:r>
            <a:r>
              <a:rPr lang="en-GB" dirty="0" smtClean="0">
                <a:solidFill>
                  <a:schemeClr val="tx1"/>
                </a:solidFill>
              </a:rPr>
              <a:t>to Charter rights: Article 52 (1)</a:t>
            </a:r>
          </a:p>
          <a:p>
            <a:pPr lvl="1" algn="l"/>
            <a:r>
              <a:rPr lang="en-GB" sz="2100" dirty="0" smtClean="0">
                <a:solidFill>
                  <a:schemeClr val="tx1"/>
                </a:solidFill>
              </a:rPr>
              <a:t>	Provided </a:t>
            </a:r>
            <a:r>
              <a:rPr lang="en-GB" sz="2100" dirty="0">
                <a:solidFill>
                  <a:schemeClr val="tx1"/>
                </a:solidFill>
              </a:rPr>
              <a:t>for by law; </a:t>
            </a:r>
            <a:r>
              <a:rPr lang="en-GB" sz="2100" dirty="0" smtClean="0">
                <a:solidFill>
                  <a:schemeClr val="tx1"/>
                </a:solidFill>
              </a:rPr>
              <a:t>respect </a:t>
            </a:r>
            <a:r>
              <a:rPr lang="en-GB" sz="2100" dirty="0">
                <a:solidFill>
                  <a:schemeClr val="tx1"/>
                </a:solidFill>
              </a:rPr>
              <a:t>essence; proportional</a:t>
            </a:r>
          </a:p>
          <a:p>
            <a:r>
              <a:rPr lang="en-GB" dirty="0" smtClean="0">
                <a:solidFill>
                  <a:schemeClr val="tx1"/>
                </a:solidFill>
              </a:rPr>
              <a:t>2. </a:t>
            </a:r>
            <a:r>
              <a:rPr lang="en-US" dirty="0" smtClean="0">
                <a:solidFill>
                  <a:schemeClr val="tx1"/>
                </a:solidFill>
              </a:rPr>
              <a:t>Relationship with </a:t>
            </a:r>
            <a:r>
              <a:rPr lang="en-US" b="1" dirty="0" smtClean="0">
                <a:solidFill>
                  <a:schemeClr val="tx1"/>
                </a:solidFill>
              </a:rPr>
              <a:t>Treaties</a:t>
            </a:r>
            <a:r>
              <a:rPr lang="en-US" dirty="0" smtClean="0">
                <a:solidFill>
                  <a:schemeClr val="tx1"/>
                </a:solidFill>
              </a:rPr>
              <a:t>: </a:t>
            </a:r>
            <a:r>
              <a:rPr lang="en-GB" dirty="0">
                <a:solidFill>
                  <a:schemeClr val="tx1"/>
                </a:solidFill>
              </a:rPr>
              <a:t>Article 52 </a:t>
            </a:r>
            <a:r>
              <a:rPr lang="en-GB" dirty="0" smtClean="0">
                <a:solidFill>
                  <a:schemeClr val="tx1"/>
                </a:solidFill>
              </a:rPr>
              <a:t>(2)</a:t>
            </a:r>
            <a:endParaRPr lang="en-GB" dirty="0">
              <a:solidFill>
                <a:schemeClr val="tx1"/>
              </a:solidFill>
            </a:endParaRPr>
          </a:p>
          <a:p>
            <a:pPr lvl="2" algn="l"/>
            <a:r>
              <a:rPr lang="en-US" sz="2100" dirty="0">
                <a:solidFill>
                  <a:schemeClr val="tx1"/>
                </a:solidFill>
              </a:rPr>
              <a:t>right listed also in </a:t>
            </a:r>
            <a:r>
              <a:rPr lang="en-US" sz="2100" dirty="0">
                <a:solidFill>
                  <a:schemeClr val="tx1"/>
                </a:solidFill>
              </a:rPr>
              <a:t>the Treaties shall be exercised under the conditions and within the limits defined by those</a:t>
            </a:r>
            <a:r>
              <a:rPr lang="en-US" sz="2100" dirty="0">
                <a:solidFill>
                  <a:schemeClr val="tx1"/>
                </a:solidFill>
              </a:rPr>
              <a:t>.</a:t>
            </a:r>
          </a:p>
          <a:p>
            <a:r>
              <a:rPr lang="en-GB" dirty="0" smtClean="0">
                <a:solidFill>
                  <a:schemeClr val="tx1"/>
                </a:solidFill>
              </a:rPr>
              <a:t>3. Relationship </a:t>
            </a:r>
            <a:r>
              <a:rPr lang="en-GB" b="1" dirty="0" smtClean="0">
                <a:solidFill>
                  <a:schemeClr val="tx1"/>
                </a:solidFill>
              </a:rPr>
              <a:t>with ECHR</a:t>
            </a:r>
            <a:r>
              <a:rPr lang="en-GB" dirty="0" smtClean="0">
                <a:solidFill>
                  <a:schemeClr val="tx1"/>
                </a:solidFill>
              </a:rPr>
              <a:t>: Article 52 (3)</a:t>
            </a:r>
          </a:p>
          <a:p>
            <a:pPr lvl="2" algn="l"/>
            <a:r>
              <a:rPr lang="en-GB" dirty="0" smtClean="0">
                <a:solidFill>
                  <a:schemeClr val="tx1"/>
                </a:solidFill>
              </a:rPr>
              <a:t>ECHR as a minimum standard</a:t>
            </a:r>
          </a:p>
          <a:p>
            <a:pPr lvl="2" algn="l"/>
            <a:r>
              <a:rPr lang="en-GB" dirty="0" smtClean="0">
                <a:solidFill>
                  <a:schemeClr val="tx1"/>
                </a:solidFill>
              </a:rPr>
              <a:t>Absolute </a:t>
            </a:r>
            <a:r>
              <a:rPr lang="en-GB" dirty="0">
                <a:solidFill>
                  <a:schemeClr val="tx1"/>
                </a:solidFill>
              </a:rPr>
              <a:t>rights (title I </a:t>
            </a:r>
            <a:r>
              <a:rPr lang="en-GB" dirty="0" smtClean="0">
                <a:solidFill>
                  <a:schemeClr val="tx1"/>
                </a:solidFill>
              </a:rPr>
              <a:t>rights plus others</a:t>
            </a:r>
            <a:r>
              <a:rPr lang="en-GB" dirty="0" smtClean="0">
                <a:solidFill>
                  <a:schemeClr val="tx1"/>
                </a:solidFill>
              </a:rPr>
              <a:t>)</a:t>
            </a:r>
            <a:endParaRPr lang="en-GB" dirty="0" smtClean="0">
              <a:solidFill>
                <a:schemeClr val="tx1"/>
              </a:solidFill>
            </a:endParaRPr>
          </a:p>
        </p:txBody>
      </p:sp>
      <p:sp>
        <p:nvSpPr>
          <p:cNvPr id="3" name="Title 2"/>
          <p:cNvSpPr>
            <a:spLocks noGrp="1"/>
          </p:cNvSpPr>
          <p:nvPr>
            <p:ph type="title"/>
          </p:nvPr>
        </p:nvSpPr>
        <p:spPr>
          <a:xfrm>
            <a:off x="395420" y="1194559"/>
            <a:ext cx="8353160" cy="486068"/>
          </a:xfrm>
        </p:spPr>
        <p:txBody>
          <a:bodyPr>
            <a:normAutofit fontScale="90000"/>
          </a:bodyPr>
          <a:lstStyle/>
          <a:p>
            <a:r>
              <a:rPr lang="en-GB" dirty="0" smtClean="0"/>
              <a:t>Other </a:t>
            </a:r>
            <a:r>
              <a:rPr lang="en-GB" dirty="0" smtClean="0"/>
              <a:t>aspects: the 7 ‘rules’ of Article 52</a:t>
            </a:r>
            <a:endParaRPr lang="en-US" dirty="0"/>
          </a:p>
        </p:txBody>
      </p:sp>
    </p:spTree>
    <p:extLst>
      <p:ext uri="{BB962C8B-B14F-4D97-AF65-F5344CB8AC3E}">
        <p14:creationId xmlns:p14="http://schemas.microsoft.com/office/powerpoint/2010/main" val="2419957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528392"/>
          </a:xfrm>
        </p:spPr>
        <p:txBody>
          <a:bodyPr>
            <a:normAutofit lnSpcReduction="10000"/>
          </a:bodyPr>
          <a:lstStyle/>
          <a:p>
            <a:endParaRPr lang="en-GB" dirty="0" smtClean="0"/>
          </a:p>
          <a:p>
            <a:r>
              <a:rPr lang="en-GB" dirty="0">
                <a:solidFill>
                  <a:schemeClr val="tx1"/>
                </a:solidFill>
              </a:rPr>
              <a:t>4</a:t>
            </a:r>
            <a:r>
              <a:rPr lang="en-GB" dirty="0" smtClean="0">
                <a:solidFill>
                  <a:schemeClr val="tx1"/>
                </a:solidFill>
              </a:rPr>
              <a:t>. </a:t>
            </a:r>
            <a:r>
              <a:rPr lang="en-GB" dirty="0">
                <a:solidFill>
                  <a:schemeClr val="tx1"/>
                </a:solidFill>
              </a:rPr>
              <a:t>Relationship with </a:t>
            </a:r>
            <a:r>
              <a:rPr lang="en-GB" b="1" dirty="0">
                <a:solidFill>
                  <a:schemeClr val="tx1"/>
                </a:solidFill>
              </a:rPr>
              <a:t>national law</a:t>
            </a:r>
            <a:r>
              <a:rPr lang="en-GB" dirty="0">
                <a:solidFill>
                  <a:schemeClr val="tx1"/>
                </a:solidFill>
              </a:rPr>
              <a:t>: Article 52 (4)</a:t>
            </a:r>
          </a:p>
          <a:p>
            <a:pPr lvl="2" algn="l"/>
            <a:r>
              <a:rPr lang="en-GB" sz="1700" dirty="0">
                <a:solidFill>
                  <a:schemeClr val="tx1"/>
                </a:solidFill>
              </a:rPr>
              <a:t>Charter as a minimum standard</a:t>
            </a:r>
          </a:p>
          <a:p>
            <a:pPr lvl="2" algn="l"/>
            <a:r>
              <a:rPr lang="en-GB" sz="1700" dirty="0">
                <a:solidFill>
                  <a:schemeClr val="tx1"/>
                </a:solidFill>
              </a:rPr>
              <a:t>BUT: Case C-399/11 Stefano </a:t>
            </a:r>
            <a:r>
              <a:rPr lang="en-GB" sz="1700" dirty="0" err="1">
                <a:solidFill>
                  <a:schemeClr val="tx1"/>
                </a:solidFill>
              </a:rPr>
              <a:t>Melloni</a:t>
            </a:r>
            <a:r>
              <a:rPr lang="en-GB" sz="1700" dirty="0">
                <a:solidFill>
                  <a:schemeClr val="tx1"/>
                </a:solidFill>
              </a:rPr>
              <a:t> (2013) limits space for protection beyond the Charter</a:t>
            </a:r>
            <a:endParaRPr lang="en-US" sz="1700" dirty="0">
              <a:solidFill>
                <a:schemeClr val="tx1"/>
              </a:solidFill>
            </a:endParaRPr>
          </a:p>
          <a:p>
            <a:r>
              <a:rPr lang="en-GB" dirty="0" smtClean="0">
                <a:solidFill>
                  <a:schemeClr val="tx1"/>
                </a:solidFill>
              </a:rPr>
              <a:t>5. Limited reach of </a:t>
            </a:r>
            <a:r>
              <a:rPr lang="en-GB" b="1" dirty="0" smtClean="0">
                <a:solidFill>
                  <a:schemeClr val="tx1"/>
                </a:solidFill>
              </a:rPr>
              <a:t>principles</a:t>
            </a:r>
            <a:r>
              <a:rPr lang="en-GB" dirty="0" smtClean="0">
                <a:solidFill>
                  <a:schemeClr val="tx1"/>
                </a:solidFill>
              </a:rPr>
              <a:t>: Article 52 (5)</a:t>
            </a:r>
          </a:p>
          <a:p>
            <a:pPr lvl="2" algn="l"/>
            <a:r>
              <a:rPr lang="en-US" sz="1700" dirty="0" smtClean="0">
                <a:solidFill>
                  <a:schemeClr val="tx1"/>
                </a:solidFill>
              </a:rPr>
              <a:t>may </a:t>
            </a:r>
            <a:r>
              <a:rPr lang="en-US" sz="1700" dirty="0">
                <a:solidFill>
                  <a:schemeClr val="tx1"/>
                </a:solidFill>
              </a:rPr>
              <a:t>be implemented by legislative and executive acts …. </a:t>
            </a:r>
            <a:r>
              <a:rPr lang="en-US" sz="1700" dirty="0">
                <a:solidFill>
                  <a:schemeClr val="tx1"/>
                </a:solidFill>
              </a:rPr>
              <a:t>They shall be judicially </a:t>
            </a:r>
            <a:r>
              <a:rPr lang="en-US" sz="1700" dirty="0" err="1">
                <a:solidFill>
                  <a:schemeClr val="tx1"/>
                </a:solidFill>
              </a:rPr>
              <a:t>cognisable</a:t>
            </a:r>
            <a:r>
              <a:rPr lang="en-US" sz="1700" dirty="0">
                <a:solidFill>
                  <a:schemeClr val="tx1"/>
                </a:solidFill>
              </a:rPr>
              <a:t> only in the interpretation of such acts and in the ruling on their </a:t>
            </a:r>
            <a:r>
              <a:rPr lang="en-US" sz="1700" dirty="0" smtClean="0">
                <a:solidFill>
                  <a:schemeClr val="tx1"/>
                </a:solidFill>
              </a:rPr>
              <a:t>legality</a:t>
            </a:r>
          </a:p>
          <a:p>
            <a:pPr marL="0" lvl="1" algn="l"/>
            <a:r>
              <a:rPr lang="en-GB" sz="2400" dirty="0">
                <a:solidFill>
                  <a:schemeClr val="tx1"/>
                </a:solidFill>
              </a:rPr>
              <a:t>6. </a:t>
            </a:r>
            <a:r>
              <a:rPr lang="en-US" sz="2400" b="1" dirty="0" smtClean="0">
                <a:solidFill>
                  <a:schemeClr val="tx1"/>
                </a:solidFill>
              </a:rPr>
              <a:t>national </a:t>
            </a:r>
            <a:r>
              <a:rPr lang="en-US" sz="2400" b="1" dirty="0">
                <a:solidFill>
                  <a:schemeClr val="tx1"/>
                </a:solidFill>
              </a:rPr>
              <a:t>laws and </a:t>
            </a:r>
            <a:r>
              <a:rPr lang="en-US" sz="2400" b="1" dirty="0" smtClean="0">
                <a:solidFill>
                  <a:schemeClr val="tx1"/>
                </a:solidFill>
              </a:rPr>
              <a:t>practices</a:t>
            </a:r>
            <a:r>
              <a:rPr lang="en-US" sz="2400" dirty="0" smtClean="0">
                <a:solidFill>
                  <a:schemeClr val="tx1"/>
                </a:solidFill>
              </a:rPr>
              <a:t>: Article 52 (6)</a:t>
            </a:r>
          </a:p>
          <a:p>
            <a:pPr marL="914400" lvl="3" algn="l"/>
            <a:r>
              <a:rPr lang="en-US" sz="1500" dirty="0">
                <a:solidFill>
                  <a:schemeClr val="tx1"/>
                </a:solidFill>
              </a:rPr>
              <a:t>Full account shall be taken of</a:t>
            </a:r>
            <a:r>
              <a:rPr lang="en-US" sz="1500" dirty="0">
                <a:solidFill>
                  <a:schemeClr val="tx1"/>
                </a:solidFill>
              </a:rPr>
              <a:t> </a:t>
            </a:r>
            <a:r>
              <a:rPr lang="en-US" sz="1500" dirty="0" smtClean="0">
                <a:solidFill>
                  <a:schemeClr val="tx1"/>
                </a:solidFill>
              </a:rPr>
              <a:t>those specified in the Charter</a:t>
            </a:r>
            <a:endParaRPr lang="en-GB" sz="1500" dirty="0">
              <a:solidFill>
                <a:schemeClr val="tx1"/>
              </a:solidFill>
            </a:endParaRPr>
          </a:p>
        </p:txBody>
      </p:sp>
      <p:sp>
        <p:nvSpPr>
          <p:cNvPr id="3" name="Title 2"/>
          <p:cNvSpPr>
            <a:spLocks noGrp="1"/>
          </p:cNvSpPr>
          <p:nvPr>
            <p:ph type="title"/>
          </p:nvPr>
        </p:nvSpPr>
        <p:spPr>
          <a:xfrm>
            <a:off x="395420" y="1194559"/>
            <a:ext cx="8353160" cy="486068"/>
          </a:xfrm>
        </p:spPr>
        <p:txBody>
          <a:bodyPr>
            <a:normAutofit fontScale="90000"/>
          </a:bodyPr>
          <a:lstStyle/>
          <a:p>
            <a:r>
              <a:rPr lang="en-GB" dirty="0" smtClean="0"/>
              <a:t>Other </a:t>
            </a:r>
            <a:r>
              <a:rPr lang="en-GB" dirty="0" smtClean="0"/>
              <a:t>aspects: 7 rules of Article 52</a:t>
            </a:r>
            <a:endParaRPr lang="en-US" dirty="0"/>
          </a:p>
        </p:txBody>
      </p:sp>
    </p:spTree>
    <p:extLst>
      <p:ext uri="{BB962C8B-B14F-4D97-AF65-F5344CB8AC3E}">
        <p14:creationId xmlns:p14="http://schemas.microsoft.com/office/powerpoint/2010/main" val="1655430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528392"/>
          </a:xfrm>
        </p:spPr>
        <p:txBody>
          <a:bodyPr>
            <a:normAutofit/>
          </a:bodyPr>
          <a:lstStyle/>
          <a:p>
            <a:endParaRPr lang="en-GB" dirty="0" smtClean="0"/>
          </a:p>
          <a:p>
            <a:r>
              <a:rPr lang="en-GB" dirty="0">
                <a:solidFill>
                  <a:schemeClr val="tx1"/>
                </a:solidFill>
              </a:rPr>
              <a:t>7</a:t>
            </a:r>
            <a:r>
              <a:rPr lang="en-GB" sz="2400" dirty="0" smtClean="0">
                <a:solidFill>
                  <a:schemeClr val="tx1"/>
                </a:solidFill>
              </a:rPr>
              <a:t>. </a:t>
            </a:r>
            <a:r>
              <a:rPr lang="en-US" b="1" dirty="0" smtClean="0">
                <a:solidFill>
                  <a:schemeClr val="tx1"/>
                </a:solidFill>
              </a:rPr>
              <a:t>Explanations</a:t>
            </a:r>
            <a:r>
              <a:rPr lang="en-US" sz="2400" dirty="0" smtClean="0">
                <a:solidFill>
                  <a:schemeClr val="tx1"/>
                </a:solidFill>
              </a:rPr>
              <a:t>: Article 52 (7)</a:t>
            </a:r>
            <a:r>
              <a:rPr lang="en-US" dirty="0">
                <a:solidFill>
                  <a:schemeClr val="tx1"/>
                </a:solidFill>
              </a:rPr>
              <a:t> </a:t>
            </a:r>
            <a:endParaRPr lang="en-US" dirty="0" smtClean="0">
              <a:solidFill>
                <a:schemeClr val="tx1"/>
              </a:solidFill>
            </a:endParaRPr>
          </a:p>
          <a:p>
            <a:pPr lvl="2" algn="l"/>
            <a:r>
              <a:rPr lang="en-US" dirty="0" smtClean="0">
                <a:solidFill>
                  <a:schemeClr val="tx1"/>
                </a:solidFill>
              </a:rPr>
              <a:t>Due </a:t>
            </a:r>
            <a:r>
              <a:rPr lang="en-US" dirty="0">
                <a:solidFill>
                  <a:schemeClr val="tx1"/>
                </a:solidFill>
              </a:rPr>
              <a:t>regard </a:t>
            </a:r>
            <a:r>
              <a:rPr lang="en-US" dirty="0" smtClean="0">
                <a:solidFill>
                  <a:schemeClr val="tx1"/>
                </a:solidFill>
              </a:rPr>
              <a:t>to be given by </a:t>
            </a:r>
            <a:r>
              <a:rPr lang="en-US" dirty="0">
                <a:solidFill>
                  <a:schemeClr val="tx1"/>
                </a:solidFill>
              </a:rPr>
              <a:t>the courts of the Union and of the Member States</a:t>
            </a:r>
            <a:endParaRPr lang="en-US" dirty="0" smtClean="0">
              <a:solidFill>
                <a:schemeClr val="tx1"/>
              </a:solidFill>
            </a:endParaRPr>
          </a:p>
        </p:txBody>
      </p:sp>
      <p:sp>
        <p:nvSpPr>
          <p:cNvPr id="3" name="Title 2"/>
          <p:cNvSpPr>
            <a:spLocks noGrp="1"/>
          </p:cNvSpPr>
          <p:nvPr>
            <p:ph type="title"/>
          </p:nvPr>
        </p:nvSpPr>
        <p:spPr>
          <a:xfrm>
            <a:off x="395420" y="1194559"/>
            <a:ext cx="8353160" cy="486068"/>
          </a:xfrm>
        </p:spPr>
        <p:txBody>
          <a:bodyPr>
            <a:normAutofit fontScale="90000"/>
          </a:bodyPr>
          <a:lstStyle/>
          <a:p>
            <a:r>
              <a:rPr lang="en-GB" dirty="0" smtClean="0"/>
              <a:t>Other </a:t>
            </a:r>
            <a:r>
              <a:rPr lang="en-GB" dirty="0" smtClean="0"/>
              <a:t>aspects: 7 rules of Article 52</a:t>
            </a:r>
            <a:endParaRPr lang="en-US" dirty="0"/>
          </a:p>
        </p:txBody>
      </p:sp>
    </p:spTree>
    <p:extLst>
      <p:ext uri="{BB962C8B-B14F-4D97-AF65-F5344CB8AC3E}">
        <p14:creationId xmlns:p14="http://schemas.microsoft.com/office/powerpoint/2010/main" val="15570727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51636" y="1460405"/>
            <a:ext cx="8496944" cy="3330401"/>
          </a:xfrm>
        </p:spPr>
        <p:txBody>
          <a:bodyPr>
            <a:normAutofit fontScale="25000" lnSpcReduction="20000"/>
          </a:bodyPr>
          <a:lstStyle/>
          <a:p>
            <a:endParaRPr lang="en-US" dirty="0" smtClean="0"/>
          </a:p>
          <a:p>
            <a:endParaRPr lang="en-US" dirty="0" smtClean="0"/>
          </a:p>
          <a:p>
            <a:pPr marL="342900" indent="-342900">
              <a:lnSpc>
                <a:spcPct val="120000"/>
              </a:lnSpc>
              <a:buFont typeface="Arial" pitchFamily="34" charset="0"/>
              <a:buChar char="•"/>
            </a:pPr>
            <a:r>
              <a:rPr lang="en-US" sz="7200" dirty="0" smtClean="0">
                <a:solidFill>
                  <a:schemeClr val="tx1"/>
                </a:solidFill>
              </a:rPr>
              <a:t>“</a:t>
            </a:r>
            <a:r>
              <a:rPr lang="en-US" sz="8000" dirty="0" smtClean="0">
                <a:solidFill>
                  <a:schemeClr val="tx1"/>
                </a:solidFill>
              </a:rPr>
              <a:t>1. </a:t>
            </a:r>
            <a:r>
              <a:rPr lang="en-US" sz="8000" dirty="0" smtClean="0">
                <a:solidFill>
                  <a:schemeClr val="tx1"/>
                </a:solidFill>
              </a:rPr>
              <a:t>… Charter  … addressed </a:t>
            </a:r>
            <a:r>
              <a:rPr lang="en-US" sz="8000" b="1" dirty="0" smtClean="0">
                <a:solidFill>
                  <a:schemeClr val="tx1"/>
                </a:solidFill>
              </a:rPr>
              <a:t>to </a:t>
            </a:r>
            <a:r>
              <a:rPr lang="en-US" sz="8000" b="1" dirty="0" smtClean="0">
                <a:solidFill>
                  <a:schemeClr val="tx1"/>
                </a:solidFill>
              </a:rPr>
              <a:t>the Member States </a:t>
            </a:r>
            <a:r>
              <a:rPr lang="en-US" sz="8000" b="1" u="sng" dirty="0" smtClean="0">
                <a:solidFill>
                  <a:schemeClr val="tx1"/>
                </a:solidFill>
              </a:rPr>
              <a:t>only when they are implementing </a:t>
            </a:r>
            <a:r>
              <a:rPr lang="en-US" sz="8000" b="1" dirty="0" smtClean="0">
                <a:solidFill>
                  <a:schemeClr val="tx1"/>
                </a:solidFill>
              </a:rPr>
              <a:t>Union law</a:t>
            </a:r>
            <a:r>
              <a:rPr lang="en-US" sz="8000" dirty="0" smtClean="0">
                <a:solidFill>
                  <a:schemeClr val="tx1"/>
                </a:solidFill>
              </a:rPr>
              <a:t>. They shall </a:t>
            </a:r>
            <a:r>
              <a:rPr lang="en-US" sz="8000" u="sng" dirty="0" smtClean="0">
                <a:solidFill>
                  <a:schemeClr val="tx1"/>
                </a:solidFill>
              </a:rPr>
              <a:t>therefore respect the rights, observe the principles and promote the application </a:t>
            </a:r>
            <a:r>
              <a:rPr lang="en-US" sz="8000" dirty="0" smtClean="0">
                <a:solidFill>
                  <a:schemeClr val="tx1"/>
                </a:solidFill>
              </a:rPr>
              <a:t>thereof in accordance </a:t>
            </a:r>
            <a:r>
              <a:rPr lang="en-US" sz="8000" b="1" dirty="0" smtClean="0">
                <a:solidFill>
                  <a:schemeClr val="tx1"/>
                </a:solidFill>
              </a:rPr>
              <a:t>with their respective powers and respecting the limits of the powers of the Union as conferred on it in the Treaties</a:t>
            </a:r>
            <a:r>
              <a:rPr lang="en-US" sz="8000" dirty="0" smtClean="0">
                <a:solidFill>
                  <a:schemeClr val="tx1"/>
                </a:solidFill>
              </a:rPr>
              <a:t>. </a:t>
            </a:r>
            <a:endParaRPr lang="en-US" sz="8000" dirty="0" smtClean="0">
              <a:solidFill>
                <a:schemeClr val="tx1"/>
              </a:solidFill>
            </a:endParaRPr>
          </a:p>
          <a:p>
            <a:pPr>
              <a:lnSpc>
                <a:spcPct val="120000"/>
              </a:lnSpc>
            </a:pPr>
            <a:endParaRPr lang="en-US" sz="8000" dirty="0" smtClean="0">
              <a:solidFill>
                <a:schemeClr val="tx1"/>
              </a:solidFill>
            </a:endParaRPr>
          </a:p>
          <a:p>
            <a:pPr marL="342900" indent="-342900">
              <a:lnSpc>
                <a:spcPct val="120000"/>
              </a:lnSpc>
              <a:buFont typeface="Arial" pitchFamily="34" charset="0"/>
              <a:buChar char="•"/>
            </a:pPr>
            <a:r>
              <a:rPr lang="en-US" sz="8000" dirty="0" smtClean="0">
                <a:solidFill>
                  <a:schemeClr val="tx1"/>
                </a:solidFill>
              </a:rPr>
              <a:t>2. The </a:t>
            </a:r>
            <a:r>
              <a:rPr lang="en-US" sz="8000" b="1" dirty="0" smtClean="0">
                <a:solidFill>
                  <a:schemeClr val="tx1"/>
                </a:solidFill>
              </a:rPr>
              <a:t>Charter </a:t>
            </a:r>
            <a:r>
              <a:rPr lang="en-US" sz="8000" b="1" u="sng" dirty="0" smtClean="0">
                <a:solidFill>
                  <a:schemeClr val="tx1"/>
                </a:solidFill>
              </a:rPr>
              <a:t>does not extend </a:t>
            </a:r>
            <a:r>
              <a:rPr lang="en-US" sz="8000" b="1" dirty="0" smtClean="0">
                <a:solidFill>
                  <a:schemeClr val="tx1"/>
                </a:solidFill>
              </a:rPr>
              <a:t>the field of application of Union law </a:t>
            </a:r>
            <a:r>
              <a:rPr lang="en-US" sz="8000" dirty="0" smtClean="0">
                <a:solidFill>
                  <a:schemeClr val="tx1"/>
                </a:solidFill>
              </a:rPr>
              <a:t>beyond the powers of the Union </a:t>
            </a:r>
            <a:r>
              <a:rPr lang="en-US" sz="8000" b="1" dirty="0" smtClean="0">
                <a:solidFill>
                  <a:schemeClr val="tx1"/>
                </a:solidFill>
              </a:rPr>
              <a:t>or establish any new power or task for the Union, or modify powers and tasks</a:t>
            </a:r>
            <a:r>
              <a:rPr lang="en-US" sz="8000" dirty="0" smtClean="0">
                <a:solidFill>
                  <a:schemeClr val="tx1"/>
                </a:solidFill>
              </a:rPr>
              <a:t> as defined in the Treaties.“</a:t>
            </a:r>
            <a:endParaRPr lang="en-GB" sz="8000" dirty="0">
              <a:solidFill>
                <a:schemeClr val="tx1"/>
              </a:solidFill>
            </a:endParaRPr>
          </a:p>
        </p:txBody>
      </p:sp>
      <p:sp>
        <p:nvSpPr>
          <p:cNvPr id="4" name="Title 3"/>
          <p:cNvSpPr>
            <a:spLocks noGrp="1"/>
          </p:cNvSpPr>
          <p:nvPr>
            <p:ph type="title"/>
          </p:nvPr>
        </p:nvSpPr>
        <p:spPr/>
        <p:txBody>
          <a:bodyPr>
            <a:normAutofit fontScale="90000"/>
          </a:bodyPr>
          <a:lstStyle/>
          <a:p>
            <a:r>
              <a:rPr lang="en-GB" smtClean="0"/>
              <a:t>Article 51: The Charter’s “field of application”</a:t>
            </a:r>
            <a:endParaRPr lang="en-GB" dirty="0"/>
          </a:p>
        </p:txBody>
      </p:sp>
    </p:spTree>
    <p:extLst>
      <p:ext uri="{BB962C8B-B14F-4D97-AF65-F5344CB8AC3E}">
        <p14:creationId xmlns:p14="http://schemas.microsoft.com/office/powerpoint/2010/main" val="1319951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491630"/>
            <a:ext cx="8353160" cy="2808312"/>
          </a:xfrm>
        </p:spPr>
        <p:txBody>
          <a:bodyPr>
            <a:noAutofit/>
          </a:bodyPr>
          <a:lstStyle/>
          <a:p>
            <a:pPr marL="342900" indent="-342900">
              <a:buFont typeface="Arial" panose="020B0604020202020204" pitchFamily="34" charset="0"/>
              <a:buChar char="•"/>
            </a:pPr>
            <a:r>
              <a:rPr lang="en-GB" sz="1900" dirty="0" smtClean="0">
                <a:solidFill>
                  <a:schemeClr val="tx1"/>
                </a:solidFill>
              </a:rPr>
              <a:t>“It </a:t>
            </a:r>
            <a:r>
              <a:rPr lang="en-GB" sz="1900" dirty="0">
                <a:solidFill>
                  <a:schemeClr val="tx1"/>
                </a:solidFill>
              </a:rPr>
              <a:t>is also important to consider the objective of protecting fundamental rights in EU law, which is to ensure that </a:t>
            </a:r>
            <a:r>
              <a:rPr lang="en-GB" sz="1900" b="1" dirty="0">
                <a:solidFill>
                  <a:schemeClr val="tx1"/>
                </a:solidFill>
              </a:rPr>
              <a:t>those rights are not infringed in areas of EU activity, whether through action at EU level or through the implementation </a:t>
            </a:r>
            <a:r>
              <a:rPr lang="en-GB" sz="1900" dirty="0">
                <a:solidFill>
                  <a:schemeClr val="tx1"/>
                </a:solidFill>
              </a:rPr>
              <a:t>of EU law by the Member States</a:t>
            </a:r>
            <a:r>
              <a:rPr lang="en-GB" sz="1900" dirty="0" smtClean="0">
                <a:solidFill>
                  <a:schemeClr val="tx1"/>
                </a:solidFill>
              </a:rPr>
              <a:t>.”</a:t>
            </a:r>
            <a:r>
              <a:rPr lang="en-GB" sz="1900" i="1" dirty="0">
                <a:solidFill>
                  <a:schemeClr val="tx1"/>
                </a:solidFill>
              </a:rPr>
              <a:t/>
            </a:r>
            <a:br>
              <a:rPr lang="en-GB" sz="1900" i="1" dirty="0">
                <a:solidFill>
                  <a:schemeClr val="tx1"/>
                </a:solidFill>
              </a:rPr>
            </a:br>
            <a:r>
              <a:rPr lang="en-GB" sz="1200" i="1" dirty="0">
                <a:solidFill>
                  <a:schemeClr val="tx1"/>
                </a:solidFill>
              </a:rPr>
              <a:t>CJEU 6 March 2014, </a:t>
            </a:r>
            <a:r>
              <a:rPr lang="en-GB" sz="1200" i="1" dirty="0" err="1">
                <a:solidFill>
                  <a:schemeClr val="tx1"/>
                </a:solidFill>
              </a:rPr>
              <a:t>Siragusa</a:t>
            </a:r>
            <a:r>
              <a:rPr lang="en-GB" sz="1200" i="1" dirty="0">
                <a:solidFill>
                  <a:schemeClr val="tx1"/>
                </a:solidFill>
              </a:rPr>
              <a:t>, Case C-206/13, para. 31</a:t>
            </a:r>
            <a:r>
              <a:rPr lang="en-GB" sz="1200" i="1" dirty="0" smtClean="0">
                <a:solidFill>
                  <a:schemeClr val="tx1"/>
                </a:solidFill>
              </a:rPr>
              <a:t>.</a:t>
            </a:r>
          </a:p>
          <a:p>
            <a:pPr marL="342900" indent="-342900">
              <a:buFont typeface="Arial" panose="020B0604020202020204" pitchFamily="34" charset="0"/>
              <a:buChar char="•"/>
            </a:pPr>
            <a:endParaRPr lang="en-GB" sz="1200" i="1" dirty="0">
              <a:solidFill>
                <a:schemeClr val="tx1"/>
              </a:solidFill>
            </a:endParaRPr>
          </a:p>
          <a:p>
            <a:pPr marL="342900" indent="-342900">
              <a:buFont typeface="Arial" panose="020B0604020202020204" pitchFamily="34" charset="0"/>
              <a:buChar char="•"/>
            </a:pPr>
            <a:r>
              <a:rPr lang="en-GB" sz="1900" dirty="0" smtClean="0">
                <a:solidFill>
                  <a:schemeClr val="tx1"/>
                </a:solidFill>
              </a:rPr>
              <a:t>“Situations </a:t>
            </a:r>
            <a:r>
              <a:rPr lang="en-GB" sz="1900" dirty="0">
                <a:solidFill>
                  <a:schemeClr val="tx1"/>
                </a:solidFill>
              </a:rPr>
              <a:t>cannot exist which are covered in that way by European Union law without those fundamental rights being applicable. The </a:t>
            </a:r>
            <a:r>
              <a:rPr lang="en-GB" sz="1900" b="1" dirty="0">
                <a:solidFill>
                  <a:schemeClr val="tx1"/>
                </a:solidFill>
              </a:rPr>
              <a:t>applicability of European Union law entails applicability of the fundamental rights guaranteed by the Charter</a:t>
            </a:r>
            <a:r>
              <a:rPr lang="en-GB" sz="1900" dirty="0" smtClean="0">
                <a:solidFill>
                  <a:schemeClr val="tx1"/>
                </a:solidFill>
              </a:rPr>
              <a:t>.”</a:t>
            </a:r>
            <a:r>
              <a:rPr lang="en-US" sz="1900" i="1" dirty="0">
                <a:solidFill>
                  <a:schemeClr val="tx1"/>
                </a:solidFill>
              </a:rPr>
              <a:t/>
            </a:r>
            <a:br>
              <a:rPr lang="en-US" sz="1900" i="1" dirty="0">
                <a:solidFill>
                  <a:schemeClr val="tx1"/>
                </a:solidFill>
              </a:rPr>
            </a:br>
            <a:r>
              <a:rPr lang="en-GB" sz="1200" i="1" dirty="0" smtClean="0">
                <a:solidFill>
                  <a:schemeClr val="tx1"/>
                </a:solidFill>
              </a:rPr>
              <a:t>CJEU </a:t>
            </a:r>
            <a:r>
              <a:rPr lang="en-GB" sz="1200" i="1" dirty="0">
                <a:solidFill>
                  <a:schemeClr val="tx1"/>
                </a:solidFill>
              </a:rPr>
              <a:t>26 February 2013, </a:t>
            </a:r>
            <a:r>
              <a:rPr lang="en-GB" sz="1200" i="1" dirty="0" err="1">
                <a:solidFill>
                  <a:schemeClr val="tx1"/>
                </a:solidFill>
              </a:rPr>
              <a:t>Åkerberg</a:t>
            </a:r>
            <a:r>
              <a:rPr lang="en-GB" sz="1200" i="1" dirty="0">
                <a:solidFill>
                  <a:schemeClr val="tx1"/>
                </a:solidFill>
              </a:rPr>
              <a:t> </a:t>
            </a:r>
            <a:r>
              <a:rPr lang="en-GB" sz="1200" i="1" dirty="0" err="1">
                <a:solidFill>
                  <a:schemeClr val="tx1"/>
                </a:solidFill>
              </a:rPr>
              <a:t>Fransson</a:t>
            </a:r>
            <a:r>
              <a:rPr lang="en-GB" sz="1200" i="1" dirty="0">
                <a:solidFill>
                  <a:schemeClr val="tx1"/>
                </a:solidFill>
              </a:rPr>
              <a:t>, Case C‑617/10, para. 21.</a:t>
            </a:r>
            <a:endParaRPr lang="en-US" sz="1200" i="1" dirty="0">
              <a:solidFill>
                <a:schemeClr val="tx1"/>
              </a:solidFill>
            </a:endParaRPr>
          </a:p>
          <a:p>
            <a:endParaRPr lang="en-GB" sz="1900" i="1" dirty="0">
              <a:solidFill>
                <a:schemeClr val="tx1"/>
              </a:solidFill>
            </a:endParaRPr>
          </a:p>
        </p:txBody>
      </p:sp>
      <p:sp>
        <p:nvSpPr>
          <p:cNvPr id="4" name="Title 3"/>
          <p:cNvSpPr>
            <a:spLocks noGrp="1"/>
          </p:cNvSpPr>
          <p:nvPr>
            <p:ph type="title"/>
          </p:nvPr>
        </p:nvSpPr>
        <p:spPr/>
        <p:txBody>
          <a:bodyPr>
            <a:normAutofit fontScale="90000"/>
          </a:bodyPr>
          <a:lstStyle/>
          <a:p>
            <a:r>
              <a:rPr lang="en-GB" dirty="0" smtClean="0"/>
              <a:t>Why to oblige MS under the Charter?</a:t>
            </a:r>
            <a:endParaRPr lang="en-GB" dirty="0"/>
          </a:p>
        </p:txBody>
      </p:sp>
    </p:spTree>
    <p:extLst>
      <p:ext uri="{BB962C8B-B14F-4D97-AF65-F5344CB8AC3E}">
        <p14:creationId xmlns:p14="http://schemas.microsoft.com/office/powerpoint/2010/main" val="616330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The </a:t>
            </a:r>
            <a:r>
              <a:rPr lang="de-AT" dirty="0" smtClean="0"/>
              <a:t>‘mystery‘ of the scope: </a:t>
            </a:r>
            <a:r>
              <a:rPr lang="de-AT" dirty="0" smtClean="0"/>
              <a:t>ECHR vs.CFREU</a:t>
            </a:r>
            <a:endParaRPr lang="en-GB" b="1" dirty="0"/>
          </a:p>
        </p:txBody>
      </p:sp>
      <p:sp>
        <p:nvSpPr>
          <p:cNvPr id="3" name="Inhaltsplatzhalter 2"/>
          <p:cNvSpPr>
            <a:spLocks noGrp="1"/>
          </p:cNvSpPr>
          <p:nvPr>
            <p:ph idx="1"/>
          </p:nvPr>
        </p:nvSpPr>
        <p:spPr/>
        <p:txBody>
          <a:bodyPr/>
          <a:lstStyle/>
          <a:p>
            <a:pPr lvl="3"/>
            <a:endParaRPr lang="de-AT" dirty="0" smtClean="0"/>
          </a:p>
          <a:p>
            <a:endParaRPr lang="en-GB" dirty="0"/>
          </a:p>
        </p:txBody>
      </p:sp>
      <p:sp>
        <p:nvSpPr>
          <p:cNvPr id="4" name="Rectangle 3"/>
          <p:cNvSpPr/>
          <p:nvPr/>
        </p:nvSpPr>
        <p:spPr>
          <a:xfrm>
            <a:off x="1438188" y="1771650"/>
            <a:ext cx="5532735" cy="3371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algn="ctr"/>
            <a:r>
              <a:rPr lang="en-GB" b="1" dirty="0"/>
              <a:t>All State </a:t>
            </a:r>
            <a:r>
              <a:rPr lang="en-GB" b="1" dirty="0" smtClean="0"/>
              <a:t>actions </a:t>
            </a:r>
            <a:r>
              <a:rPr lang="en-GB" b="1" dirty="0"/>
              <a:t>and omissions</a:t>
            </a:r>
          </a:p>
        </p:txBody>
      </p:sp>
      <p:sp>
        <p:nvSpPr>
          <p:cNvPr id="5" name="Rectangle 4"/>
          <p:cNvSpPr/>
          <p:nvPr/>
        </p:nvSpPr>
        <p:spPr>
          <a:xfrm>
            <a:off x="1885950" y="1771650"/>
            <a:ext cx="5086350" cy="33718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100" b="1" u="sng" dirty="0" smtClean="0"/>
              <a:t>ECHR: </a:t>
            </a:r>
          </a:p>
          <a:p>
            <a:pPr algn="ctr"/>
            <a:r>
              <a:rPr lang="en-GB" sz="2100" dirty="0" smtClean="0"/>
              <a:t>a</a:t>
            </a:r>
            <a:r>
              <a:rPr lang="en-GB" sz="2100" dirty="0" smtClean="0"/>
              <a:t>ll State action/omission </a:t>
            </a:r>
            <a:br>
              <a:rPr lang="en-GB" sz="2100" dirty="0" smtClean="0"/>
            </a:br>
            <a:r>
              <a:rPr lang="en-GB" sz="2100" dirty="0" smtClean="0"/>
              <a:t>fully covered</a:t>
            </a:r>
            <a:endParaRPr lang="en-GB" sz="2100" b="1" u="sng" dirty="0"/>
          </a:p>
        </p:txBody>
      </p:sp>
      <p:sp>
        <p:nvSpPr>
          <p:cNvPr id="6" name="Rectangle 5"/>
          <p:cNvSpPr/>
          <p:nvPr/>
        </p:nvSpPr>
        <p:spPr>
          <a:xfrm>
            <a:off x="2543175" y="2859783"/>
            <a:ext cx="3771900" cy="2283718"/>
          </a:xfrm>
          <a:prstGeom prst="rect">
            <a:avLst/>
          </a:prstGeom>
          <a:solidFill>
            <a:schemeClr val="accent2"/>
          </a:solidFill>
          <a:ln w="76200" cap="rnd">
            <a:solidFill>
              <a:srgbClr val="0070C0"/>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b="1" u="sng" dirty="0"/>
              <a:t>EU human rights </a:t>
            </a:r>
            <a:r>
              <a:rPr lang="en-GB" b="1" u="sng" dirty="0" smtClean="0"/>
              <a:t>obligations:</a:t>
            </a:r>
            <a:r>
              <a:rPr lang="en-GB" dirty="0" smtClean="0"/>
              <a:t> coverage </a:t>
            </a:r>
            <a:r>
              <a:rPr lang="en-GB" dirty="0"/>
              <a:t>by </a:t>
            </a:r>
            <a:r>
              <a:rPr lang="en-GB" dirty="0" smtClean="0"/>
              <a:t>limited </a:t>
            </a:r>
            <a:r>
              <a:rPr lang="en-GB" dirty="0"/>
              <a:t>to cases where and when the Member State is “implementing EU law” in the sense of Article 51 of the Charter and the CJEU’s case </a:t>
            </a:r>
            <a:r>
              <a:rPr lang="en-GB" dirty="0" smtClean="0"/>
              <a:t>law (“acting within the scope of EU law”, “in respect of matters covered by EU law” </a:t>
            </a:r>
            <a:r>
              <a:rPr lang="en-GB" dirty="0" err="1" smtClean="0"/>
              <a:t>etc</a:t>
            </a:r>
            <a:r>
              <a:rPr lang="en-GB" dirty="0" smtClean="0"/>
              <a:t>)</a:t>
            </a:r>
            <a:endParaRPr lang="en-GB" dirty="0"/>
          </a:p>
        </p:txBody>
      </p:sp>
      <p:sp>
        <p:nvSpPr>
          <p:cNvPr id="7" name="Down Arrow 6"/>
          <p:cNvSpPr/>
          <p:nvPr/>
        </p:nvSpPr>
        <p:spPr>
          <a:xfrm rot="5037196">
            <a:off x="6846122" y="1618028"/>
            <a:ext cx="1287371" cy="2411875"/>
          </a:xfrm>
          <a:prstGeom prst="downArrow">
            <a:avLst/>
          </a:prstGeom>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21254642">
            <a:off x="6737417" y="2564225"/>
            <a:ext cx="1781462" cy="369332"/>
          </a:xfrm>
          <a:prstGeom prst="rect">
            <a:avLst/>
          </a:prstGeom>
          <a:noFill/>
        </p:spPr>
        <p:txBody>
          <a:bodyPr wrap="square" rtlCol="0">
            <a:spAutoFit/>
          </a:bodyPr>
          <a:lstStyle/>
          <a:p>
            <a:r>
              <a:rPr lang="en-GB" dirty="0" smtClean="0"/>
              <a:t>Foggy borderline</a:t>
            </a:r>
            <a:endParaRPr lang="en-US" dirty="0"/>
          </a:p>
        </p:txBody>
      </p:sp>
    </p:spTree>
    <p:extLst>
      <p:ext uri="{BB962C8B-B14F-4D97-AF65-F5344CB8AC3E}">
        <p14:creationId xmlns:p14="http://schemas.microsoft.com/office/powerpoint/2010/main" val="2329333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028700"/>
            <a:ext cx="8676456" cy="486054"/>
          </a:xfrm>
        </p:spPr>
        <p:txBody>
          <a:bodyPr>
            <a:normAutofit fontScale="90000"/>
          </a:bodyPr>
          <a:lstStyle/>
          <a:p>
            <a:r>
              <a:rPr lang="de-AT" dirty="0"/>
              <a:t>States act </a:t>
            </a:r>
            <a:r>
              <a:rPr lang="de-AT" dirty="0" smtClean="0"/>
              <a:t>autonomously:‘Charter-free zones‘</a:t>
            </a:r>
            <a:endParaRPr lang="en-GB" b="1" dirty="0"/>
          </a:p>
        </p:txBody>
      </p:sp>
      <p:pic>
        <p:nvPicPr>
          <p:cNvPr id="4" name="Inhaltsplatzhalter 3"/>
          <p:cNvPicPr>
            <a:picLocks noGrp="1" noChangeAspect="1"/>
          </p:cNvPicPr>
          <p:nvPr>
            <p:ph idx="1"/>
          </p:nvPr>
        </p:nvPicPr>
        <p:blipFill>
          <a:blip r:embed="rId3"/>
          <a:stretch>
            <a:fillRect/>
          </a:stretch>
        </p:blipFill>
        <p:spPr>
          <a:xfrm>
            <a:off x="382689" y="1514285"/>
            <a:ext cx="7023969" cy="3793769"/>
          </a:xfrm>
          <a:prstGeom prst="rect">
            <a:avLst/>
          </a:prstGeom>
        </p:spPr>
      </p:pic>
    </p:spTree>
    <p:extLst>
      <p:ext uri="{BB962C8B-B14F-4D97-AF65-F5344CB8AC3E}">
        <p14:creationId xmlns:p14="http://schemas.microsoft.com/office/powerpoint/2010/main" val="230159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9251" y="1471612"/>
            <a:ext cx="9191085" cy="3764434"/>
          </a:xfrm>
          <a:prstGeom prst="rect">
            <a:avLst/>
          </a:prstGeom>
        </p:spPr>
      </p:pic>
      <p:sp>
        <p:nvSpPr>
          <p:cNvPr id="2" name="Subtitle 1"/>
          <p:cNvSpPr>
            <a:spLocks noGrp="1"/>
          </p:cNvSpPr>
          <p:nvPr>
            <p:ph type="subTitle"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de-AT" dirty="0"/>
              <a:t>Limited scope affects access to justice</a:t>
            </a:r>
            <a:endParaRPr lang="en-US" dirty="0"/>
          </a:p>
        </p:txBody>
      </p:sp>
    </p:spTree>
    <p:extLst>
      <p:ext uri="{BB962C8B-B14F-4D97-AF65-F5344CB8AC3E}">
        <p14:creationId xmlns:p14="http://schemas.microsoft.com/office/powerpoint/2010/main" val="19337071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528392"/>
          </a:xfrm>
        </p:spPr>
        <p:txBody>
          <a:bodyPr>
            <a:normAutofit/>
          </a:bodyPr>
          <a:lstStyle/>
          <a:p>
            <a:pPr marL="342900" indent="-342900">
              <a:buFont typeface="Arial" panose="020B0604020202020204" pitchFamily="34" charset="0"/>
              <a:buChar char="•"/>
            </a:pPr>
            <a:r>
              <a:rPr lang="en-GB" b="1" dirty="0">
                <a:solidFill>
                  <a:schemeClr val="tx1"/>
                </a:solidFill>
              </a:rPr>
              <a:t>In terms of Member State behaviour covered? </a:t>
            </a:r>
            <a:br>
              <a:rPr lang="en-GB" b="1" dirty="0">
                <a:solidFill>
                  <a:schemeClr val="tx1"/>
                </a:solidFill>
              </a:rPr>
            </a:br>
            <a:r>
              <a:rPr lang="en-GB" dirty="0">
                <a:solidFill>
                  <a:schemeClr val="tx1"/>
                </a:solidFill>
              </a:rPr>
              <a:t>	</a:t>
            </a:r>
            <a:r>
              <a:rPr lang="en-GB" dirty="0" smtClean="0">
                <a:solidFill>
                  <a:schemeClr val="tx1"/>
                </a:solidFill>
              </a:rPr>
              <a:t>No</a:t>
            </a:r>
            <a:endParaRPr lang="en-GB" dirty="0">
              <a:solidFill>
                <a:schemeClr val="tx1"/>
              </a:solidFill>
            </a:endParaRPr>
          </a:p>
          <a:p>
            <a:endParaRPr lang="en-US" sz="1200" dirty="0">
              <a:solidFill>
                <a:schemeClr val="tx1"/>
              </a:solidFill>
            </a:endParaRPr>
          </a:p>
          <a:p>
            <a:pPr marL="342900" indent="-342900">
              <a:buFont typeface="Arial" panose="020B0604020202020204" pitchFamily="34" charset="0"/>
              <a:buChar char="•"/>
            </a:pPr>
            <a:r>
              <a:rPr lang="en-GB" b="1" dirty="0" smtClean="0">
                <a:solidFill>
                  <a:schemeClr val="tx1"/>
                </a:solidFill>
              </a:rPr>
              <a:t>In terms of rights covered? </a:t>
            </a:r>
            <a:br>
              <a:rPr lang="en-GB" b="1" dirty="0" smtClean="0">
                <a:solidFill>
                  <a:schemeClr val="tx1"/>
                </a:solidFill>
              </a:rPr>
            </a:br>
            <a:r>
              <a:rPr lang="en-GB" dirty="0" smtClean="0">
                <a:solidFill>
                  <a:schemeClr val="tx1"/>
                </a:solidFill>
              </a:rPr>
              <a:t>	Yes</a:t>
            </a:r>
          </a:p>
          <a:p>
            <a:endParaRPr lang="en-GB" sz="1200" dirty="0" smtClean="0">
              <a:solidFill>
                <a:schemeClr val="tx1"/>
              </a:solidFill>
            </a:endParaRPr>
          </a:p>
          <a:p>
            <a:pPr marL="342900" indent="-342900">
              <a:buFont typeface="Arial" panose="020B0604020202020204" pitchFamily="34" charset="0"/>
              <a:buChar char="•"/>
            </a:pPr>
            <a:r>
              <a:rPr lang="en-GB" b="1" dirty="0" smtClean="0">
                <a:solidFill>
                  <a:schemeClr val="tx1"/>
                </a:solidFill>
              </a:rPr>
              <a:t>In terms of procedural protection offered? </a:t>
            </a:r>
            <a:r>
              <a:rPr lang="en-GB" dirty="0" smtClean="0">
                <a:solidFill>
                  <a:schemeClr val="tx1"/>
                </a:solidFill>
              </a:rPr>
              <a:t/>
            </a:r>
            <a:br>
              <a:rPr lang="en-GB" dirty="0" smtClean="0">
                <a:solidFill>
                  <a:schemeClr val="tx1"/>
                </a:solidFill>
              </a:rPr>
            </a:br>
            <a:r>
              <a:rPr lang="en-GB" dirty="0" smtClean="0">
                <a:solidFill>
                  <a:schemeClr val="tx1"/>
                </a:solidFill>
              </a:rPr>
              <a:t>	Yes</a:t>
            </a:r>
          </a:p>
        </p:txBody>
      </p:sp>
      <p:sp>
        <p:nvSpPr>
          <p:cNvPr id="3" name="Title 2"/>
          <p:cNvSpPr>
            <a:spLocks noGrp="1"/>
          </p:cNvSpPr>
          <p:nvPr>
            <p:ph type="title"/>
          </p:nvPr>
        </p:nvSpPr>
        <p:spPr/>
        <p:txBody>
          <a:bodyPr>
            <a:noAutofit/>
          </a:bodyPr>
          <a:lstStyle/>
          <a:p>
            <a:r>
              <a:rPr lang="en-GB" sz="2800" dirty="0" smtClean="0"/>
              <a:t>Does the Charter add value?</a:t>
            </a:r>
            <a:endParaRPr lang="en-US" sz="2800" dirty="0"/>
          </a:p>
        </p:txBody>
      </p:sp>
    </p:spTree>
    <p:extLst>
      <p:ext uri="{BB962C8B-B14F-4D97-AF65-F5344CB8AC3E}">
        <p14:creationId xmlns:p14="http://schemas.microsoft.com/office/powerpoint/2010/main" val="1815331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491630"/>
            <a:ext cx="8353160" cy="3384376"/>
          </a:xfrm>
        </p:spPr>
        <p:txBody>
          <a:bodyPr>
            <a:normAutofit/>
          </a:bodyPr>
          <a:lstStyle/>
          <a:p>
            <a:endParaRPr lang="en-US" dirty="0"/>
          </a:p>
          <a:p>
            <a:r>
              <a:rPr lang="en-US" dirty="0" smtClean="0">
                <a:solidFill>
                  <a:schemeClr val="tx1"/>
                </a:solidFill>
              </a:rPr>
              <a:t>“In </a:t>
            </a:r>
            <a:r>
              <a:rPr lang="en-US" dirty="0">
                <a:solidFill>
                  <a:schemeClr val="tx1"/>
                </a:solidFill>
              </a:rPr>
              <a:t>so far as this Charter contains rights which correspond to rights guaranteed by the </a:t>
            </a:r>
            <a:r>
              <a:rPr lang="en-US" dirty="0" smtClean="0">
                <a:solidFill>
                  <a:schemeClr val="tx1"/>
                </a:solidFill>
              </a:rPr>
              <a:t>[ECHR] the </a:t>
            </a:r>
            <a:r>
              <a:rPr lang="en-US" dirty="0">
                <a:solidFill>
                  <a:schemeClr val="tx1"/>
                </a:solidFill>
              </a:rPr>
              <a:t>meaning and scope of those rights </a:t>
            </a:r>
            <a:r>
              <a:rPr lang="en-US" b="1" dirty="0">
                <a:solidFill>
                  <a:schemeClr val="tx1"/>
                </a:solidFill>
              </a:rPr>
              <a:t>shall be the same</a:t>
            </a:r>
            <a:r>
              <a:rPr lang="en-US" dirty="0">
                <a:solidFill>
                  <a:schemeClr val="tx1"/>
                </a:solidFill>
              </a:rPr>
              <a:t> as those laid down by the said Convention. This provision shall not prevent </a:t>
            </a:r>
            <a:r>
              <a:rPr lang="en-US" b="1" dirty="0">
                <a:solidFill>
                  <a:schemeClr val="tx1"/>
                </a:solidFill>
              </a:rPr>
              <a:t>Union law providing </a:t>
            </a:r>
            <a:r>
              <a:rPr lang="en-US" b="1" u="sng" dirty="0">
                <a:solidFill>
                  <a:schemeClr val="tx1"/>
                </a:solidFill>
              </a:rPr>
              <a:t>more extensive </a:t>
            </a:r>
            <a:r>
              <a:rPr lang="en-US" dirty="0">
                <a:solidFill>
                  <a:schemeClr val="tx1"/>
                </a:solidFill>
              </a:rPr>
              <a:t>protection</a:t>
            </a:r>
            <a:r>
              <a:rPr lang="en-US" dirty="0" smtClean="0">
                <a:solidFill>
                  <a:schemeClr val="tx1"/>
                </a:solidFill>
              </a:rPr>
              <a:t>.” (Art. 52 Para 3)</a:t>
            </a:r>
          </a:p>
          <a:p>
            <a:pPr marL="342900" indent="-342900">
              <a:buFont typeface="Arial" panose="020B0604020202020204" pitchFamily="34" charset="0"/>
              <a:buChar char="•"/>
            </a:pPr>
            <a:endParaRPr lang="en-US" dirty="0" smtClean="0"/>
          </a:p>
        </p:txBody>
      </p:sp>
      <p:sp>
        <p:nvSpPr>
          <p:cNvPr id="4" name="Title 3"/>
          <p:cNvSpPr>
            <a:spLocks noGrp="1"/>
          </p:cNvSpPr>
          <p:nvPr>
            <p:ph type="title"/>
          </p:nvPr>
        </p:nvSpPr>
        <p:spPr/>
        <p:txBody>
          <a:bodyPr>
            <a:normAutofit fontScale="90000"/>
          </a:bodyPr>
          <a:lstStyle/>
          <a:p>
            <a:r>
              <a:rPr lang="en-GB" dirty="0" smtClean="0"/>
              <a:t>Added value: Charter and ECHR</a:t>
            </a:r>
            <a:endParaRPr lang="en-GB" dirty="0"/>
          </a:p>
        </p:txBody>
      </p:sp>
    </p:spTree>
    <p:extLst>
      <p:ext uri="{BB962C8B-B14F-4D97-AF65-F5344CB8AC3E}">
        <p14:creationId xmlns:p14="http://schemas.microsoft.com/office/powerpoint/2010/main" val="100192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2578978100"/>
              </p:ext>
            </p:extLst>
          </p:nvPr>
        </p:nvGraphicFramePr>
        <p:xfrm>
          <a:off x="755576" y="555526"/>
          <a:ext cx="7855187" cy="467299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Autofit/>
          </a:bodyPr>
          <a:lstStyle/>
          <a:p>
            <a:pPr algn="ctr"/>
            <a:r>
              <a:rPr lang="en-GB" sz="2800" dirty="0" smtClean="0"/>
              <a:t>The Charter’s innovative potential</a:t>
            </a:r>
            <a:endParaRPr lang="en-US" sz="2800" dirty="0"/>
          </a:p>
        </p:txBody>
      </p:sp>
    </p:spTree>
    <p:extLst>
      <p:ext uri="{BB962C8B-B14F-4D97-AF65-F5344CB8AC3E}">
        <p14:creationId xmlns:p14="http://schemas.microsoft.com/office/powerpoint/2010/main" val="30953583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45990" y="1582067"/>
            <a:ext cx="1081088" cy="270272"/>
          </a:xfrm>
          <a:prstGeom prst="rect">
            <a:avLst/>
          </a:prstGeom>
          <a:solidFill>
            <a:srgbClr val="0026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II Freedoms</a:t>
            </a:r>
          </a:p>
          <a:p>
            <a:pPr>
              <a:defRPr/>
            </a:pPr>
            <a:r>
              <a:rPr lang="en-GB" sz="750" dirty="0"/>
              <a:t>(Articles 6–19)</a:t>
            </a:r>
          </a:p>
        </p:txBody>
      </p:sp>
      <p:sp>
        <p:nvSpPr>
          <p:cNvPr id="7" name="Rectangle 6"/>
          <p:cNvSpPr/>
          <p:nvPr/>
        </p:nvSpPr>
        <p:spPr>
          <a:xfrm>
            <a:off x="1045991" y="2553617"/>
            <a:ext cx="1079897" cy="270272"/>
          </a:xfrm>
          <a:prstGeom prst="rect">
            <a:avLst/>
          </a:prstGeom>
          <a:solidFill>
            <a:srgbClr val="00565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III Equality</a:t>
            </a:r>
          </a:p>
          <a:p>
            <a:pPr>
              <a:defRPr/>
            </a:pPr>
            <a:r>
              <a:rPr lang="en-GB" sz="750" dirty="0"/>
              <a:t>(Articles 20–26)</a:t>
            </a:r>
          </a:p>
        </p:txBody>
      </p:sp>
      <p:sp>
        <p:nvSpPr>
          <p:cNvPr id="8" name="Rectangle 7"/>
          <p:cNvSpPr/>
          <p:nvPr/>
        </p:nvSpPr>
        <p:spPr>
          <a:xfrm>
            <a:off x="1045990" y="4497908"/>
            <a:ext cx="1081088" cy="270272"/>
          </a:xfrm>
          <a:prstGeom prst="rect">
            <a:avLst/>
          </a:prstGeom>
          <a:solidFill>
            <a:srgbClr val="A8263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VI Justice </a:t>
            </a:r>
          </a:p>
          <a:p>
            <a:pPr>
              <a:defRPr/>
            </a:pPr>
            <a:r>
              <a:rPr lang="en-GB" sz="750" dirty="0"/>
              <a:t>(Articles 47–50) </a:t>
            </a:r>
          </a:p>
        </p:txBody>
      </p:sp>
      <p:sp>
        <p:nvSpPr>
          <p:cNvPr id="9" name="Rectangle 8"/>
          <p:cNvSpPr/>
          <p:nvPr/>
        </p:nvSpPr>
        <p:spPr>
          <a:xfrm>
            <a:off x="1045990" y="1258219"/>
            <a:ext cx="1081088" cy="269081"/>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I Dignity</a:t>
            </a:r>
          </a:p>
          <a:p>
            <a:pPr>
              <a:defRPr/>
            </a:pPr>
            <a:r>
              <a:rPr lang="en-GB" sz="750" dirty="0"/>
              <a:t>(Articles 1–5)</a:t>
            </a:r>
          </a:p>
        </p:txBody>
      </p:sp>
      <p:sp>
        <p:nvSpPr>
          <p:cNvPr id="10" name="Rectangle 9"/>
          <p:cNvSpPr/>
          <p:nvPr/>
        </p:nvSpPr>
        <p:spPr>
          <a:xfrm>
            <a:off x="1045990" y="2877467"/>
            <a:ext cx="1081088" cy="27027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IV Solidarity</a:t>
            </a:r>
          </a:p>
          <a:p>
            <a:pPr>
              <a:defRPr/>
            </a:pPr>
            <a:r>
              <a:rPr lang="en-GB" sz="750" dirty="0"/>
              <a:t>(Articles 27–38)</a:t>
            </a:r>
          </a:p>
        </p:txBody>
      </p:sp>
      <p:sp>
        <p:nvSpPr>
          <p:cNvPr id="11" name="Rectangle 10"/>
          <p:cNvSpPr/>
          <p:nvPr/>
        </p:nvSpPr>
        <p:spPr>
          <a:xfrm>
            <a:off x="1045990" y="3850208"/>
            <a:ext cx="1081088" cy="27027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V Citizens’ rights (Articles 39–46)</a:t>
            </a:r>
          </a:p>
        </p:txBody>
      </p:sp>
      <p:sp>
        <p:nvSpPr>
          <p:cNvPr id="12" name="Rectangle 11"/>
          <p:cNvSpPr/>
          <p:nvPr/>
        </p:nvSpPr>
        <p:spPr>
          <a:xfrm>
            <a:off x="1043608" y="4821758"/>
            <a:ext cx="1081088"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VII General provisions </a:t>
            </a:r>
            <a:r>
              <a:rPr lang="en-GB" sz="750" dirty="0"/>
              <a:t>(Articles 51–54)</a:t>
            </a:r>
          </a:p>
        </p:txBody>
      </p:sp>
      <p:sp>
        <p:nvSpPr>
          <p:cNvPr id="13" name="Rectangle 12"/>
          <p:cNvSpPr/>
          <p:nvPr/>
        </p:nvSpPr>
        <p:spPr>
          <a:xfrm>
            <a:off x="1043609" y="934369"/>
            <a:ext cx="1079897"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Preamble</a:t>
            </a:r>
          </a:p>
        </p:txBody>
      </p:sp>
      <p:sp>
        <p:nvSpPr>
          <p:cNvPr id="14" name="Rectangle 13"/>
          <p:cNvSpPr/>
          <p:nvPr/>
        </p:nvSpPr>
        <p:spPr>
          <a:xfrm>
            <a:off x="2303861" y="1582067"/>
            <a:ext cx="809625"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6 Liberty and security</a:t>
            </a:r>
          </a:p>
        </p:txBody>
      </p:sp>
      <p:sp>
        <p:nvSpPr>
          <p:cNvPr id="15" name="Rectangle 14"/>
          <p:cNvSpPr/>
          <p:nvPr/>
        </p:nvSpPr>
        <p:spPr>
          <a:xfrm>
            <a:off x="3168254" y="1582067"/>
            <a:ext cx="809625"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7 Private and family life</a:t>
            </a:r>
          </a:p>
        </p:txBody>
      </p:sp>
      <p:sp>
        <p:nvSpPr>
          <p:cNvPr id="16" name="Rectangle 15"/>
          <p:cNvSpPr/>
          <p:nvPr/>
        </p:nvSpPr>
        <p:spPr>
          <a:xfrm>
            <a:off x="4031456" y="1582067"/>
            <a:ext cx="810816" cy="270272"/>
          </a:xfrm>
          <a:prstGeom prst="rect">
            <a:avLst/>
          </a:prstGeom>
          <a:solidFill>
            <a:schemeClr val="bg1"/>
          </a:solid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8 Personal data</a:t>
            </a:r>
          </a:p>
        </p:txBody>
      </p:sp>
      <p:sp>
        <p:nvSpPr>
          <p:cNvPr id="17" name="Rectangle 16"/>
          <p:cNvSpPr/>
          <p:nvPr/>
        </p:nvSpPr>
        <p:spPr>
          <a:xfrm>
            <a:off x="4895851" y="1582067"/>
            <a:ext cx="809625"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9 Marry and found family</a:t>
            </a:r>
          </a:p>
        </p:txBody>
      </p:sp>
      <p:sp>
        <p:nvSpPr>
          <p:cNvPr id="18" name="Rectangle 17"/>
          <p:cNvSpPr/>
          <p:nvPr/>
        </p:nvSpPr>
        <p:spPr>
          <a:xfrm>
            <a:off x="5760245" y="1582067"/>
            <a:ext cx="1079897"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10 Thought conscience and religion</a:t>
            </a:r>
          </a:p>
        </p:txBody>
      </p:sp>
      <p:sp>
        <p:nvSpPr>
          <p:cNvPr id="19" name="Rectangle 18"/>
          <p:cNvSpPr/>
          <p:nvPr/>
        </p:nvSpPr>
        <p:spPr>
          <a:xfrm>
            <a:off x="2303861" y="1905917"/>
            <a:ext cx="1079897"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11 Expression and information</a:t>
            </a:r>
          </a:p>
        </p:txBody>
      </p:sp>
      <p:sp>
        <p:nvSpPr>
          <p:cNvPr id="20" name="Rectangle 19"/>
          <p:cNvSpPr/>
          <p:nvPr/>
        </p:nvSpPr>
        <p:spPr>
          <a:xfrm>
            <a:off x="3437335" y="1905917"/>
            <a:ext cx="1081088"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12 Assembly and association</a:t>
            </a:r>
          </a:p>
        </p:txBody>
      </p:sp>
      <p:sp>
        <p:nvSpPr>
          <p:cNvPr id="21" name="Rectangle 20"/>
          <p:cNvSpPr/>
          <p:nvPr/>
        </p:nvSpPr>
        <p:spPr>
          <a:xfrm>
            <a:off x="4572001" y="1905917"/>
            <a:ext cx="809625"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13 Arts and sciences</a:t>
            </a:r>
          </a:p>
        </p:txBody>
      </p:sp>
      <p:sp>
        <p:nvSpPr>
          <p:cNvPr id="22" name="Rectangle 21"/>
          <p:cNvSpPr/>
          <p:nvPr/>
        </p:nvSpPr>
        <p:spPr>
          <a:xfrm>
            <a:off x="5436395" y="1905917"/>
            <a:ext cx="809625"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14 Education </a:t>
            </a:r>
          </a:p>
        </p:txBody>
      </p:sp>
      <p:sp>
        <p:nvSpPr>
          <p:cNvPr id="23" name="Rectangle 22"/>
          <p:cNvSpPr/>
          <p:nvPr/>
        </p:nvSpPr>
        <p:spPr>
          <a:xfrm>
            <a:off x="6299598" y="1905917"/>
            <a:ext cx="1081088"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15 Choose occupation and engage in work</a:t>
            </a:r>
          </a:p>
        </p:txBody>
      </p:sp>
      <p:sp>
        <p:nvSpPr>
          <p:cNvPr id="24" name="Rectangle 23"/>
          <p:cNvSpPr/>
          <p:nvPr/>
        </p:nvSpPr>
        <p:spPr>
          <a:xfrm>
            <a:off x="2303861" y="2229767"/>
            <a:ext cx="809625"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16 Conduct a business </a:t>
            </a:r>
          </a:p>
        </p:txBody>
      </p:sp>
      <p:sp>
        <p:nvSpPr>
          <p:cNvPr id="25" name="Rectangle 24"/>
          <p:cNvSpPr/>
          <p:nvPr/>
        </p:nvSpPr>
        <p:spPr>
          <a:xfrm>
            <a:off x="3168254" y="2229767"/>
            <a:ext cx="809625" cy="270272"/>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17 Property</a:t>
            </a:r>
          </a:p>
        </p:txBody>
      </p:sp>
      <p:sp>
        <p:nvSpPr>
          <p:cNvPr id="26" name="Rectangle 25"/>
          <p:cNvSpPr/>
          <p:nvPr/>
        </p:nvSpPr>
        <p:spPr>
          <a:xfrm>
            <a:off x="4031456" y="2229767"/>
            <a:ext cx="810816"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18 Asylum</a:t>
            </a:r>
          </a:p>
        </p:txBody>
      </p:sp>
      <p:sp>
        <p:nvSpPr>
          <p:cNvPr id="27" name="Rectangle 26"/>
          <p:cNvSpPr/>
          <p:nvPr/>
        </p:nvSpPr>
        <p:spPr>
          <a:xfrm>
            <a:off x="4923236" y="2229767"/>
            <a:ext cx="1079897"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19 Removal, expulsion or extradition</a:t>
            </a:r>
          </a:p>
        </p:txBody>
      </p:sp>
      <p:sp>
        <p:nvSpPr>
          <p:cNvPr id="28" name="Rectangle 27"/>
          <p:cNvSpPr/>
          <p:nvPr/>
        </p:nvSpPr>
        <p:spPr>
          <a:xfrm>
            <a:off x="2303861" y="1258219"/>
            <a:ext cx="809625"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1 Human dignity</a:t>
            </a:r>
          </a:p>
        </p:txBody>
      </p:sp>
      <p:sp>
        <p:nvSpPr>
          <p:cNvPr id="29" name="Rectangle 28"/>
          <p:cNvSpPr/>
          <p:nvPr/>
        </p:nvSpPr>
        <p:spPr>
          <a:xfrm>
            <a:off x="3168254" y="1258219"/>
            <a:ext cx="809625" cy="269081"/>
          </a:xfrm>
          <a:prstGeom prst="rect">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 Life</a:t>
            </a:r>
          </a:p>
        </p:txBody>
      </p:sp>
      <p:sp>
        <p:nvSpPr>
          <p:cNvPr id="30" name="Rectangle 29"/>
          <p:cNvSpPr/>
          <p:nvPr/>
        </p:nvSpPr>
        <p:spPr>
          <a:xfrm>
            <a:off x="4031456" y="1258219"/>
            <a:ext cx="810816" cy="269081"/>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 Integrity of the person</a:t>
            </a:r>
          </a:p>
        </p:txBody>
      </p:sp>
      <p:sp>
        <p:nvSpPr>
          <p:cNvPr id="31" name="Rectangle 30"/>
          <p:cNvSpPr/>
          <p:nvPr/>
        </p:nvSpPr>
        <p:spPr>
          <a:xfrm>
            <a:off x="4895851" y="1258219"/>
            <a:ext cx="1620441" cy="269081"/>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 Torture and inhuman degrading treatment or punishment</a:t>
            </a:r>
          </a:p>
        </p:txBody>
      </p:sp>
      <p:sp>
        <p:nvSpPr>
          <p:cNvPr id="32" name="Rectangle 31"/>
          <p:cNvSpPr/>
          <p:nvPr/>
        </p:nvSpPr>
        <p:spPr>
          <a:xfrm>
            <a:off x="6569869" y="1258219"/>
            <a:ext cx="810816" cy="269081"/>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5 Slavery and forced labour</a:t>
            </a:r>
          </a:p>
        </p:txBody>
      </p:sp>
      <p:sp>
        <p:nvSpPr>
          <p:cNvPr id="33" name="Rectangle 32"/>
          <p:cNvSpPr/>
          <p:nvPr/>
        </p:nvSpPr>
        <p:spPr>
          <a:xfrm>
            <a:off x="2303861" y="2553617"/>
            <a:ext cx="809625" cy="270272"/>
          </a:xfrm>
          <a:prstGeom prst="rect">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20 Equality before the law </a:t>
            </a:r>
          </a:p>
        </p:txBody>
      </p:sp>
      <p:sp>
        <p:nvSpPr>
          <p:cNvPr id="34" name="Rectangle 33"/>
          <p:cNvSpPr/>
          <p:nvPr/>
        </p:nvSpPr>
        <p:spPr>
          <a:xfrm>
            <a:off x="2303861" y="2877467"/>
            <a:ext cx="1350169"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27  Workers right to information and consultation</a:t>
            </a:r>
          </a:p>
        </p:txBody>
      </p:sp>
      <p:sp>
        <p:nvSpPr>
          <p:cNvPr id="35" name="Rectangle 34"/>
          <p:cNvSpPr/>
          <p:nvPr/>
        </p:nvSpPr>
        <p:spPr>
          <a:xfrm>
            <a:off x="2303860" y="385020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39 Vote and stand as candidate to EP</a:t>
            </a:r>
          </a:p>
        </p:txBody>
      </p:sp>
      <p:sp>
        <p:nvSpPr>
          <p:cNvPr id="36" name="Rectangle 35"/>
          <p:cNvSpPr/>
          <p:nvPr/>
        </p:nvSpPr>
        <p:spPr>
          <a:xfrm>
            <a:off x="2303860" y="4497908"/>
            <a:ext cx="1080000"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47 Effective remedy and fair trial </a:t>
            </a:r>
          </a:p>
        </p:txBody>
      </p:sp>
      <p:sp>
        <p:nvSpPr>
          <p:cNvPr id="37" name="Rectangle 36"/>
          <p:cNvSpPr/>
          <p:nvPr/>
        </p:nvSpPr>
        <p:spPr>
          <a:xfrm>
            <a:off x="2303861" y="4821758"/>
            <a:ext cx="809625"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51 Application </a:t>
            </a:r>
            <a:endParaRPr lang="en-GB" sz="750" dirty="0"/>
          </a:p>
        </p:txBody>
      </p:sp>
      <p:sp>
        <p:nvSpPr>
          <p:cNvPr id="38" name="Rectangle 37"/>
          <p:cNvSpPr/>
          <p:nvPr/>
        </p:nvSpPr>
        <p:spPr>
          <a:xfrm>
            <a:off x="2303861" y="934369"/>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Peace – common values</a:t>
            </a:r>
          </a:p>
        </p:txBody>
      </p:sp>
      <p:sp>
        <p:nvSpPr>
          <p:cNvPr id="39" name="Rectangle 38"/>
          <p:cNvSpPr/>
          <p:nvPr/>
        </p:nvSpPr>
        <p:spPr>
          <a:xfrm>
            <a:off x="3168255" y="934369"/>
            <a:ext cx="539353"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Universal values</a:t>
            </a:r>
          </a:p>
        </p:txBody>
      </p:sp>
      <p:sp>
        <p:nvSpPr>
          <p:cNvPr id="40" name="Rectangle 39"/>
          <p:cNvSpPr/>
          <p:nvPr/>
        </p:nvSpPr>
        <p:spPr>
          <a:xfrm>
            <a:off x="3762375" y="934369"/>
            <a:ext cx="576000"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Diversity, </a:t>
            </a:r>
            <a:r>
              <a:rPr lang="en-GB" sz="750" dirty="0" err="1"/>
              <a:t>etc</a:t>
            </a:r>
            <a:endParaRPr lang="en-GB" sz="750" dirty="0"/>
          </a:p>
        </p:txBody>
      </p:sp>
      <p:sp>
        <p:nvSpPr>
          <p:cNvPr id="41" name="Rectangle 40"/>
          <p:cNvSpPr/>
          <p:nvPr/>
        </p:nvSpPr>
        <p:spPr>
          <a:xfrm>
            <a:off x="4389329" y="934369"/>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more visible</a:t>
            </a:r>
          </a:p>
        </p:txBody>
      </p:sp>
      <p:sp>
        <p:nvSpPr>
          <p:cNvPr id="42" name="Rectangle 41"/>
          <p:cNvSpPr/>
          <p:nvPr/>
        </p:nvSpPr>
        <p:spPr>
          <a:xfrm>
            <a:off x="5271461" y="934369"/>
            <a:ext cx="810816"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Reaffirms const. and int’l rights</a:t>
            </a:r>
          </a:p>
        </p:txBody>
      </p:sp>
      <p:sp>
        <p:nvSpPr>
          <p:cNvPr id="43" name="Rectangle 42"/>
          <p:cNvSpPr/>
          <p:nvPr/>
        </p:nvSpPr>
        <p:spPr>
          <a:xfrm>
            <a:off x="6155975" y="934369"/>
            <a:ext cx="809625"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duties, responsibilities</a:t>
            </a:r>
          </a:p>
        </p:txBody>
      </p:sp>
      <p:sp>
        <p:nvSpPr>
          <p:cNvPr id="44" name="Rectangle 43"/>
          <p:cNvSpPr/>
          <p:nvPr/>
        </p:nvSpPr>
        <p:spPr>
          <a:xfrm>
            <a:off x="7020368" y="934369"/>
            <a:ext cx="864000" cy="26908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t>Rights, freedoms and principles</a:t>
            </a:r>
          </a:p>
        </p:txBody>
      </p:sp>
      <p:sp>
        <p:nvSpPr>
          <p:cNvPr id="45" name="Rectangle 44"/>
          <p:cNvSpPr/>
          <p:nvPr/>
        </p:nvSpPr>
        <p:spPr>
          <a:xfrm>
            <a:off x="7164287" y="2553617"/>
            <a:ext cx="1152000"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26 Integration of persons with disabilities </a:t>
            </a:r>
          </a:p>
        </p:txBody>
      </p:sp>
      <p:sp>
        <p:nvSpPr>
          <p:cNvPr id="46" name="Rectangle 45"/>
          <p:cNvSpPr/>
          <p:nvPr/>
        </p:nvSpPr>
        <p:spPr>
          <a:xfrm>
            <a:off x="6632920" y="2553617"/>
            <a:ext cx="468000"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25 Elderly </a:t>
            </a:r>
          </a:p>
        </p:txBody>
      </p:sp>
      <p:sp>
        <p:nvSpPr>
          <p:cNvPr id="47" name="Rectangle 46"/>
          <p:cNvSpPr/>
          <p:nvPr/>
        </p:nvSpPr>
        <p:spPr>
          <a:xfrm>
            <a:off x="6084167" y="2553617"/>
            <a:ext cx="468000"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24 The child </a:t>
            </a:r>
          </a:p>
        </p:txBody>
      </p:sp>
      <p:sp>
        <p:nvSpPr>
          <p:cNvPr id="48" name="Rectangle 47"/>
          <p:cNvSpPr/>
          <p:nvPr/>
        </p:nvSpPr>
        <p:spPr>
          <a:xfrm>
            <a:off x="5166121" y="2553617"/>
            <a:ext cx="864000"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23 Equality: men and women </a:t>
            </a:r>
          </a:p>
        </p:txBody>
      </p:sp>
      <p:sp>
        <p:nvSpPr>
          <p:cNvPr id="49" name="Rectangle 48"/>
          <p:cNvSpPr/>
          <p:nvPr/>
        </p:nvSpPr>
        <p:spPr>
          <a:xfrm>
            <a:off x="4031458" y="2553617"/>
            <a:ext cx="1079897"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22 Cultural, religious and linguistic diversity</a:t>
            </a:r>
          </a:p>
        </p:txBody>
      </p:sp>
      <p:sp>
        <p:nvSpPr>
          <p:cNvPr id="50" name="Rectangle 49"/>
          <p:cNvSpPr/>
          <p:nvPr/>
        </p:nvSpPr>
        <p:spPr>
          <a:xfrm>
            <a:off x="3168254" y="2553617"/>
            <a:ext cx="809625"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21 Non-discrimination</a:t>
            </a:r>
          </a:p>
        </p:txBody>
      </p:sp>
      <p:sp>
        <p:nvSpPr>
          <p:cNvPr id="52" name="Rectangle 51"/>
          <p:cNvSpPr/>
          <p:nvPr/>
        </p:nvSpPr>
        <p:spPr>
          <a:xfrm>
            <a:off x="3717133" y="2879254"/>
            <a:ext cx="1079897"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28 collective bargaining and action </a:t>
            </a:r>
          </a:p>
        </p:txBody>
      </p:sp>
      <p:sp>
        <p:nvSpPr>
          <p:cNvPr id="53" name="Rectangle 52"/>
          <p:cNvSpPr/>
          <p:nvPr/>
        </p:nvSpPr>
        <p:spPr>
          <a:xfrm>
            <a:off x="4870996" y="2877467"/>
            <a:ext cx="944165" cy="270272"/>
          </a:xfrm>
          <a:prstGeom prst="rect">
            <a:avLst/>
          </a:prstGeom>
          <a:solidFill>
            <a:schemeClr val="bg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29 Access to placement services </a:t>
            </a:r>
          </a:p>
        </p:txBody>
      </p:sp>
      <p:sp>
        <p:nvSpPr>
          <p:cNvPr id="54" name="Rectangle 53"/>
          <p:cNvSpPr/>
          <p:nvPr/>
        </p:nvSpPr>
        <p:spPr>
          <a:xfrm>
            <a:off x="5889127" y="2877467"/>
            <a:ext cx="945356"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30 Unjustified dismissal </a:t>
            </a:r>
          </a:p>
        </p:txBody>
      </p:sp>
      <p:sp>
        <p:nvSpPr>
          <p:cNvPr id="55" name="Rectangle 54"/>
          <p:cNvSpPr/>
          <p:nvPr/>
        </p:nvSpPr>
        <p:spPr>
          <a:xfrm>
            <a:off x="6908008" y="2877467"/>
            <a:ext cx="945356"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31 Fair and just working conditions </a:t>
            </a:r>
          </a:p>
        </p:txBody>
      </p:sp>
      <p:sp>
        <p:nvSpPr>
          <p:cNvPr id="56" name="Rectangle 55"/>
          <p:cNvSpPr/>
          <p:nvPr/>
        </p:nvSpPr>
        <p:spPr>
          <a:xfrm>
            <a:off x="2303860" y="3202509"/>
            <a:ext cx="1620440"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32 Prohibition of child labour and protection of young people at work </a:t>
            </a:r>
          </a:p>
        </p:txBody>
      </p:sp>
      <p:sp>
        <p:nvSpPr>
          <p:cNvPr id="57" name="Rectangle 56"/>
          <p:cNvSpPr/>
          <p:nvPr/>
        </p:nvSpPr>
        <p:spPr>
          <a:xfrm>
            <a:off x="3977879" y="3202509"/>
            <a:ext cx="809625"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33 Family and professional life </a:t>
            </a:r>
          </a:p>
        </p:txBody>
      </p:sp>
      <p:sp>
        <p:nvSpPr>
          <p:cNvPr id="58" name="Rectangle 57"/>
          <p:cNvSpPr/>
          <p:nvPr/>
        </p:nvSpPr>
        <p:spPr>
          <a:xfrm>
            <a:off x="4842271" y="3202509"/>
            <a:ext cx="864000"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34 Social security and assistance</a:t>
            </a:r>
          </a:p>
        </p:txBody>
      </p:sp>
      <p:sp>
        <p:nvSpPr>
          <p:cNvPr id="59" name="Rectangle 58"/>
          <p:cNvSpPr/>
          <p:nvPr/>
        </p:nvSpPr>
        <p:spPr>
          <a:xfrm>
            <a:off x="5760245" y="3202509"/>
            <a:ext cx="809625"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35 Health care </a:t>
            </a:r>
          </a:p>
        </p:txBody>
      </p:sp>
      <p:sp>
        <p:nvSpPr>
          <p:cNvPr id="60" name="Rectangle 59"/>
          <p:cNvSpPr/>
          <p:nvPr/>
        </p:nvSpPr>
        <p:spPr>
          <a:xfrm>
            <a:off x="6619229" y="3202509"/>
            <a:ext cx="1215629" cy="269081"/>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36 Access to services of general economic interest </a:t>
            </a:r>
          </a:p>
        </p:txBody>
      </p:sp>
      <p:sp>
        <p:nvSpPr>
          <p:cNvPr id="61" name="Rectangle 60"/>
          <p:cNvSpPr/>
          <p:nvPr/>
        </p:nvSpPr>
        <p:spPr>
          <a:xfrm>
            <a:off x="2303860" y="3526358"/>
            <a:ext cx="945356"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37 Environmental protection </a:t>
            </a:r>
          </a:p>
        </p:txBody>
      </p:sp>
      <p:sp>
        <p:nvSpPr>
          <p:cNvPr id="62" name="Rectangle 61"/>
          <p:cNvSpPr/>
          <p:nvPr/>
        </p:nvSpPr>
        <p:spPr>
          <a:xfrm>
            <a:off x="3330179" y="3526358"/>
            <a:ext cx="809625" cy="270272"/>
          </a:xfrm>
          <a:prstGeom prst="rect">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38 Consumer protection </a:t>
            </a:r>
          </a:p>
        </p:txBody>
      </p:sp>
      <p:sp>
        <p:nvSpPr>
          <p:cNvPr id="64" name="Rectangle 63"/>
          <p:cNvSpPr/>
          <p:nvPr/>
        </p:nvSpPr>
        <p:spPr>
          <a:xfrm>
            <a:off x="5868070" y="385020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42 Access to documents</a:t>
            </a:r>
          </a:p>
        </p:txBody>
      </p:sp>
      <p:sp>
        <p:nvSpPr>
          <p:cNvPr id="65" name="Rectangle 64"/>
          <p:cNvSpPr/>
          <p:nvPr/>
        </p:nvSpPr>
        <p:spPr>
          <a:xfrm>
            <a:off x="6867004" y="3850208"/>
            <a:ext cx="945356" cy="270272"/>
          </a:xfrm>
          <a:prstGeom prst="rect">
            <a:avLst/>
          </a:prstGeom>
          <a:solidFill>
            <a:schemeClr val="bg1"/>
          </a:solidFill>
          <a:ln w="2857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43 European ombudsman</a:t>
            </a:r>
          </a:p>
        </p:txBody>
      </p:sp>
      <p:sp>
        <p:nvSpPr>
          <p:cNvPr id="66" name="Rectangle 65"/>
          <p:cNvSpPr/>
          <p:nvPr/>
        </p:nvSpPr>
        <p:spPr>
          <a:xfrm>
            <a:off x="2303860" y="417405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44 Petition (EP)</a:t>
            </a:r>
          </a:p>
        </p:txBody>
      </p:sp>
      <p:sp>
        <p:nvSpPr>
          <p:cNvPr id="67" name="Rectangle 66"/>
          <p:cNvSpPr/>
          <p:nvPr/>
        </p:nvSpPr>
        <p:spPr>
          <a:xfrm>
            <a:off x="3330180" y="4174058"/>
            <a:ext cx="944165"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45 Movement and residence</a:t>
            </a:r>
          </a:p>
        </p:txBody>
      </p:sp>
      <p:sp>
        <p:nvSpPr>
          <p:cNvPr id="68" name="Rectangle 67"/>
          <p:cNvSpPr/>
          <p:nvPr/>
        </p:nvSpPr>
        <p:spPr>
          <a:xfrm>
            <a:off x="4356497" y="4174058"/>
            <a:ext cx="972000" cy="270272"/>
          </a:xfrm>
          <a:prstGeom prst="rect">
            <a:avLst/>
          </a:prstGeom>
          <a:solidFill>
            <a:schemeClr val="bg1"/>
          </a:solidFill>
          <a:ln w="2857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46 Diplomatic and consular protection</a:t>
            </a:r>
          </a:p>
        </p:txBody>
      </p:sp>
      <p:sp>
        <p:nvSpPr>
          <p:cNvPr id="69" name="Rectangle 68"/>
          <p:cNvSpPr/>
          <p:nvPr/>
        </p:nvSpPr>
        <p:spPr>
          <a:xfrm>
            <a:off x="3347864" y="3850208"/>
            <a:ext cx="1440000"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40 Vote and stand as candidate at municipal elections</a:t>
            </a:r>
          </a:p>
        </p:txBody>
      </p:sp>
      <p:sp>
        <p:nvSpPr>
          <p:cNvPr id="70" name="Rectangle 69"/>
          <p:cNvSpPr/>
          <p:nvPr/>
        </p:nvSpPr>
        <p:spPr>
          <a:xfrm>
            <a:off x="4869136" y="3850208"/>
            <a:ext cx="945356" cy="270272"/>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41 Good administration</a:t>
            </a:r>
          </a:p>
        </p:txBody>
      </p:sp>
      <p:sp>
        <p:nvSpPr>
          <p:cNvPr id="71" name="Rectangle 70"/>
          <p:cNvSpPr/>
          <p:nvPr/>
        </p:nvSpPr>
        <p:spPr>
          <a:xfrm>
            <a:off x="3456063" y="4497908"/>
            <a:ext cx="1350169"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48 Presumption of innocence and right of defence</a:t>
            </a:r>
          </a:p>
        </p:txBody>
      </p:sp>
      <p:sp>
        <p:nvSpPr>
          <p:cNvPr id="72" name="Rectangle 71"/>
          <p:cNvSpPr/>
          <p:nvPr/>
        </p:nvSpPr>
        <p:spPr>
          <a:xfrm>
            <a:off x="4887194" y="4497908"/>
            <a:ext cx="1484709" cy="270272"/>
          </a:xfrm>
          <a:prstGeom prst="rect">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49 Legality and proportionality of criminal offences and penalties</a:t>
            </a:r>
          </a:p>
        </p:txBody>
      </p:sp>
      <p:sp>
        <p:nvSpPr>
          <p:cNvPr id="73" name="Rectangle 72"/>
          <p:cNvSpPr/>
          <p:nvPr/>
        </p:nvSpPr>
        <p:spPr>
          <a:xfrm>
            <a:off x="6426671" y="4497908"/>
            <a:ext cx="809625" cy="270272"/>
          </a:xfrm>
          <a:prstGeom prst="rect">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tx1"/>
                </a:solidFill>
              </a:rPr>
              <a:t>50 </a:t>
            </a:r>
            <a:r>
              <a:rPr lang="en-GB" sz="750" i="1" dirty="0">
                <a:solidFill>
                  <a:schemeClr val="tx1"/>
                </a:solidFill>
              </a:rPr>
              <a:t>Ne </a:t>
            </a:r>
            <a:r>
              <a:rPr lang="en-GB" sz="750" i="1" dirty="0" err="1">
                <a:solidFill>
                  <a:schemeClr val="tx1"/>
                </a:solidFill>
              </a:rPr>
              <a:t>bis</a:t>
            </a:r>
            <a:r>
              <a:rPr lang="en-GB" sz="750" i="1" dirty="0">
                <a:solidFill>
                  <a:schemeClr val="tx1"/>
                </a:solidFill>
              </a:rPr>
              <a:t> in idem</a:t>
            </a:r>
          </a:p>
        </p:txBody>
      </p:sp>
      <p:sp>
        <p:nvSpPr>
          <p:cNvPr id="74" name="Rectangle 73"/>
          <p:cNvSpPr/>
          <p:nvPr/>
        </p:nvSpPr>
        <p:spPr>
          <a:xfrm>
            <a:off x="4031456" y="4821758"/>
            <a:ext cx="810816"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53 Level of protection </a:t>
            </a:r>
            <a:endParaRPr lang="en-GB" sz="750" dirty="0"/>
          </a:p>
        </p:txBody>
      </p:sp>
      <p:sp>
        <p:nvSpPr>
          <p:cNvPr id="75" name="Rectangle 74"/>
          <p:cNvSpPr/>
          <p:nvPr/>
        </p:nvSpPr>
        <p:spPr>
          <a:xfrm>
            <a:off x="3168254" y="4821758"/>
            <a:ext cx="809625"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52 Scope and interpretation </a:t>
            </a:r>
            <a:endParaRPr lang="en-GB" sz="750" dirty="0"/>
          </a:p>
        </p:txBody>
      </p:sp>
      <p:sp>
        <p:nvSpPr>
          <p:cNvPr id="76" name="Rectangle 75"/>
          <p:cNvSpPr/>
          <p:nvPr/>
        </p:nvSpPr>
        <p:spPr>
          <a:xfrm>
            <a:off x="4895849" y="4821758"/>
            <a:ext cx="864000" cy="270272"/>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a:solidFill>
                  <a:schemeClr val="bg1"/>
                </a:solidFill>
              </a:rPr>
              <a:t>54 Prohibition of abuse of rights </a:t>
            </a:r>
            <a:endParaRPr lang="en-GB" sz="750" dirty="0"/>
          </a:p>
        </p:txBody>
      </p:sp>
      <p:sp>
        <p:nvSpPr>
          <p:cNvPr id="77" name="Rectangle 76"/>
          <p:cNvSpPr/>
          <p:nvPr/>
        </p:nvSpPr>
        <p:spPr>
          <a:xfrm>
            <a:off x="3776726" y="448296"/>
            <a:ext cx="991221" cy="269081"/>
          </a:xfrm>
          <a:prstGeom prst="rect">
            <a:avLst/>
          </a:prstGeom>
          <a:no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smtClean="0">
                <a:solidFill>
                  <a:schemeClr val="tx1"/>
                </a:solidFill>
              </a:rPr>
              <a:t>Equivalent protection to ECHR</a:t>
            </a:r>
            <a:endParaRPr lang="en-GB" sz="750" dirty="0">
              <a:solidFill>
                <a:schemeClr val="tx1"/>
              </a:solidFill>
            </a:endParaRPr>
          </a:p>
        </p:txBody>
      </p:sp>
      <p:sp>
        <p:nvSpPr>
          <p:cNvPr id="79" name="Rectangle 78"/>
          <p:cNvSpPr/>
          <p:nvPr/>
        </p:nvSpPr>
        <p:spPr>
          <a:xfrm>
            <a:off x="5972921" y="454034"/>
            <a:ext cx="992679" cy="270272"/>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smtClean="0">
                <a:solidFill>
                  <a:schemeClr val="tx1"/>
                </a:solidFill>
              </a:rPr>
              <a:t>More extensive than ECHR</a:t>
            </a:r>
            <a:endParaRPr lang="en-GB" sz="750" dirty="0">
              <a:solidFill>
                <a:schemeClr val="tx1"/>
              </a:solidFill>
            </a:endParaRPr>
          </a:p>
        </p:txBody>
      </p:sp>
      <p:sp>
        <p:nvSpPr>
          <p:cNvPr id="80" name="Rectangle 79"/>
          <p:cNvSpPr/>
          <p:nvPr/>
        </p:nvSpPr>
        <p:spPr>
          <a:xfrm>
            <a:off x="4869136" y="458526"/>
            <a:ext cx="991221" cy="269081"/>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smtClean="0">
                <a:solidFill>
                  <a:schemeClr val="tx1"/>
                </a:solidFill>
              </a:rPr>
              <a:t>No ECHR equivalent</a:t>
            </a:r>
            <a:endParaRPr lang="en-GB" sz="750" dirty="0">
              <a:solidFill>
                <a:schemeClr val="tx1"/>
              </a:solidFill>
            </a:endParaRPr>
          </a:p>
        </p:txBody>
      </p:sp>
      <p:sp>
        <p:nvSpPr>
          <p:cNvPr id="81" name="Rectangle 80"/>
          <p:cNvSpPr/>
          <p:nvPr/>
        </p:nvSpPr>
        <p:spPr>
          <a:xfrm>
            <a:off x="6705536" y="1742939"/>
            <a:ext cx="90000" cy="900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6120057" y="2049631"/>
            <a:ext cx="90000" cy="900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6228184" y="4641990"/>
            <a:ext cx="90000" cy="900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4355976" y="2053303"/>
            <a:ext cx="90000" cy="90000"/>
          </a:xfrm>
          <a:prstGeom prst="rect">
            <a:avLst/>
          </a:prstGeom>
          <a:solidFill>
            <a:schemeClr val="accent3">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7100920" y="468292"/>
            <a:ext cx="975502" cy="270272"/>
          </a:xfrm>
          <a:prstGeom prst="rect">
            <a:avLst/>
          </a:prstGeom>
          <a:no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GB" sz="750" dirty="0" smtClean="0">
                <a:solidFill>
                  <a:schemeClr val="tx1"/>
                </a:solidFill>
              </a:rPr>
              <a:t>EU context-specific</a:t>
            </a:r>
            <a:endParaRPr lang="en-GB" sz="750" dirty="0">
              <a:solidFill>
                <a:schemeClr val="tx1"/>
              </a:solidFill>
            </a:endParaRPr>
          </a:p>
        </p:txBody>
      </p:sp>
      <p:sp>
        <p:nvSpPr>
          <p:cNvPr id="3" name="TextBox 2"/>
          <p:cNvSpPr txBox="1"/>
          <p:nvPr/>
        </p:nvSpPr>
        <p:spPr>
          <a:xfrm rot="16200000">
            <a:off x="7982176" y="3682510"/>
            <a:ext cx="1852736" cy="246221"/>
          </a:xfrm>
          <a:prstGeom prst="rect">
            <a:avLst/>
          </a:prstGeom>
          <a:noFill/>
          <a:ln w="28575">
            <a:solidFill>
              <a:schemeClr val="bg1"/>
            </a:solidFill>
          </a:ln>
        </p:spPr>
        <p:txBody>
          <a:bodyPr wrap="square" rtlCol="0">
            <a:spAutoFit/>
          </a:bodyPr>
          <a:lstStyle/>
          <a:p>
            <a:r>
              <a:rPr lang="en-GB" sz="1000" dirty="0" smtClean="0"/>
              <a:t>Source of categories: NL HB</a:t>
            </a:r>
            <a:endParaRPr lang="en-GB" sz="1000" dirty="0"/>
          </a:p>
        </p:txBody>
      </p:sp>
    </p:spTree>
    <p:extLst>
      <p:ext uri="{BB962C8B-B14F-4D97-AF65-F5344CB8AC3E}">
        <p14:creationId xmlns:p14="http://schemas.microsoft.com/office/powerpoint/2010/main" val="4107374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347614"/>
            <a:ext cx="8353160" cy="3744416"/>
          </a:xfrm>
        </p:spPr>
        <p:txBody>
          <a:bodyPr>
            <a:normAutofit lnSpcReduction="10000"/>
          </a:bodyPr>
          <a:lstStyle/>
          <a:p>
            <a:pPr marL="342900" indent="-342900">
              <a:buFont typeface="Arial" panose="020B0604020202020204" pitchFamily="34" charset="0"/>
              <a:buChar char="•"/>
            </a:pPr>
            <a:endParaRPr lang="en-GB" sz="2000" dirty="0" smtClean="0">
              <a:solidFill>
                <a:schemeClr val="tx1"/>
              </a:solidFill>
            </a:endParaRPr>
          </a:p>
          <a:p>
            <a:pPr marL="342900" indent="-342900">
              <a:buFont typeface="Arial" panose="020B0604020202020204" pitchFamily="34" charset="0"/>
              <a:buChar char="•"/>
            </a:pPr>
            <a:endParaRPr lang="en-GB" sz="2000" dirty="0">
              <a:solidFill>
                <a:schemeClr val="tx1"/>
              </a:solidFill>
            </a:endParaRPr>
          </a:p>
          <a:p>
            <a:r>
              <a:rPr lang="en-GB" sz="2800" dirty="0">
                <a:solidFill>
                  <a:schemeClr val="tx1"/>
                </a:solidFill>
              </a:rPr>
              <a:t>T</a:t>
            </a:r>
            <a:r>
              <a:rPr lang="en-GB" sz="2800" dirty="0" smtClean="0">
                <a:solidFill>
                  <a:schemeClr val="tx1"/>
                </a:solidFill>
              </a:rPr>
              <a:t>he </a:t>
            </a:r>
            <a:r>
              <a:rPr lang="en-GB" sz="2800" dirty="0">
                <a:solidFill>
                  <a:schemeClr val="tx1"/>
                </a:solidFill>
              </a:rPr>
              <a:t>Charter also provides rights that are not included in (all) national constitutions as e.g. </a:t>
            </a:r>
          </a:p>
          <a:p>
            <a:pPr marL="800100" lvl="1" indent="-342900" algn="l">
              <a:buFont typeface="Arial" panose="020B0604020202020204" pitchFamily="34" charset="0"/>
              <a:buChar char="•"/>
            </a:pPr>
            <a:r>
              <a:rPr lang="en-GB" sz="2800" dirty="0">
                <a:solidFill>
                  <a:schemeClr val="tx1"/>
                </a:solidFill>
              </a:rPr>
              <a:t>explicit asylum rights (Articles 18 and 19); </a:t>
            </a:r>
          </a:p>
          <a:p>
            <a:pPr marL="800100" lvl="1" indent="-342900" algn="l">
              <a:buFont typeface="Arial" panose="020B0604020202020204" pitchFamily="34" charset="0"/>
              <a:buChar char="•"/>
            </a:pPr>
            <a:r>
              <a:rPr lang="en-GB" sz="2800" dirty="0">
                <a:solidFill>
                  <a:schemeClr val="tx1"/>
                </a:solidFill>
              </a:rPr>
              <a:t>rights of the child (Article 24)</a:t>
            </a:r>
          </a:p>
          <a:p>
            <a:pPr marL="800100" lvl="1" indent="-342900" algn="l">
              <a:buFont typeface="Arial" panose="020B0604020202020204" pitchFamily="34" charset="0"/>
              <a:buChar char="•"/>
            </a:pPr>
            <a:r>
              <a:rPr lang="en-GB" sz="2800" dirty="0">
                <a:solidFill>
                  <a:schemeClr val="tx1"/>
                </a:solidFill>
              </a:rPr>
              <a:t>right to good administration (Article 41)</a:t>
            </a:r>
          </a:p>
          <a:p>
            <a:pPr marL="800100" lvl="1" indent="-342900" algn="l">
              <a:buFont typeface="Arial" panose="020B0604020202020204" pitchFamily="34" charset="0"/>
              <a:buChar char="•"/>
            </a:pPr>
            <a:r>
              <a:rPr lang="en-GB" sz="2800" dirty="0" smtClean="0">
                <a:solidFill>
                  <a:schemeClr val="tx1"/>
                </a:solidFill>
              </a:rPr>
              <a:t>the </a:t>
            </a:r>
            <a:r>
              <a:rPr lang="en-GB" sz="2800" dirty="0">
                <a:solidFill>
                  <a:schemeClr val="tx1"/>
                </a:solidFill>
              </a:rPr>
              <a:t>freedom to conduct a business (Article </a:t>
            </a:r>
            <a:r>
              <a:rPr lang="en-GB" sz="2800" dirty="0" smtClean="0">
                <a:solidFill>
                  <a:schemeClr val="tx1"/>
                </a:solidFill>
              </a:rPr>
              <a:t>16</a:t>
            </a:r>
            <a:r>
              <a:rPr lang="en-GB" sz="2800" dirty="0">
                <a:solidFill>
                  <a:schemeClr val="tx1"/>
                </a:solidFill>
              </a:rPr>
              <a:t>)</a:t>
            </a:r>
            <a:endParaRPr lang="en-US" sz="2800" dirty="0">
              <a:solidFill>
                <a:schemeClr val="tx1"/>
              </a:solidFill>
            </a:endParaRPr>
          </a:p>
        </p:txBody>
      </p:sp>
      <p:sp>
        <p:nvSpPr>
          <p:cNvPr id="4" name="Title 3"/>
          <p:cNvSpPr>
            <a:spLocks noGrp="1"/>
          </p:cNvSpPr>
          <p:nvPr>
            <p:ph type="title"/>
          </p:nvPr>
        </p:nvSpPr>
        <p:spPr/>
        <p:txBody>
          <a:bodyPr>
            <a:normAutofit fontScale="90000"/>
          </a:bodyPr>
          <a:lstStyle/>
          <a:p>
            <a:r>
              <a:rPr lang="en-GB" dirty="0" smtClean="0"/>
              <a:t>The </a:t>
            </a:r>
            <a:r>
              <a:rPr lang="en-GB" dirty="0" smtClean="0"/>
              <a:t>Charter’s potential to offer more in terms of substantial rights</a:t>
            </a:r>
            <a:endParaRPr lang="en-GB" dirty="0"/>
          </a:p>
        </p:txBody>
      </p:sp>
    </p:spTree>
    <p:extLst>
      <p:ext uri="{BB962C8B-B14F-4D97-AF65-F5344CB8AC3E}">
        <p14:creationId xmlns:p14="http://schemas.microsoft.com/office/powerpoint/2010/main" val="1250847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635646"/>
            <a:ext cx="8353160" cy="3384376"/>
          </a:xfrm>
        </p:spPr>
        <p:txBody>
          <a:bodyPr>
            <a:normAutofit lnSpcReduction="10000"/>
          </a:bodyPr>
          <a:lstStyle/>
          <a:p>
            <a:pPr marL="342900" indent="-342900">
              <a:buFont typeface="Arial" panose="020B0604020202020204" pitchFamily="34" charset="0"/>
              <a:buChar char="•"/>
            </a:pPr>
            <a:endParaRPr lang="en-GB" dirty="0" smtClean="0"/>
          </a:p>
          <a:p>
            <a:pPr marL="342900" indent="-342900">
              <a:buFont typeface="Arial" panose="020B0604020202020204" pitchFamily="34" charset="0"/>
              <a:buChar char="•"/>
            </a:pPr>
            <a:r>
              <a:rPr lang="en-GB" b="1" dirty="0">
                <a:solidFill>
                  <a:schemeClr val="tx1"/>
                </a:solidFill>
              </a:rPr>
              <a:t>Supremacy</a:t>
            </a:r>
            <a:r>
              <a:rPr lang="en-GB" dirty="0">
                <a:solidFill>
                  <a:schemeClr val="tx1"/>
                </a:solidFill>
              </a:rPr>
              <a:t> and </a:t>
            </a:r>
            <a:r>
              <a:rPr lang="en-GB" b="1" dirty="0">
                <a:solidFill>
                  <a:schemeClr val="tx1"/>
                </a:solidFill>
              </a:rPr>
              <a:t>direct effect </a:t>
            </a:r>
            <a:r>
              <a:rPr lang="en-GB" dirty="0">
                <a:solidFill>
                  <a:schemeClr val="tx1"/>
                </a:solidFill>
              </a:rPr>
              <a:t>can play a role </a:t>
            </a:r>
            <a:r>
              <a:rPr lang="en-GB" dirty="0" smtClean="0">
                <a:solidFill>
                  <a:schemeClr val="tx1"/>
                </a:solidFill>
              </a:rPr>
              <a:t>when interpreting </a:t>
            </a:r>
            <a:r>
              <a:rPr lang="en-GB" dirty="0">
                <a:solidFill>
                  <a:schemeClr val="tx1"/>
                </a:solidFill>
              </a:rPr>
              <a:t>national </a:t>
            </a:r>
            <a:r>
              <a:rPr lang="en-GB" dirty="0" smtClean="0">
                <a:solidFill>
                  <a:schemeClr val="tx1"/>
                </a:solidFill>
              </a:rPr>
              <a:t>law; interpreting </a:t>
            </a:r>
            <a:r>
              <a:rPr lang="en-GB" dirty="0">
                <a:solidFill>
                  <a:schemeClr val="tx1"/>
                </a:solidFill>
              </a:rPr>
              <a:t>EU </a:t>
            </a:r>
            <a:r>
              <a:rPr lang="en-GB" dirty="0" smtClean="0">
                <a:solidFill>
                  <a:schemeClr val="tx1"/>
                </a:solidFill>
              </a:rPr>
              <a:t>law; checking </a:t>
            </a:r>
            <a:r>
              <a:rPr lang="en-GB" dirty="0">
                <a:solidFill>
                  <a:schemeClr val="tx1"/>
                </a:solidFill>
              </a:rPr>
              <a:t>national law against the </a:t>
            </a:r>
            <a:r>
              <a:rPr lang="en-GB" dirty="0" smtClean="0">
                <a:solidFill>
                  <a:schemeClr val="tx1"/>
                </a:solidFill>
              </a:rPr>
              <a:t>Charter; checking </a:t>
            </a:r>
            <a:r>
              <a:rPr lang="en-GB" dirty="0">
                <a:solidFill>
                  <a:schemeClr val="tx1"/>
                </a:solidFill>
              </a:rPr>
              <a:t>EU legislation against the </a:t>
            </a:r>
            <a:r>
              <a:rPr lang="en-GB" dirty="0" smtClean="0">
                <a:solidFill>
                  <a:schemeClr val="tx1"/>
                </a:solidFill>
              </a:rPr>
              <a:t>Charter</a:t>
            </a:r>
          </a:p>
          <a:p>
            <a:endParaRPr lang="en-GB" dirty="0" smtClean="0">
              <a:solidFill>
                <a:schemeClr val="tx1"/>
              </a:solidFill>
            </a:endParaRPr>
          </a:p>
          <a:p>
            <a:pPr marL="342900" indent="-342900">
              <a:buFont typeface="Arial" panose="020B0604020202020204" pitchFamily="34" charset="0"/>
              <a:buChar char="•"/>
            </a:pPr>
            <a:r>
              <a:rPr lang="en-GB" dirty="0">
                <a:solidFill>
                  <a:schemeClr val="tx1"/>
                </a:solidFill>
              </a:rPr>
              <a:t>N</a:t>
            </a:r>
            <a:r>
              <a:rPr lang="en-GB" dirty="0" smtClean="0">
                <a:solidFill>
                  <a:schemeClr val="tx1"/>
                </a:solidFill>
              </a:rPr>
              <a:t>ational </a:t>
            </a:r>
            <a:r>
              <a:rPr lang="en-GB" dirty="0">
                <a:solidFill>
                  <a:schemeClr val="tx1"/>
                </a:solidFill>
              </a:rPr>
              <a:t>courts </a:t>
            </a:r>
            <a:r>
              <a:rPr lang="en-GB" dirty="0" smtClean="0">
                <a:solidFill>
                  <a:schemeClr val="tx1"/>
                </a:solidFill>
              </a:rPr>
              <a:t>and authorities are </a:t>
            </a:r>
            <a:r>
              <a:rPr lang="en-GB" dirty="0">
                <a:solidFill>
                  <a:schemeClr val="tx1"/>
                </a:solidFill>
              </a:rPr>
              <a:t>under a </a:t>
            </a:r>
            <a:r>
              <a:rPr lang="en-GB" b="1" dirty="0">
                <a:solidFill>
                  <a:schemeClr val="tx1"/>
                </a:solidFill>
              </a:rPr>
              <a:t>duty</a:t>
            </a:r>
            <a:r>
              <a:rPr lang="en-GB" dirty="0">
                <a:solidFill>
                  <a:schemeClr val="tx1"/>
                </a:solidFill>
              </a:rPr>
              <a:t> </a:t>
            </a:r>
            <a:r>
              <a:rPr lang="en-GB" b="1" dirty="0">
                <a:solidFill>
                  <a:schemeClr val="tx1"/>
                </a:solidFill>
              </a:rPr>
              <a:t>to</a:t>
            </a:r>
            <a:r>
              <a:rPr lang="en-GB" dirty="0">
                <a:solidFill>
                  <a:schemeClr val="tx1"/>
                </a:solidFill>
              </a:rPr>
              <a:t> </a:t>
            </a:r>
            <a:r>
              <a:rPr lang="en-GB" dirty="0" smtClean="0">
                <a:solidFill>
                  <a:schemeClr val="tx1"/>
                </a:solidFill>
              </a:rPr>
              <a:t>apply EU law and </a:t>
            </a:r>
            <a:r>
              <a:rPr lang="en-GB" b="1" dirty="0" smtClean="0">
                <a:solidFill>
                  <a:schemeClr val="tx1"/>
                </a:solidFill>
              </a:rPr>
              <a:t>set </a:t>
            </a:r>
            <a:r>
              <a:rPr lang="en-GB" b="1" dirty="0">
                <a:solidFill>
                  <a:schemeClr val="tx1"/>
                </a:solidFill>
              </a:rPr>
              <a:t>aside conflicting norms of </a:t>
            </a:r>
            <a:r>
              <a:rPr lang="en-GB" b="1" dirty="0" smtClean="0">
                <a:solidFill>
                  <a:schemeClr val="tx1"/>
                </a:solidFill>
              </a:rPr>
              <a:t>national law </a:t>
            </a:r>
            <a:r>
              <a:rPr lang="en-GB" dirty="0" smtClean="0">
                <a:solidFill>
                  <a:schemeClr val="tx1"/>
                </a:solidFill>
              </a:rPr>
              <a:t>(example </a:t>
            </a:r>
            <a:r>
              <a:rPr lang="en-GB" dirty="0">
                <a:solidFill>
                  <a:schemeClr val="tx1"/>
                </a:solidFill>
              </a:rPr>
              <a:t>of </a:t>
            </a:r>
            <a:r>
              <a:rPr lang="en-US" dirty="0" err="1" smtClean="0">
                <a:solidFill>
                  <a:schemeClr val="tx1"/>
                </a:solidFill>
              </a:rPr>
              <a:t>Benkharbouche</a:t>
            </a:r>
            <a:r>
              <a:rPr lang="en-US" dirty="0">
                <a:solidFill>
                  <a:schemeClr val="tx1"/>
                </a:solidFill>
              </a:rPr>
              <a:t> </a:t>
            </a:r>
            <a:r>
              <a:rPr lang="en-US" dirty="0" smtClean="0">
                <a:solidFill>
                  <a:schemeClr val="tx1"/>
                </a:solidFill>
              </a:rPr>
              <a:t>case, 2017</a:t>
            </a:r>
            <a:r>
              <a:rPr lang="en-US" dirty="0">
                <a:solidFill>
                  <a:schemeClr val="tx1"/>
                </a:solidFill>
              </a:rPr>
              <a:t>)</a:t>
            </a:r>
          </a:p>
          <a:p>
            <a:pPr marL="342900" indent="-342900">
              <a:buFont typeface="Arial" panose="020B0604020202020204" pitchFamily="34" charset="0"/>
              <a:buChar char="•"/>
            </a:pPr>
            <a:endParaRPr lang="en-GB" dirty="0" smtClean="0"/>
          </a:p>
          <a:p>
            <a:endParaRPr lang="en-GB" dirty="0"/>
          </a:p>
          <a:p>
            <a:endParaRPr lang="en-US" dirty="0"/>
          </a:p>
        </p:txBody>
      </p:sp>
      <p:sp>
        <p:nvSpPr>
          <p:cNvPr id="4" name="Title 3"/>
          <p:cNvSpPr>
            <a:spLocks noGrp="1"/>
          </p:cNvSpPr>
          <p:nvPr>
            <p:ph type="title"/>
          </p:nvPr>
        </p:nvSpPr>
        <p:spPr/>
        <p:txBody>
          <a:bodyPr>
            <a:normAutofit fontScale="90000"/>
          </a:bodyPr>
          <a:lstStyle/>
          <a:p>
            <a:r>
              <a:rPr lang="en-GB" dirty="0" smtClean="0"/>
              <a:t>The Charter’s potential to ‘offer more’ in terms of procedural aspects/effects</a:t>
            </a:r>
            <a:endParaRPr lang="en-GB" dirty="0"/>
          </a:p>
        </p:txBody>
      </p:sp>
    </p:spTree>
    <p:extLst>
      <p:ext uri="{BB962C8B-B14F-4D97-AF65-F5344CB8AC3E}">
        <p14:creationId xmlns:p14="http://schemas.microsoft.com/office/powerpoint/2010/main" val="26352308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635646"/>
            <a:ext cx="8353160" cy="3384376"/>
          </a:xfrm>
        </p:spPr>
        <p:txBody>
          <a:bodyPr>
            <a:normAutofit fontScale="85000" lnSpcReduction="10000"/>
          </a:bodyPr>
          <a:lstStyle/>
          <a:p>
            <a:pPr marL="342900" indent="-342900">
              <a:buFont typeface="Arial" panose="020B0604020202020204" pitchFamily="34" charset="0"/>
              <a:buChar char="•"/>
            </a:pPr>
            <a:r>
              <a:rPr lang="en-GB" dirty="0" smtClean="0">
                <a:solidFill>
                  <a:schemeClr val="tx1"/>
                </a:solidFill>
              </a:rPr>
              <a:t>Relatively low quantity of references to the Charter before national </a:t>
            </a:r>
            <a:r>
              <a:rPr lang="en-GB" b="1" dirty="0" smtClean="0">
                <a:solidFill>
                  <a:schemeClr val="tx1"/>
                </a:solidFill>
              </a:rPr>
              <a:t>courts with most references being superficial</a:t>
            </a:r>
          </a:p>
          <a:p>
            <a:endParaRPr lang="en-GB" b="1" dirty="0" smtClean="0">
              <a:solidFill>
                <a:schemeClr val="tx1"/>
              </a:solidFill>
            </a:endParaRPr>
          </a:p>
          <a:p>
            <a:pPr marL="342900" indent="-342900">
              <a:buFont typeface="Arial" panose="020B0604020202020204" pitchFamily="34" charset="0"/>
              <a:buChar char="•"/>
            </a:pPr>
            <a:r>
              <a:rPr lang="en-GB" b="1" dirty="0" smtClean="0">
                <a:solidFill>
                  <a:schemeClr val="tx1"/>
                </a:solidFill>
              </a:rPr>
              <a:t>Low quantity </a:t>
            </a:r>
            <a:r>
              <a:rPr lang="en-GB" b="1" dirty="0">
                <a:solidFill>
                  <a:schemeClr val="tx1"/>
                </a:solidFill>
              </a:rPr>
              <a:t>of references to the Charter </a:t>
            </a:r>
            <a:r>
              <a:rPr lang="en-GB" b="1" dirty="0" smtClean="0">
                <a:solidFill>
                  <a:schemeClr val="tx1"/>
                </a:solidFill>
              </a:rPr>
              <a:t>during the legislative process </a:t>
            </a:r>
            <a:r>
              <a:rPr lang="en-GB" dirty="0" smtClean="0">
                <a:solidFill>
                  <a:schemeClr val="tx1"/>
                </a:solidFill>
              </a:rPr>
              <a:t>at national level </a:t>
            </a:r>
            <a:r>
              <a:rPr lang="en-GB" dirty="0">
                <a:solidFill>
                  <a:schemeClr val="tx1"/>
                </a:solidFill>
              </a:rPr>
              <a:t>with most references being </a:t>
            </a:r>
            <a:r>
              <a:rPr lang="en-GB" dirty="0" smtClean="0">
                <a:solidFill>
                  <a:schemeClr val="tx1"/>
                </a:solidFill>
              </a:rPr>
              <a:t>superficial</a:t>
            </a:r>
          </a:p>
          <a:p>
            <a:endParaRPr lang="en-GB" dirty="0" smtClean="0">
              <a:solidFill>
                <a:schemeClr val="tx1"/>
              </a:solidFill>
            </a:endParaRPr>
          </a:p>
          <a:p>
            <a:pPr marL="342900" indent="-342900">
              <a:buFont typeface="Arial" panose="020B0604020202020204" pitchFamily="34" charset="0"/>
              <a:buChar char="•"/>
            </a:pPr>
            <a:r>
              <a:rPr lang="en-GB" b="1" dirty="0" smtClean="0">
                <a:solidFill>
                  <a:schemeClr val="tx1"/>
                </a:solidFill>
              </a:rPr>
              <a:t>Hardly any government policies </a:t>
            </a:r>
            <a:r>
              <a:rPr lang="en-GB" dirty="0" smtClean="0">
                <a:solidFill>
                  <a:schemeClr val="tx1"/>
                </a:solidFill>
              </a:rPr>
              <a:t>in place to promote the Charter</a:t>
            </a:r>
          </a:p>
          <a:p>
            <a:endParaRPr lang="en-GB" dirty="0" smtClean="0">
              <a:solidFill>
                <a:schemeClr val="tx1"/>
              </a:solidFill>
            </a:endParaRPr>
          </a:p>
          <a:p>
            <a:r>
              <a:rPr lang="en-GB" dirty="0" smtClean="0">
                <a:solidFill>
                  <a:schemeClr val="tx1"/>
                </a:solidFill>
              </a:rPr>
              <a:t>	Scope </a:t>
            </a:r>
            <a:r>
              <a:rPr lang="en-GB" dirty="0" smtClean="0">
                <a:solidFill>
                  <a:schemeClr val="tx1"/>
                </a:solidFill>
              </a:rPr>
              <a:t>of the Charter as a stumbling </a:t>
            </a:r>
            <a:r>
              <a:rPr lang="en-GB" dirty="0" smtClean="0">
                <a:solidFill>
                  <a:schemeClr val="tx1"/>
                </a:solidFill>
              </a:rPr>
              <a:t>bloc?</a:t>
            </a:r>
            <a:endParaRPr lang="en-GB" dirty="0" smtClean="0">
              <a:solidFill>
                <a:schemeClr val="tx1"/>
              </a:solidFill>
            </a:endParaRPr>
          </a:p>
          <a:p>
            <a:pPr marL="342900" indent="-342900">
              <a:buFont typeface="Arial" panose="020B0604020202020204" pitchFamily="34" charset="0"/>
              <a:buChar char="•"/>
            </a:pPr>
            <a:endParaRPr lang="en-GB" dirty="0"/>
          </a:p>
        </p:txBody>
      </p:sp>
      <p:sp>
        <p:nvSpPr>
          <p:cNvPr id="4" name="Title 3"/>
          <p:cNvSpPr>
            <a:spLocks noGrp="1"/>
          </p:cNvSpPr>
          <p:nvPr>
            <p:ph type="title"/>
          </p:nvPr>
        </p:nvSpPr>
        <p:spPr/>
        <p:txBody>
          <a:bodyPr>
            <a:normAutofit fontScale="90000"/>
          </a:bodyPr>
          <a:lstStyle/>
          <a:p>
            <a:r>
              <a:rPr lang="en-GB" dirty="0" smtClean="0"/>
              <a:t>The Charter’s use at national level</a:t>
            </a:r>
            <a:endParaRPr lang="en-GB" dirty="0"/>
          </a:p>
        </p:txBody>
      </p:sp>
      <p:sp>
        <p:nvSpPr>
          <p:cNvPr id="2" name="Right Arrow 1"/>
          <p:cNvSpPr/>
          <p:nvPr/>
        </p:nvSpPr>
        <p:spPr>
          <a:xfrm>
            <a:off x="311280" y="4273650"/>
            <a:ext cx="978408" cy="386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3510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en-GB" dirty="0" smtClean="0"/>
              <a:t>National courts: the Charter’s combined use</a:t>
            </a:r>
            <a:endParaRPr lang="en-US" dirty="0"/>
          </a:p>
        </p:txBody>
      </p:sp>
      <p:graphicFrame>
        <p:nvGraphicFramePr>
          <p:cNvPr id="4" name="Chart 3"/>
          <p:cNvGraphicFramePr/>
          <p:nvPr>
            <p:extLst>
              <p:ext uri="{D42A27DB-BD31-4B8C-83A1-F6EECF244321}">
                <p14:modId xmlns:p14="http://schemas.microsoft.com/office/powerpoint/2010/main" val="3308317633"/>
              </p:ext>
            </p:extLst>
          </p:nvPr>
        </p:nvGraphicFramePr>
        <p:xfrm>
          <a:off x="3622126" y="1743508"/>
          <a:ext cx="6120680" cy="341362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284341" y="3651870"/>
            <a:ext cx="3375521" cy="1323439"/>
          </a:xfrm>
          <a:prstGeom prst="rect">
            <a:avLst/>
          </a:prstGeom>
        </p:spPr>
        <p:txBody>
          <a:bodyPr wrap="square">
            <a:spAutoFit/>
          </a:bodyPr>
          <a:lstStyle/>
          <a:p>
            <a:pPr algn="just">
              <a:spcBef>
                <a:spcPts val="1200"/>
              </a:spcBef>
              <a:spcAft>
                <a:spcPts val="0"/>
              </a:spcAft>
            </a:pPr>
            <a:r>
              <a:rPr lang="en-GB" sz="1600" dirty="0">
                <a:solidFill>
                  <a:srgbClr val="4F81BD"/>
                </a:solidFill>
                <a:latin typeface="Calibri" panose="020F0502020204030204" pitchFamily="34" charset="0"/>
                <a:ea typeface="Calibri" panose="020F0502020204030204" pitchFamily="34" charset="0"/>
              </a:rPr>
              <a:t>Number of references to other legal sources alongside the Charter in analysed court decisions, by legal source referred </a:t>
            </a:r>
            <a:r>
              <a:rPr lang="en-GB" sz="1600" dirty="0" smtClean="0">
                <a:solidFill>
                  <a:srgbClr val="4F81BD"/>
                </a:solidFill>
                <a:latin typeface="Calibri" panose="020F0502020204030204" pitchFamily="34" charset="0"/>
                <a:ea typeface="Calibri" panose="020F0502020204030204" pitchFamily="34" charset="0"/>
              </a:rPr>
              <a:t>to (71 decisions analysed for 2017)</a:t>
            </a:r>
            <a:endParaRPr lang="en-US"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144438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en-GB" dirty="0" smtClean="0"/>
              <a:t>National courts: relevant policy areas</a:t>
            </a:r>
            <a:endParaRPr lang="en-US" dirty="0"/>
          </a:p>
        </p:txBody>
      </p:sp>
      <p:sp>
        <p:nvSpPr>
          <p:cNvPr id="5" name="Rectangle 4"/>
          <p:cNvSpPr/>
          <p:nvPr/>
        </p:nvSpPr>
        <p:spPr>
          <a:xfrm>
            <a:off x="284341" y="2686470"/>
            <a:ext cx="1839387" cy="1323439"/>
          </a:xfrm>
          <a:prstGeom prst="rect">
            <a:avLst/>
          </a:prstGeom>
        </p:spPr>
        <p:txBody>
          <a:bodyPr wrap="square">
            <a:spAutoFit/>
          </a:bodyPr>
          <a:lstStyle/>
          <a:p>
            <a:pPr>
              <a:spcBef>
                <a:spcPts val="1200"/>
              </a:spcBef>
              <a:spcAft>
                <a:spcPts val="0"/>
              </a:spcAft>
            </a:pPr>
            <a:r>
              <a:rPr lang="en-GB" sz="1600" dirty="0">
                <a:solidFill>
                  <a:srgbClr val="4F81BD"/>
                </a:solidFill>
                <a:latin typeface="Calibri" panose="020F0502020204030204" pitchFamily="34" charset="0"/>
                <a:ea typeface="Calibri" panose="020F0502020204030204" pitchFamily="34" charset="0"/>
              </a:rPr>
              <a:t>Number of </a:t>
            </a:r>
            <a:r>
              <a:rPr lang="en-GB" sz="1600" dirty="0" smtClean="0">
                <a:solidFill>
                  <a:srgbClr val="4F81BD"/>
                </a:solidFill>
                <a:latin typeface="Calibri" panose="020F0502020204030204" pitchFamily="34" charset="0"/>
                <a:ea typeface="Calibri" panose="020F0502020204030204" pitchFamily="34" charset="0"/>
              </a:rPr>
              <a:t>analysed </a:t>
            </a:r>
            <a:r>
              <a:rPr lang="en-GB" sz="1600" dirty="0">
                <a:solidFill>
                  <a:srgbClr val="4F81BD"/>
                </a:solidFill>
                <a:latin typeface="Calibri" panose="020F0502020204030204" pitchFamily="34" charset="0"/>
                <a:ea typeface="Calibri" panose="020F0502020204030204" pitchFamily="34" charset="0"/>
              </a:rPr>
              <a:t>court decisions, by </a:t>
            </a:r>
            <a:r>
              <a:rPr lang="en-GB" sz="1600" dirty="0" smtClean="0">
                <a:solidFill>
                  <a:srgbClr val="4F81BD"/>
                </a:solidFill>
                <a:latin typeface="Calibri" panose="020F0502020204030204" pitchFamily="34" charset="0"/>
                <a:ea typeface="Calibri" panose="020F0502020204030204" pitchFamily="34" charset="0"/>
              </a:rPr>
              <a:t>policy area analysed for 2017</a:t>
            </a:r>
            <a:endParaRPr lang="en-US" sz="1600" dirty="0">
              <a:effectLst/>
              <a:latin typeface="Times New Roman" panose="02020603050405020304" pitchFamily="18" charset="0"/>
              <a:ea typeface="Calibri" panose="020F0502020204030204" pitchFamily="34" charset="0"/>
            </a:endParaRPr>
          </a:p>
        </p:txBody>
      </p:sp>
      <p:graphicFrame>
        <p:nvGraphicFramePr>
          <p:cNvPr id="6" name="Chart 5"/>
          <p:cNvGraphicFramePr/>
          <p:nvPr>
            <p:extLst>
              <p:ext uri="{D42A27DB-BD31-4B8C-83A1-F6EECF244321}">
                <p14:modId xmlns:p14="http://schemas.microsoft.com/office/powerpoint/2010/main" val="314131049"/>
              </p:ext>
            </p:extLst>
          </p:nvPr>
        </p:nvGraphicFramePr>
        <p:xfrm>
          <a:off x="1259632" y="1779662"/>
          <a:ext cx="7762299" cy="30343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91123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en-GB" dirty="0" smtClean="0"/>
              <a:t>National courts: relevant Charter rights</a:t>
            </a:r>
            <a:endParaRPr lang="en-US" dirty="0"/>
          </a:p>
        </p:txBody>
      </p:sp>
      <p:sp>
        <p:nvSpPr>
          <p:cNvPr id="5" name="Rectangle 4"/>
          <p:cNvSpPr/>
          <p:nvPr/>
        </p:nvSpPr>
        <p:spPr>
          <a:xfrm>
            <a:off x="284341" y="2686470"/>
            <a:ext cx="1839387" cy="1569660"/>
          </a:xfrm>
          <a:prstGeom prst="rect">
            <a:avLst/>
          </a:prstGeom>
        </p:spPr>
        <p:txBody>
          <a:bodyPr wrap="square">
            <a:spAutoFit/>
          </a:bodyPr>
          <a:lstStyle/>
          <a:p>
            <a:pPr>
              <a:spcBef>
                <a:spcPts val="1200"/>
              </a:spcBef>
              <a:spcAft>
                <a:spcPts val="0"/>
              </a:spcAft>
            </a:pPr>
            <a:r>
              <a:rPr lang="en-GB" sz="1600" dirty="0">
                <a:solidFill>
                  <a:srgbClr val="4F81BD"/>
                </a:solidFill>
                <a:latin typeface="Calibri" panose="020F0502020204030204" pitchFamily="34" charset="0"/>
                <a:ea typeface="Calibri" panose="020F0502020204030204" pitchFamily="34" charset="0"/>
              </a:rPr>
              <a:t>Number of </a:t>
            </a:r>
            <a:r>
              <a:rPr lang="en-GB" sz="1600" dirty="0" smtClean="0">
                <a:solidFill>
                  <a:srgbClr val="4F81BD"/>
                </a:solidFill>
                <a:latin typeface="Calibri" panose="020F0502020204030204" pitchFamily="34" charset="0"/>
                <a:ea typeface="Calibri" panose="020F0502020204030204" pitchFamily="34" charset="0"/>
              </a:rPr>
              <a:t>references to respective Charter rights in the 71 decisions analysed for 2017</a:t>
            </a:r>
            <a:endParaRPr lang="en-US" sz="1600" dirty="0">
              <a:effectLst/>
              <a:latin typeface="Times New Roman" panose="02020603050405020304" pitchFamily="18" charset="0"/>
              <a:ea typeface="Calibri" panose="020F0502020204030204" pitchFamily="34" charset="0"/>
            </a:endParaRPr>
          </a:p>
        </p:txBody>
      </p:sp>
      <p:graphicFrame>
        <p:nvGraphicFramePr>
          <p:cNvPr id="7" name="Chart 6"/>
          <p:cNvGraphicFramePr/>
          <p:nvPr>
            <p:extLst>
              <p:ext uri="{D42A27DB-BD31-4B8C-83A1-F6EECF244321}">
                <p14:modId xmlns:p14="http://schemas.microsoft.com/office/powerpoint/2010/main" val="34120147"/>
              </p:ext>
            </p:extLst>
          </p:nvPr>
        </p:nvGraphicFramePr>
        <p:xfrm>
          <a:off x="1382394" y="1309687"/>
          <a:ext cx="7510085" cy="34223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240506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420" y="951525"/>
            <a:ext cx="8497060" cy="486068"/>
          </a:xfrm>
        </p:spPr>
        <p:txBody>
          <a:bodyPr>
            <a:noAutofit/>
          </a:bodyPr>
          <a:lstStyle/>
          <a:p>
            <a:r>
              <a:rPr lang="en-GB" sz="2800" dirty="0" smtClean="0"/>
              <a:t>Charter and requests </a:t>
            </a:r>
            <a:r>
              <a:rPr lang="en-GB" sz="2800" dirty="0" smtClean="0"/>
              <a:t>for </a:t>
            </a:r>
            <a:r>
              <a:rPr lang="en-GB" sz="2800" dirty="0" smtClean="0"/>
              <a:t>prelim. rulings (RPRs)</a:t>
            </a:r>
            <a:endParaRPr lang="en-US" sz="28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060" y="1437593"/>
            <a:ext cx="4725015" cy="367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9834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en-GB" dirty="0" smtClean="0"/>
              <a:t>Most relevant Charter rights in RPRs</a:t>
            </a:r>
            <a:endParaRPr lang="en-US" dirty="0"/>
          </a:p>
        </p:txBody>
      </p:sp>
      <p:graphicFrame>
        <p:nvGraphicFramePr>
          <p:cNvPr id="4" name="Chart 3"/>
          <p:cNvGraphicFramePr/>
          <p:nvPr>
            <p:extLst>
              <p:ext uri="{D42A27DB-BD31-4B8C-83A1-F6EECF244321}">
                <p14:modId xmlns:p14="http://schemas.microsoft.com/office/powerpoint/2010/main" val="1891526093"/>
              </p:ext>
            </p:extLst>
          </p:nvPr>
        </p:nvGraphicFramePr>
        <p:xfrm>
          <a:off x="1341909" y="1437593"/>
          <a:ext cx="6460182" cy="36562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3964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779662"/>
            <a:ext cx="8353160" cy="3096344"/>
          </a:xfrm>
        </p:spPr>
        <p:txBody>
          <a:bodyPr>
            <a:normAutofit/>
          </a:bodyPr>
          <a:lstStyle/>
          <a:p>
            <a:pPr marL="342900" indent="-342900">
              <a:buFont typeface="Arial" panose="020B0604020202020204" pitchFamily="34" charset="0"/>
              <a:buChar char="•"/>
            </a:pPr>
            <a:r>
              <a:rPr lang="en-GB" sz="2000" dirty="0" smtClean="0">
                <a:solidFill>
                  <a:schemeClr val="tx1"/>
                </a:solidFill>
              </a:rPr>
              <a:t>the </a:t>
            </a:r>
            <a:r>
              <a:rPr lang="en-GB" sz="2000" dirty="0">
                <a:solidFill>
                  <a:schemeClr val="tx1"/>
                </a:solidFill>
              </a:rPr>
              <a:t>same as ‘acting within the scope of EU </a:t>
            </a:r>
            <a:r>
              <a:rPr lang="en-GB" sz="2000" dirty="0" smtClean="0">
                <a:solidFill>
                  <a:schemeClr val="tx1"/>
                </a:solidFill>
              </a:rPr>
              <a:t>law’ </a:t>
            </a:r>
            <a:r>
              <a:rPr lang="en-GB" sz="2000" dirty="0">
                <a:solidFill>
                  <a:schemeClr val="tx1"/>
                </a:solidFill>
              </a:rPr>
              <a:t>and covers a wide range of </a:t>
            </a:r>
            <a:r>
              <a:rPr lang="en-GB" sz="2000" dirty="0" smtClean="0">
                <a:solidFill>
                  <a:schemeClr val="tx1"/>
                </a:solidFill>
              </a:rPr>
              <a:t>situations</a:t>
            </a:r>
          </a:p>
          <a:p>
            <a:pPr marL="342900" indent="-342900">
              <a:buFont typeface="Arial" panose="020B0604020202020204" pitchFamily="34" charset="0"/>
              <a:buChar char="•"/>
            </a:pPr>
            <a:r>
              <a:rPr lang="en-GB" sz="2000" dirty="0">
                <a:solidFill>
                  <a:schemeClr val="tx1"/>
                </a:solidFill>
              </a:rPr>
              <a:t>minimum </a:t>
            </a:r>
            <a:r>
              <a:rPr lang="en-GB" sz="2000" dirty="0" smtClean="0">
                <a:solidFill>
                  <a:schemeClr val="tx1"/>
                </a:solidFill>
              </a:rPr>
              <a:t>requirement: there </a:t>
            </a:r>
            <a:r>
              <a:rPr lang="en-GB" sz="2000" dirty="0">
                <a:solidFill>
                  <a:schemeClr val="tx1"/>
                </a:solidFill>
              </a:rPr>
              <a:t>must be </a:t>
            </a:r>
            <a:r>
              <a:rPr lang="en-GB" sz="2000" b="1" dirty="0">
                <a:solidFill>
                  <a:schemeClr val="tx1"/>
                </a:solidFill>
              </a:rPr>
              <a:t>some connection with Union law (other than the Charter</a:t>
            </a:r>
            <a:r>
              <a:rPr lang="en-GB" sz="2000" b="1" dirty="0" smtClean="0">
                <a:solidFill>
                  <a:schemeClr val="tx1"/>
                </a:solidFill>
              </a:rPr>
              <a:t>)</a:t>
            </a:r>
          </a:p>
          <a:p>
            <a:pPr marL="342900" indent="-342900">
              <a:buFont typeface="Arial" panose="020B0604020202020204" pitchFamily="34" charset="0"/>
              <a:buChar char="•"/>
            </a:pPr>
            <a:r>
              <a:rPr lang="en-GB" sz="2000" dirty="0">
                <a:solidFill>
                  <a:schemeClr val="tx1"/>
                </a:solidFill>
              </a:rPr>
              <a:t>t</a:t>
            </a:r>
            <a:r>
              <a:rPr lang="en-GB" sz="2000" dirty="0" smtClean="0">
                <a:solidFill>
                  <a:schemeClr val="tx1"/>
                </a:solidFill>
              </a:rPr>
              <a:t>his connection is </a:t>
            </a:r>
            <a:r>
              <a:rPr lang="en-GB" sz="2000" dirty="0">
                <a:solidFill>
                  <a:schemeClr val="tx1"/>
                </a:solidFill>
              </a:rPr>
              <a:t>sufficiently concrete if Member States act </a:t>
            </a:r>
            <a:r>
              <a:rPr lang="en-GB" sz="2000" b="1" dirty="0">
                <a:solidFill>
                  <a:schemeClr val="tx1"/>
                </a:solidFill>
              </a:rPr>
              <a:t>as agents </a:t>
            </a:r>
            <a:r>
              <a:rPr lang="en-GB" sz="2000" dirty="0">
                <a:solidFill>
                  <a:schemeClr val="tx1"/>
                </a:solidFill>
              </a:rPr>
              <a:t>for the EU or in situations in which they need to </a:t>
            </a:r>
            <a:r>
              <a:rPr lang="en-GB" sz="2000" b="1" dirty="0">
                <a:solidFill>
                  <a:schemeClr val="tx1"/>
                </a:solidFill>
              </a:rPr>
              <a:t>rely on some kind of authorization </a:t>
            </a:r>
            <a:r>
              <a:rPr lang="en-GB" sz="2000" dirty="0">
                <a:solidFill>
                  <a:schemeClr val="tx1"/>
                </a:solidFill>
              </a:rPr>
              <a:t>of EU </a:t>
            </a:r>
            <a:r>
              <a:rPr lang="en-GB" sz="2000" dirty="0" smtClean="0">
                <a:solidFill>
                  <a:schemeClr val="tx1"/>
                </a:solidFill>
              </a:rPr>
              <a:t>law</a:t>
            </a:r>
          </a:p>
          <a:p>
            <a:endParaRPr lang="en-GB" dirty="0"/>
          </a:p>
        </p:txBody>
      </p:sp>
      <p:sp>
        <p:nvSpPr>
          <p:cNvPr id="4" name="Title 3"/>
          <p:cNvSpPr>
            <a:spLocks noGrp="1"/>
          </p:cNvSpPr>
          <p:nvPr>
            <p:ph type="title"/>
          </p:nvPr>
        </p:nvSpPr>
        <p:spPr>
          <a:xfrm>
            <a:off x="395420" y="1059582"/>
            <a:ext cx="8353160" cy="486068"/>
          </a:xfrm>
        </p:spPr>
        <p:txBody>
          <a:bodyPr>
            <a:normAutofit fontScale="90000"/>
          </a:bodyPr>
          <a:lstStyle/>
          <a:p>
            <a:pPr algn="ctr"/>
            <a:r>
              <a:rPr lang="en-GB" dirty="0" smtClean="0"/>
              <a:t>What does “implementing EU law mean”?</a:t>
            </a:r>
            <a:endParaRPr lang="en-GB" dirty="0"/>
          </a:p>
        </p:txBody>
      </p:sp>
    </p:spTree>
    <p:extLst>
      <p:ext uri="{BB962C8B-B14F-4D97-AF65-F5344CB8AC3E}">
        <p14:creationId xmlns:p14="http://schemas.microsoft.com/office/powerpoint/2010/main" val="21825431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707654"/>
            <a:ext cx="8353160" cy="3651870"/>
          </a:xfrm>
        </p:spPr>
        <p:txBody>
          <a:bodyPr>
            <a:normAutofit/>
          </a:bodyPr>
          <a:lstStyle/>
          <a:p>
            <a:pPr marL="342900" indent="-342900">
              <a:buFont typeface="Arial" panose="020B0604020202020204" pitchFamily="34" charset="0"/>
              <a:buChar char="•"/>
            </a:pPr>
            <a:r>
              <a:rPr lang="en-GB" dirty="0" smtClean="0">
                <a:solidFill>
                  <a:schemeClr val="tx1"/>
                </a:solidFill>
              </a:rPr>
              <a:t>Covers </a:t>
            </a:r>
            <a:r>
              <a:rPr lang="en-GB" b="1" dirty="0" smtClean="0">
                <a:solidFill>
                  <a:schemeClr val="tx1"/>
                </a:solidFill>
              </a:rPr>
              <a:t>all kind of </a:t>
            </a:r>
            <a:r>
              <a:rPr lang="en-GB" dirty="0" smtClean="0">
                <a:solidFill>
                  <a:schemeClr val="tx1"/>
                </a:solidFill>
              </a:rPr>
              <a:t>legislative or regulatory measures</a:t>
            </a:r>
          </a:p>
          <a:p>
            <a:pPr marL="342900" indent="-342900">
              <a:buFont typeface="Arial" panose="020B0604020202020204" pitchFamily="34" charset="0"/>
              <a:buChar char="•"/>
            </a:pPr>
            <a:r>
              <a:rPr lang="en-GB" b="1" dirty="0" smtClean="0">
                <a:solidFill>
                  <a:schemeClr val="tx1"/>
                </a:solidFill>
              </a:rPr>
              <a:t>All levels </a:t>
            </a:r>
            <a:r>
              <a:rPr lang="en-GB" dirty="0" smtClean="0">
                <a:solidFill>
                  <a:schemeClr val="tx1"/>
                </a:solidFill>
              </a:rPr>
              <a:t>of national measures qualify as implementation</a:t>
            </a:r>
          </a:p>
          <a:p>
            <a:pPr marL="342900" indent="-342900">
              <a:buFont typeface="Arial" panose="020B0604020202020204" pitchFamily="34" charset="0"/>
              <a:buChar char="•"/>
            </a:pPr>
            <a:r>
              <a:rPr lang="en-GB" dirty="0" smtClean="0">
                <a:solidFill>
                  <a:schemeClr val="tx1"/>
                </a:solidFill>
              </a:rPr>
              <a:t>Also, national measures using the </a:t>
            </a:r>
            <a:r>
              <a:rPr lang="en-GB" b="1" dirty="0" smtClean="0">
                <a:solidFill>
                  <a:schemeClr val="tx1"/>
                </a:solidFill>
              </a:rPr>
              <a:t>margin of appreciation </a:t>
            </a:r>
            <a:r>
              <a:rPr lang="en-GB" dirty="0" smtClean="0">
                <a:solidFill>
                  <a:schemeClr val="tx1"/>
                </a:solidFill>
              </a:rPr>
              <a:t>granted by EU law (directives) qualify as “implementing Union law” in the sense of Art. 51: in exercising the discretion granted by the EU legislator, MS have to respect the Charter</a:t>
            </a:r>
          </a:p>
          <a:p>
            <a:endParaRPr lang="en-GB" dirty="0"/>
          </a:p>
        </p:txBody>
      </p:sp>
      <p:sp>
        <p:nvSpPr>
          <p:cNvPr id="4" name="Title 3"/>
          <p:cNvSpPr>
            <a:spLocks noGrp="1"/>
          </p:cNvSpPr>
          <p:nvPr>
            <p:ph type="title"/>
          </p:nvPr>
        </p:nvSpPr>
        <p:spPr/>
        <p:txBody>
          <a:bodyPr>
            <a:noAutofit/>
          </a:bodyPr>
          <a:lstStyle/>
          <a:p>
            <a:r>
              <a:rPr lang="en-GB" sz="2800" dirty="0" smtClean="0"/>
              <a:t>National acts meant to transpose EU law</a:t>
            </a:r>
            <a:endParaRPr lang="en-GB" sz="2800" dirty="0"/>
          </a:p>
        </p:txBody>
      </p:sp>
    </p:spTree>
    <p:extLst>
      <p:ext uri="{BB962C8B-B14F-4D97-AF65-F5344CB8AC3E}">
        <p14:creationId xmlns:p14="http://schemas.microsoft.com/office/powerpoint/2010/main" val="39093242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563638"/>
            <a:ext cx="8353160" cy="3096344"/>
          </a:xfrm>
        </p:spPr>
        <p:txBody>
          <a:bodyPr>
            <a:normAutofit lnSpcReduction="10000"/>
          </a:bodyPr>
          <a:lstStyle/>
          <a:p>
            <a:pPr marL="342900" lvl="0" indent="-342900">
              <a:buFont typeface="Arial" panose="020B0604020202020204" pitchFamily="34" charset="0"/>
              <a:buChar char="•"/>
            </a:pPr>
            <a:r>
              <a:rPr lang="en-GB" dirty="0" smtClean="0">
                <a:solidFill>
                  <a:schemeClr val="tx1"/>
                </a:solidFill>
              </a:rPr>
              <a:t>Where pre-existing </a:t>
            </a:r>
            <a:r>
              <a:rPr lang="en-GB" dirty="0">
                <a:solidFill>
                  <a:schemeClr val="tx1"/>
                </a:solidFill>
              </a:rPr>
              <a:t>national </a:t>
            </a:r>
            <a:r>
              <a:rPr lang="en-GB" dirty="0" smtClean="0">
                <a:solidFill>
                  <a:schemeClr val="tx1"/>
                </a:solidFill>
              </a:rPr>
              <a:t>provisions can ensure that EU law is implemented there is </a:t>
            </a:r>
            <a:r>
              <a:rPr lang="en-GB" b="1" dirty="0" smtClean="0">
                <a:solidFill>
                  <a:schemeClr val="tx1"/>
                </a:solidFill>
              </a:rPr>
              <a:t>no need for new </a:t>
            </a:r>
            <a:r>
              <a:rPr lang="en-GB" dirty="0" smtClean="0">
                <a:solidFill>
                  <a:schemeClr val="tx1"/>
                </a:solidFill>
              </a:rPr>
              <a:t>legislation transposing e.g. an EU directive</a:t>
            </a:r>
          </a:p>
          <a:p>
            <a:pPr marL="342900" lvl="0" indent="-342900">
              <a:buFont typeface="Arial" panose="020B0604020202020204" pitchFamily="34" charset="0"/>
              <a:buChar char="•"/>
            </a:pPr>
            <a:r>
              <a:rPr lang="en-GB" dirty="0" smtClean="0">
                <a:solidFill>
                  <a:schemeClr val="tx1"/>
                </a:solidFill>
              </a:rPr>
              <a:t>Such national provisions </a:t>
            </a:r>
            <a:r>
              <a:rPr lang="en-GB" b="1" dirty="0" smtClean="0">
                <a:solidFill>
                  <a:schemeClr val="tx1"/>
                </a:solidFill>
              </a:rPr>
              <a:t>qualify</a:t>
            </a:r>
            <a:r>
              <a:rPr lang="en-GB" dirty="0" smtClean="0">
                <a:solidFill>
                  <a:schemeClr val="tx1"/>
                </a:solidFill>
              </a:rPr>
              <a:t> </a:t>
            </a:r>
            <a:r>
              <a:rPr lang="en-GB" dirty="0">
                <a:solidFill>
                  <a:schemeClr val="tx1"/>
                </a:solidFill>
              </a:rPr>
              <a:t>as ‘implementing Union law</a:t>
            </a:r>
            <a:r>
              <a:rPr lang="en-GB" dirty="0" smtClean="0">
                <a:solidFill>
                  <a:schemeClr val="tx1"/>
                </a:solidFill>
              </a:rPr>
              <a:t>’</a:t>
            </a:r>
            <a:endParaRPr lang="en-US" dirty="0">
              <a:solidFill>
                <a:schemeClr val="tx1"/>
              </a:solidFill>
            </a:endParaRPr>
          </a:p>
          <a:p>
            <a:pPr marL="342900" lvl="0" indent="-342900">
              <a:buFont typeface="Arial" panose="020B0604020202020204" pitchFamily="34" charset="0"/>
              <a:buChar char="•"/>
            </a:pPr>
            <a:r>
              <a:rPr lang="en-GB" dirty="0" smtClean="0">
                <a:solidFill>
                  <a:schemeClr val="tx1"/>
                </a:solidFill>
              </a:rPr>
              <a:t>Once such norms change form purely internal measures to measures implementing EU law, they </a:t>
            </a:r>
            <a:r>
              <a:rPr lang="en-GB" b="1" dirty="0" smtClean="0">
                <a:solidFill>
                  <a:schemeClr val="tx1"/>
                </a:solidFill>
              </a:rPr>
              <a:t>have to conform </a:t>
            </a:r>
            <a:r>
              <a:rPr lang="en-GB" dirty="0" smtClean="0">
                <a:solidFill>
                  <a:schemeClr val="tx1"/>
                </a:solidFill>
              </a:rPr>
              <a:t>with the Charter</a:t>
            </a:r>
            <a:endParaRPr lang="en-US" dirty="0">
              <a:solidFill>
                <a:schemeClr val="tx1"/>
              </a:solidFill>
            </a:endParaRPr>
          </a:p>
          <a:p>
            <a:endParaRPr lang="en-GB" dirty="0"/>
          </a:p>
        </p:txBody>
      </p:sp>
      <p:sp>
        <p:nvSpPr>
          <p:cNvPr id="4" name="Title 3"/>
          <p:cNvSpPr>
            <a:spLocks noGrp="1"/>
          </p:cNvSpPr>
          <p:nvPr>
            <p:ph type="title"/>
          </p:nvPr>
        </p:nvSpPr>
        <p:spPr/>
        <p:txBody>
          <a:bodyPr>
            <a:noAutofit/>
          </a:bodyPr>
          <a:lstStyle/>
          <a:p>
            <a:r>
              <a:rPr lang="en-GB" sz="2800" dirty="0" smtClean="0"/>
              <a:t>Pre-existing national legislation </a:t>
            </a:r>
            <a:endParaRPr lang="en-GB" sz="2800" dirty="0"/>
          </a:p>
        </p:txBody>
      </p:sp>
    </p:spTree>
    <p:extLst>
      <p:ext uri="{BB962C8B-B14F-4D97-AF65-F5344CB8AC3E}">
        <p14:creationId xmlns:p14="http://schemas.microsoft.com/office/powerpoint/2010/main" val="24252233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384376"/>
          </a:xfrm>
        </p:spPr>
        <p:txBody>
          <a:bodyPr>
            <a:normAutofit/>
          </a:bodyPr>
          <a:lstStyle/>
          <a:p>
            <a:pPr marL="342900" indent="-342900">
              <a:buFont typeface="Arial" panose="020B0604020202020204" pitchFamily="34" charset="0"/>
              <a:buChar char="•"/>
            </a:pPr>
            <a:r>
              <a:rPr lang="en-GB" dirty="0" smtClean="0">
                <a:solidFill>
                  <a:schemeClr val="tx1"/>
                </a:solidFill>
              </a:rPr>
              <a:t>Measures that are not designed to implement EU law but fall within the scope of EU law (Case C-555/07, </a:t>
            </a:r>
            <a:r>
              <a:rPr lang="en-GB" dirty="0" err="1" smtClean="0">
                <a:solidFill>
                  <a:schemeClr val="tx1"/>
                </a:solidFill>
              </a:rPr>
              <a:t>Kuecuedeveci</a:t>
            </a:r>
            <a:r>
              <a:rPr lang="en-GB" dirty="0" smtClean="0">
                <a:solidFill>
                  <a:schemeClr val="tx1"/>
                </a:solidFill>
              </a:rPr>
              <a:t>)</a:t>
            </a:r>
          </a:p>
          <a:p>
            <a:pPr marL="342900" indent="-342900">
              <a:buFont typeface="Arial" panose="020B0604020202020204" pitchFamily="34" charset="0"/>
              <a:buChar char="•"/>
            </a:pPr>
            <a:r>
              <a:rPr lang="en-GB" dirty="0" smtClean="0">
                <a:solidFill>
                  <a:schemeClr val="tx1"/>
                </a:solidFill>
              </a:rPr>
              <a:t>This is basically about scenarios where a Member States is not properly implementing EU legislation</a:t>
            </a:r>
          </a:p>
          <a:p>
            <a:pPr marL="342900" indent="-342900">
              <a:buFont typeface="Arial" panose="020B0604020202020204" pitchFamily="34" charset="0"/>
              <a:buChar char="•"/>
            </a:pPr>
            <a:r>
              <a:rPr lang="en-GB" dirty="0" smtClean="0">
                <a:solidFill>
                  <a:schemeClr val="tx1"/>
                </a:solidFill>
              </a:rPr>
              <a:t>Note: a mere interaction is not sufficient to bring national legislation within the scope of EU law (Case C-206/13, </a:t>
            </a:r>
            <a:r>
              <a:rPr lang="en-GB" dirty="0" err="1" smtClean="0">
                <a:solidFill>
                  <a:schemeClr val="tx1"/>
                </a:solidFill>
              </a:rPr>
              <a:t>Siragusa</a:t>
            </a:r>
            <a:r>
              <a:rPr lang="en-GB" dirty="0" smtClean="0">
                <a:solidFill>
                  <a:schemeClr val="tx1"/>
                </a:solidFill>
              </a:rPr>
              <a:t> or C-198/13 Julian Hernandez)</a:t>
            </a:r>
            <a:endParaRPr lang="en-US" dirty="0">
              <a:solidFill>
                <a:schemeClr val="tx1"/>
              </a:solidFill>
            </a:endParaRPr>
          </a:p>
        </p:txBody>
      </p:sp>
      <p:sp>
        <p:nvSpPr>
          <p:cNvPr id="3" name="Title 2"/>
          <p:cNvSpPr>
            <a:spLocks noGrp="1"/>
          </p:cNvSpPr>
          <p:nvPr>
            <p:ph type="title"/>
          </p:nvPr>
        </p:nvSpPr>
        <p:spPr/>
        <p:txBody>
          <a:bodyPr>
            <a:noAutofit/>
          </a:bodyPr>
          <a:lstStyle/>
          <a:p>
            <a:r>
              <a:rPr lang="en-GB" sz="2800" dirty="0" smtClean="0"/>
              <a:t>M</a:t>
            </a:r>
            <a:r>
              <a:rPr lang="en-GB" sz="2800" dirty="0" smtClean="0"/>
              <a:t>easures </a:t>
            </a:r>
            <a:r>
              <a:rPr lang="en-GB" sz="2800" dirty="0" smtClean="0"/>
              <a:t>not </a:t>
            </a:r>
            <a:r>
              <a:rPr lang="en-GB" sz="2800" dirty="0" smtClean="0"/>
              <a:t>intended to implement </a:t>
            </a:r>
            <a:r>
              <a:rPr lang="en-GB" sz="2800" dirty="0" smtClean="0"/>
              <a:t>EU law</a:t>
            </a:r>
            <a:endParaRPr lang="en-US" sz="2800" dirty="0"/>
          </a:p>
        </p:txBody>
      </p:sp>
    </p:spTree>
    <p:extLst>
      <p:ext uri="{BB962C8B-B14F-4D97-AF65-F5344CB8AC3E}">
        <p14:creationId xmlns:p14="http://schemas.microsoft.com/office/powerpoint/2010/main" val="26639216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491630"/>
            <a:ext cx="8353160" cy="3456384"/>
          </a:xfrm>
        </p:spPr>
        <p:txBody>
          <a:bodyPr>
            <a:normAutofit/>
          </a:bodyPr>
          <a:lstStyle/>
          <a:p>
            <a:pPr marL="342900" indent="-342900">
              <a:buFont typeface="Arial" panose="020B0604020202020204" pitchFamily="34" charset="0"/>
              <a:buChar char="•"/>
            </a:pPr>
            <a:endParaRPr lang="en-GB" dirty="0" smtClean="0">
              <a:solidFill>
                <a:schemeClr val="tx1"/>
              </a:solidFill>
            </a:endParaRPr>
          </a:p>
          <a:p>
            <a:pPr marL="342900" indent="-342900">
              <a:buFont typeface="Arial" panose="020B0604020202020204" pitchFamily="34" charset="0"/>
              <a:buChar char="•"/>
            </a:pPr>
            <a:r>
              <a:rPr lang="en-GB" dirty="0" smtClean="0">
                <a:solidFill>
                  <a:schemeClr val="tx1"/>
                </a:solidFill>
              </a:rPr>
              <a:t>National </a:t>
            </a:r>
            <a:r>
              <a:rPr lang="en-GB" dirty="0" smtClean="0">
                <a:solidFill>
                  <a:schemeClr val="tx1"/>
                </a:solidFill>
              </a:rPr>
              <a:t>concepts/terms can imply ‘implementation’ in the sense of Article 51 if used in the context of the EU provisions at issue (see e.g. CJEU, Rodriguez Caballero, Case C-442/00</a:t>
            </a:r>
            <a:r>
              <a:rPr lang="en-GB" dirty="0" smtClean="0">
                <a:solidFill>
                  <a:schemeClr val="tx1"/>
                </a:solidFill>
              </a:rPr>
              <a:t>)</a:t>
            </a:r>
            <a:endParaRPr lang="en-GB" dirty="0" smtClean="0">
              <a:solidFill>
                <a:schemeClr val="tx1"/>
              </a:solidFill>
            </a:endParaRPr>
          </a:p>
        </p:txBody>
      </p:sp>
      <p:sp>
        <p:nvSpPr>
          <p:cNvPr id="4" name="Title 3"/>
          <p:cNvSpPr>
            <a:spLocks noGrp="1"/>
          </p:cNvSpPr>
          <p:nvPr>
            <p:ph type="title"/>
          </p:nvPr>
        </p:nvSpPr>
        <p:spPr/>
        <p:txBody>
          <a:bodyPr>
            <a:normAutofit fontScale="90000"/>
          </a:bodyPr>
          <a:lstStyle/>
          <a:p>
            <a:r>
              <a:rPr lang="en-GB" dirty="0" smtClean="0"/>
              <a:t>Concepts </a:t>
            </a:r>
            <a:r>
              <a:rPr lang="en-GB" dirty="0"/>
              <a:t>of national </a:t>
            </a:r>
            <a:r>
              <a:rPr lang="en-GB" dirty="0" smtClean="0"/>
              <a:t>law referred to in EU law</a:t>
            </a:r>
            <a:endParaRPr lang="en-GB" dirty="0"/>
          </a:p>
        </p:txBody>
      </p:sp>
    </p:spTree>
    <p:extLst>
      <p:ext uri="{BB962C8B-B14F-4D97-AF65-F5344CB8AC3E}">
        <p14:creationId xmlns:p14="http://schemas.microsoft.com/office/powerpoint/2010/main" val="7236419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491630"/>
            <a:ext cx="8353160" cy="3456384"/>
          </a:xfrm>
        </p:spPr>
        <p:txBody>
          <a:bodyPr>
            <a:normAutofit fontScale="92500" lnSpcReduction="20000"/>
          </a:bodyPr>
          <a:lstStyle/>
          <a:p>
            <a:pPr marL="342900" indent="-342900">
              <a:buFont typeface="Arial" panose="020B0604020202020204" pitchFamily="34" charset="0"/>
              <a:buChar char="•"/>
            </a:pPr>
            <a:r>
              <a:rPr lang="en-GB" dirty="0" smtClean="0">
                <a:solidFill>
                  <a:schemeClr val="tx1"/>
                </a:solidFill>
              </a:rPr>
              <a:t>An </a:t>
            </a:r>
            <a:r>
              <a:rPr lang="en-GB" dirty="0">
                <a:solidFill>
                  <a:schemeClr val="tx1"/>
                </a:solidFill>
              </a:rPr>
              <a:t>EU directive relating to the protection of employees in the event of the insolvency states that the directive is without prejudice to national law as regards the definition of the terms such as employee, employer and pay. The directive thus refers to national law; it is for national law to specify these terms and to define them. </a:t>
            </a:r>
            <a:endParaRPr lang="en-GB" dirty="0" smtClean="0">
              <a:solidFill>
                <a:schemeClr val="tx1"/>
              </a:solidFill>
            </a:endParaRPr>
          </a:p>
          <a:p>
            <a:pPr marL="342900" indent="-342900">
              <a:buFont typeface="Arial" panose="020B0604020202020204" pitchFamily="34" charset="0"/>
              <a:buChar char="•"/>
            </a:pPr>
            <a:r>
              <a:rPr lang="en-GB" b="1" dirty="0" smtClean="0">
                <a:solidFill>
                  <a:schemeClr val="tx1"/>
                </a:solidFill>
              </a:rPr>
              <a:t>If </a:t>
            </a:r>
            <a:r>
              <a:rPr lang="en-GB" b="1" dirty="0">
                <a:solidFill>
                  <a:schemeClr val="tx1"/>
                </a:solidFill>
              </a:rPr>
              <a:t>these national legal concepts are used in context of that directive, the EU fundamental rights apply, regardless whether </a:t>
            </a:r>
            <a:r>
              <a:rPr lang="en-GB" dirty="0">
                <a:solidFill>
                  <a:schemeClr val="tx1"/>
                </a:solidFill>
              </a:rPr>
              <a:t>it concerns new national legislation specifically made to transpose the directive or whether </a:t>
            </a:r>
            <a:r>
              <a:rPr lang="en-GB" dirty="0" smtClean="0">
                <a:solidFill>
                  <a:schemeClr val="tx1"/>
                </a:solidFill>
              </a:rPr>
              <a:t>they</a:t>
            </a:r>
            <a:r>
              <a:rPr lang="en-GB" dirty="0" smtClean="0">
                <a:solidFill>
                  <a:schemeClr val="tx1"/>
                </a:solidFill>
              </a:rPr>
              <a:t> </a:t>
            </a:r>
            <a:r>
              <a:rPr lang="en-GB" dirty="0">
                <a:solidFill>
                  <a:schemeClr val="tx1"/>
                </a:solidFill>
              </a:rPr>
              <a:t>are existing national legal concepts (e.g. by virtue of employment law</a:t>
            </a:r>
            <a:r>
              <a:rPr lang="en-GB" dirty="0" smtClean="0">
                <a:solidFill>
                  <a:schemeClr val="tx1"/>
                </a:solidFill>
              </a:rPr>
              <a:t>).</a:t>
            </a:r>
            <a:endParaRPr lang="en-US" dirty="0">
              <a:solidFill>
                <a:schemeClr val="tx1"/>
              </a:solidFill>
            </a:endParaRPr>
          </a:p>
        </p:txBody>
      </p:sp>
      <p:sp>
        <p:nvSpPr>
          <p:cNvPr id="4" name="Title 3"/>
          <p:cNvSpPr>
            <a:spLocks noGrp="1"/>
          </p:cNvSpPr>
          <p:nvPr>
            <p:ph type="title"/>
          </p:nvPr>
        </p:nvSpPr>
        <p:spPr/>
        <p:txBody>
          <a:bodyPr>
            <a:normAutofit fontScale="90000"/>
          </a:bodyPr>
          <a:lstStyle/>
          <a:p>
            <a:r>
              <a:rPr lang="en-GB" dirty="0" smtClean="0"/>
              <a:t>Concepts </a:t>
            </a:r>
            <a:r>
              <a:rPr lang="en-GB" dirty="0"/>
              <a:t>of national </a:t>
            </a:r>
            <a:r>
              <a:rPr lang="en-GB" dirty="0" smtClean="0"/>
              <a:t>law referred to in EU law</a:t>
            </a:r>
            <a:endParaRPr lang="en-GB" dirty="0"/>
          </a:p>
        </p:txBody>
      </p:sp>
    </p:spTree>
    <p:extLst>
      <p:ext uri="{BB962C8B-B14F-4D97-AF65-F5344CB8AC3E}">
        <p14:creationId xmlns:p14="http://schemas.microsoft.com/office/powerpoint/2010/main" val="32397624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707654"/>
            <a:ext cx="8353160" cy="3744416"/>
          </a:xfrm>
        </p:spPr>
        <p:txBody>
          <a:bodyPr>
            <a:normAutofit fontScale="92500" lnSpcReduction="10000"/>
          </a:bodyPr>
          <a:lstStyle/>
          <a:p>
            <a:endParaRPr lang="en-GB" dirty="0" smtClean="0"/>
          </a:p>
          <a:p>
            <a:pPr marL="342900" indent="-342900">
              <a:buFont typeface="Arial" panose="020B0604020202020204" pitchFamily="34" charset="0"/>
              <a:buChar char="•"/>
            </a:pPr>
            <a:r>
              <a:rPr lang="en-GB" dirty="0" smtClean="0">
                <a:solidFill>
                  <a:schemeClr val="tx1"/>
                </a:solidFill>
              </a:rPr>
              <a:t>Qualifies as ‘implementing EU law’, regardless of whether it concerns </a:t>
            </a:r>
            <a:r>
              <a:rPr lang="en-GB" b="1" dirty="0" smtClean="0">
                <a:solidFill>
                  <a:schemeClr val="tx1"/>
                </a:solidFill>
              </a:rPr>
              <a:t>mandatory or optional exercise of discretionary powers</a:t>
            </a:r>
            <a:r>
              <a:rPr lang="en-GB" dirty="0" smtClean="0">
                <a:solidFill>
                  <a:schemeClr val="tx1"/>
                </a:solidFill>
              </a:rPr>
              <a:t> (CJEU, </a:t>
            </a:r>
            <a:r>
              <a:rPr lang="en-GB" dirty="0" err="1" smtClean="0">
                <a:solidFill>
                  <a:schemeClr val="tx1"/>
                </a:solidFill>
              </a:rPr>
              <a:t>Sabou</a:t>
            </a:r>
            <a:r>
              <a:rPr lang="en-GB" dirty="0" smtClean="0">
                <a:solidFill>
                  <a:schemeClr val="tx1"/>
                </a:solidFill>
              </a:rPr>
              <a:t>, Case C-276/12 or </a:t>
            </a:r>
            <a:r>
              <a:rPr lang="en-GB" dirty="0" err="1" smtClean="0">
                <a:solidFill>
                  <a:schemeClr val="tx1"/>
                </a:solidFill>
              </a:rPr>
              <a:t>Milkova</a:t>
            </a:r>
            <a:r>
              <a:rPr lang="en-GB" dirty="0" smtClean="0">
                <a:solidFill>
                  <a:schemeClr val="tx1"/>
                </a:solidFill>
              </a:rPr>
              <a:t>, Case C-406/15)</a:t>
            </a:r>
          </a:p>
          <a:p>
            <a:endParaRPr lang="en-GB" dirty="0" smtClean="0">
              <a:solidFill>
                <a:schemeClr val="tx1"/>
              </a:solidFill>
            </a:endParaRPr>
          </a:p>
          <a:p>
            <a:pPr marL="342900" indent="-342900">
              <a:buFont typeface="Arial" panose="020B0604020202020204" pitchFamily="34" charset="0"/>
              <a:buChar char="•"/>
            </a:pPr>
            <a:r>
              <a:rPr lang="en-GB" dirty="0" smtClean="0">
                <a:solidFill>
                  <a:schemeClr val="tx1"/>
                </a:solidFill>
              </a:rPr>
              <a:t>This does </a:t>
            </a:r>
            <a:r>
              <a:rPr lang="en-GB" b="1" dirty="0" smtClean="0">
                <a:solidFill>
                  <a:schemeClr val="tx1"/>
                </a:solidFill>
              </a:rPr>
              <a:t>not apply </a:t>
            </a:r>
            <a:r>
              <a:rPr lang="en-GB" dirty="0" smtClean="0">
                <a:solidFill>
                  <a:schemeClr val="tx1"/>
                </a:solidFill>
              </a:rPr>
              <a:t>if EU law simply recognises existing MS powers to take more favourable provisions (</a:t>
            </a:r>
            <a:r>
              <a:rPr lang="en-GB" b="1" dirty="0" smtClean="0">
                <a:solidFill>
                  <a:schemeClr val="tx1"/>
                </a:solidFill>
              </a:rPr>
              <a:t>gold plating</a:t>
            </a:r>
            <a:r>
              <a:rPr lang="en-GB" dirty="0" smtClean="0">
                <a:solidFill>
                  <a:schemeClr val="tx1"/>
                </a:solidFill>
              </a:rPr>
              <a:t>). Gold plating falls in the scope of EU law if the EU law act makes this explicit: see Art 4(1) AMSD   </a:t>
            </a:r>
          </a:p>
          <a:p>
            <a:r>
              <a:rPr lang="en-GB" dirty="0" smtClean="0"/>
              <a:t> </a:t>
            </a:r>
          </a:p>
        </p:txBody>
      </p:sp>
      <p:sp>
        <p:nvSpPr>
          <p:cNvPr id="4" name="Title 3"/>
          <p:cNvSpPr>
            <a:spLocks noGrp="1"/>
          </p:cNvSpPr>
          <p:nvPr>
            <p:ph type="title"/>
          </p:nvPr>
        </p:nvSpPr>
        <p:spPr/>
        <p:txBody>
          <a:bodyPr>
            <a:noAutofit/>
          </a:bodyPr>
          <a:lstStyle/>
          <a:p>
            <a:r>
              <a:rPr lang="en-GB" sz="2800" dirty="0" smtClean="0"/>
              <a:t>National law using discretionary powers granted by the EU</a:t>
            </a:r>
            <a:endParaRPr lang="en-GB" sz="2800" dirty="0"/>
          </a:p>
        </p:txBody>
      </p:sp>
    </p:spTree>
    <p:extLst>
      <p:ext uri="{BB962C8B-B14F-4D97-AF65-F5344CB8AC3E}">
        <p14:creationId xmlns:p14="http://schemas.microsoft.com/office/powerpoint/2010/main" val="34092132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95420" y="1491630"/>
            <a:ext cx="8353160" cy="3312368"/>
          </a:xfrm>
        </p:spPr>
        <p:txBody>
          <a:bodyPr>
            <a:normAutofit fontScale="92500"/>
          </a:bodyPr>
          <a:lstStyle/>
          <a:p>
            <a:endParaRPr lang="en-GB" dirty="0" smtClean="0"/>
          </a:p>
          <a:p>
            <a:pPr marL="342900" indent="-342900">
              <a:buFont typeface="Arial" panose="020B0604020202020204" pitchFamily="34" charset="0"/>
              <a:buChar char="•"/>
            </a:pPr>
            <a:r>
              <a:rPr lang="en-GB" dirty="0" smtClean="0">
                <a:solidFill>
                  <a:schemeClr val="tx1"/>
                </a:solidFill>
              </a:rPr>
              <a:t>If such provisions are </a:t>
            </a:r>
            <a:r>
              <a:rPr lang="en-GB" b="1" dirty="0" smtClean="0">
                <a:solidFill>
                  <a:schemeClr val="tx1"/>
                </a:solidFill>
              </a:rPr>
              <a:t>used to guarantee the application of EU law</a:t>
            </a:r>
            <a:r>
              <a:rPr lang="en-GB" dirty="0" smtClean="0">
                <a:solidFill>
                  <a:schemeClr val="tx1"/>
                </a:solidFill>
              </a:rPr>
              <a:t> they qualify as implementation in the sense of Art. 51</a:t>
            </a:r>
          </a:p>
          <a:p>
            <a:pPr marL="342900" indent="-342900">
              <a:buFont typeface="Arial" panose="020B0604020202020204" pitchFamily="34" charset="0"/>
              <a:buChar char="•"/>
            </a:pPr>
            <a:r>
              <a:rPr lang="en-GB" dirty="0" smtClean="0">
                <a:solidFill>
                  <a:schemeClr val="tx1"/>
                </a:solidFill>
              </a:rPr>
              <a:t>This applies </a:t>
            </a:r>
            <a:r>
              <a:rPr lang="en-GB" b="1" dirty="0" smtClean="0">
                <a:solidFill>
                  <a:schemeClr val="tx1"/>
                </a:solidFill>
              </a:rPr>
              <a:t>also if EU law does not establish a respective obligation</a:t>
            </a:r>
            <a:r>
              <a:rPr lang="en-GB" dirty="0" smtClean="0">
                <a:solidFill>
                  <a:schemeClr val="tx1"/>
                </a:solidFill>
              </a:rPr>
              <a:t> (as in Art 9 Dir 2000/78). See Art. 4 (3) TEU and respective case law </a:t>
            </a:r>
            <a:endParaRPr lang="en-GB" dirty="0">
              <a:solidFill>
                <a:schemeClr val="tx1"/>
              </a:solidFill>
            </a:endParaRPr>
          </a:p>
          <a:p>
            <a:pPr marL="342900" indent="-342900">
              <a:buFont typeface="Arial" panose="020B0604020202020204" pitchFamily="34" charset="0"/>
              <a:buChar char="•"/>
            </a:pPr>
            <a:r>
              <a:rPr lang="en-GB" dirty="0" smtClean="0">
                <a:solidFill>
                  <a:schemeClr val="tx1"/>
                </a:solidFill>
              </a:rPr>
              <a:t>Such acts qualify as implementation </a:t>
            </a:r>
            <a:r>
              <a:rPr lang="en-GB" b="1" dirty="0" smtClean="0">
                <a:solidFill>
                  <a:schemeClr val="tx1"/>
                </a:solidFill>
              </a:rPr>
              <a:t>irrespective</a:t>
            </a:r>
            <a:r>
              <a:rPr lang="en-GB" dirty="0" smtClean="0">
                <a:solidFill>
                  <a:schemeClr val="tx1"/>
                </a:solidFill>
              </a:rPr>
              <a:t> of whether they are adopted in order to transpose EU law (e.g. Case C-218/15, </a:t>
            </a:r>
            <a:r>
              <a:rPr lang="en-GB" i="1" dirty="0" err="1" smtClean="0">
                <a:solidFill>
                  <a:schemeClr val="tx1"/>
                </a:solidFill>
              </a:rPr>
              <a:t>Paoletti</a:t>
            </a:r>
            <a:r>
              <a:rPr lang="en-GB" i="1" dirty="0" smtClean="0">
                <a:solidFill>
                  <a:schemeClr val="tx1"/>
                </a:solidFill>
              </a:rPr>
              <a:t>; Case C-405/10, </a:t>
            </a:r>
            <a:r>
              <a:rPr lang="en-GB" i="1" dirty="0" err="1" smtClean="0">
                <a:solidFill>
                  <a:schemeClr val="tx1"/>
                </a:solidFill>
              </a:rPr>
              <a:t>Garenfeld</a:t>
            </a:r>
            <a:r>
              <a:rPr lang="en-GB" dirty="0" smtClean="0">
                <a:solidFill>
                  <a:schemeClr val="tx1"/>
                </a:solidFill>
              </a:rPr>
              <a:t>)</a:t>
            </a:r>
          </a:p>
          <a:p>
            <a:endParaRPr lang="en-GB" dirty="0" smtClean="0"/>
          </a:p>
          <a:p>
            <a:endParaRPr lang="en-GB" dirty="0"/>
          </a:p>
        </p:txBody>
      </p:sp>
      <p:sp>
        <p:nvSpPr>
          <p:cNvPr id="4" name="Title 3"/>
          <p:cNvSpPr>
            <a:spLocks noGrp="1"/>
          </p:cNvSpPr>
          <p:nvPr>
            <p:ph type="title"/>
          </p:nvPr>
        </p:nvSpPr>
        <p:spPr/>
        <p:txBody>
          <a:bodyPr>
            <a:noAutofit/>
          </a:bodyPr>
          <a:lstStyle/>
          <a:p>
            <a:r>
              <a:rPr lang="en-GB" sz="2800" dirty="0" smtClean="0"/>
              <a:t>National provision concerning remedies, sanctioning and enforcement</a:t>
            </a:r>
            <a:endParaRPr lang="en-GB" sz="2800" dirty="0"/>
          </a:p>
        </p:txBody>
      </p:sp>
    </p:spTree>
    <p:extLst>
      <p:ext uri="{BB962C8B-B14F-4D97-AF65-F5344CB8AC3E}">
        <p14:creationId xmlns:p14="http://schemas.microsoft.com/office/powerpoint/2010/main" val="324778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851670"/>
            <a:ext cx="8353160" cy="2736304"/>
          </a:xfrm>
        </p:spPr>
        <p:txBody>
          <a:bodyPr>
            <a:normAutofit lnSpcReduction="10000"/>
          </a:bodyPr>
          <a:lstStyle/>
          <a:p>
            <a:endParaRPr lang="en-GB" dirty="0"/>
          </a:p>
          <a:p>
            <a:pPr marL="342900" indent="-342900">
              <a:buFont typeface="Arial" panose="020B0604020202020204" pitchFamily="34" charset="0"/>
              <a:buChar char="•"/>
            </a:pPr>
            <a:r>
              <a:rPr lang="en-GB" sz="2200" dirty="0" smtClean="0">
                <a:solidFill>
                  <a:schemeClr val="tx1"/>
                </a:solidFill>
              </a:rPr>
              <a:t>Where Member States risk to discriminate based on nationality, to </a:t>
            </a:r>
            <a:r>
              <a:rPr lang="en-GB" sz="2200" b="1" dirty="0" smtClean="0">
                <a:solidFill>
                  <a:schemeClr val="tx1"/>
                </a:solidFill>
              </a:rPr>
              <a:t>restrict fundamental freedoms or deprive Union citizens of the genuine enjoyment of their citizens rights </a:t>
            </a:r>
            <a:r>
              <a:rPr lang="en-GB" sz="2200" dirty="0" smtClean="0">
                <a:solidFill>
                  <a:schemeClr val="tx1"/>
                </a:solidFill>
              </a:rPr>
              <a:t>they may invoke exceptions: but then they have to respect EU fundamental rights</a:t>
            </a:r>
          </a:p>
          <a:p>
            <a:pPr marL="342900" indent="-342900">
              <a:buFont typeface="Arial" panose="020B0604020202020204" pitchFamily="34" charset="0"/>
              <a:buChar char="•"/>
            </a:pPr>
            <a:r>
              <a:rPr lang="en-GB" sz="2200" dirty="0" smtClean="0">
                <a:solidFill>
                  <a:schemeClr val="tx1"/>
                </a:solidFill>
              </a:rPr>
              <a:t>Case C-98/14, </a:t>
            </a:r>
            <a:r>
              <a:rPr lang="en-GB" sz="2200" i="1" dirty="0" err="1" smtClean="0">
                <a:solidFill>
                  <a:schemeClr val="tx1"/>
                </a:solidFill>
              </a:rPr>
              <a:t>Berlington</a:t>
            </a:r>
            <a:r>
              <a:rPr lang="en-GB" sz="2200" dirty="0" smtClean="0">
                <a:solidFill>
                  <a:schemeClr val="tx1"/>
                </a:solidFill>
              </a:rPr>
              <a:t>; Case C-368/95, </a:t>
            </a:r>
            <a:r>
              <a:rPr lang="en-GB" sz="2200" i="1" dirty="0" err="1" smtClean="0">
                <a:solidFill>
                  <a:schemeClr val="tx1"/>
                </a:solidFill>
              </a:rPr>
              <a:t>Familiapress</a:t>
            </a:r>
            <a:r>
              <a:rPr lang="en-GB" sz="2200" dirty="0" smtClean="0">
                <a:solidFill>
                  <a:schemeClr val="tx1"/>
                </a:solidFill>
              </a:rPr>
              <a:t>; Case C-165//14, </a:t>
            </a:r>
            <a:r>
              <a:rPr lang="en-GB" sz="2200" i="1" dirty="0" smtClean="0">
                <a:solidFill>
                  <a:schemeClr val="tx1"/>
                </a:solidFill>
              </a:rPr>
              <a:t>Rendon Marin</a:t>
            </a:r>
            <a:endParaRPr lang="en-GB" sz="2200" dirty="0" smtClean="0">
              <a:solidFill>
                <a:schemeClr val="tx1"/>
              </a:solidFill>
            </a:endParaRPr>
          </a:p>
          <a:p>
            <a:endParaRPr lang="en-US" dirty="0"/>
          </a:p>
        </p:txBody>
      </p:sp>
      <p:sp>
        <p:nvSpPr>
          <p:cNvPr id="3" name="Title 2"/>
          <p:cNvSpPr>
            <a:spLocks noGrp="1"/>
          </p:cNvSpPr>
          <p:nvPr>
            <p:ph type="title"/>
          </p:nvPr>
        </p:nvSpPr>
        <p:spPr/>
        <p:txBody>
          <a:bodyPr>
            <a:normAutofit fontScale="90000"/>
          </a:bodyPr>
          <a:lstStyle/>
          <a:p>
            <a:r>
              <a:rPr lang="en-GB" dirty="0" smtClean="0"/>
              <a:t>National measures falling under a prohibition </a:t>
            </a:r>
            <a:r>
              <a:rPr lang="en-GB" sz="3100" dirty="0" smtClean="0"/>
              <a:t>and</a:t>
            </a:r>
            <a:r>
              <a:rPr lang="en-GB" dirty="0" smtClean="0"/>
              <a:t> needing EU law authorisation</a:t>
            </a:r>
            <a:endParaRPr lang="en-US" dirty="0"/>
          </a:p>
        </p:txBody>
      </p:sp>
    </p:spTree>
    <p:extLst>
      <p:ext uri="{BB962C8B-B14F-4D97-AF65-F5344CB8AC3E}">
        <p14:creationId xmlns:p14="http://schemas.microsoft.com/office/powerpoint/2010/main" val="1910183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635646"/>
            <a:ext cx="8353160" cy="3384376"/>
          </a:xfrm>
        </p:spPr>
        <p:txBody>
          <a:bodyPr>
            <a:normAutofit lnSpcReduction="10000"/>
          </a:bodyPr>
          <a:lstStyle/>
          <a:p>
            <a:endParaRPr lang="en-GB" dirty="0" smtClean="0"/>
          </a:p>
          <a:p>
            <a:pPr marL="342900" indent="-342900">
              <a:buFont typeface="Arial" panose="020B0604020202020204" pitchFamily="34" charset="0"/>
              <a:buChar char="•"/>
            </a:pPr>
            <a:r>
              <a:rPr lang="en-GB" dirty="0" smtClean="0">
                <a:solidFill>
                  <a:schemeClr val="tx1"/>
                </a:solidFill>
              </a:rPr>
              <a:t>Per se such references do not bring national law within the scope of EU law (Case C-482/10, Teresa </a:t>
            </a:r>
            <a:r>
              <a:rPr lang="en-GB" dirty="0" err="1" smtClean="0">
                <a:solidFill>
                  <a:schemeClr val="tx1"/>
                </a:solidFill>
              </a:rPr>
              <a:t>Cicala</a:t>
            </a:r>
            <a:r>
              <a:rPr lang="en-GB" dirty="0" smtClean="0">
                <a:solidFill>
                  <a:schemeClr val="tx1"/>
                </a:solidFill>
              </a:rPr>
              <a:t>)</a:t>
            </a:r>
          </a:p>
          <a:p>
            <a:pPr marL="342900" indent="-342900">
              <a:buFont typeface="Arial" panose="020B0604020202020204" pitchFamily="34" charset="0"/>
              <a:buChar char="•"/>
            </a:pPr>
            <a:r>
              <a:rPr lang="en-GB" dirty="0" smtClean="0">
                <a:solidFill>
                  <a:schemeClr val="tx1"/>
                </a:solidFill>
              </a:rPr>
              <a:t>However </a:t>
            </a:r>
            <a:r>
              <a:rPr lang="en-GB" b="1" dirty="0" smtClean="0">
                <a:solidFill>
                  <a:schemeClr val="tx1"/>
                </a:solidFill>
              </a:rPr>
              <a:t>CJEU might have jurisdiction </a:t>
            </a:r>
            <a:r>
              <a:rPr lang="en-GB" dirty="0" smtClean="0">
                <a:solidFill>
                  <a:schemeClr val="tx1"/>
                </a:solidFill>
              </a:rPr>
              <a:t>to interpret these terms (and hence the Charter may play a role) if the national law makes them applicable directly and unconditionally in order to ensure that internal situations and situations governed by EU law are treated in same way</a:t>
            </a:r>
            <a:endParaRPr lang="en-US" dirty="0">
              <a:solidFill>
                <a:schemeClr val="tx1"/>
              </a:solidFill>
            </a:endParaRPr>
          </a:p>
        </p:txBody>
      </p:sp>
      <p:sp>
        <p:nvSpPr>
          <p:cNvPr id="3" name="Title 2"/>
          <p:cNvSpPr>
            <a:spLocks noGrp="1"/>
          </p:cNvSpPr>
          <p:nvPr>
            <p:ph type="title"/>
          </p:nvPr>
        </p:nvSpPr>
        <p:spPr/>
        <p:txBody>
          <a:bodyPr>
            <a:noAutofit/>
          </a:bodyPr>
          <a:lstStyle/>
          <a:p>
            <a:r>
              <a:rPr lang="en-GB" sz="2800" dirty="0" smtClean="0"/>
              <a:t>Voluntary references in national law to (concepts of) EU law</a:t>
            </a:r>
            <a:endParaRPr lang="en-US" sz="2800" dirty="0"/>
          </a:p>
        </p:txBody>
      </p:sp>
    </p:spTree>
    <p:extLst>
      <p:ext uri="{BB962C8B-B14F-4D97-AF65-F5344CB8AC3E}">
        <p14:creationId xmlns:p14="http://schemas.microsoft.com/office/powerpoint/2010/main" val="18077834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7380" y="1923678"/>
            <a:ext cx="8353160" cy="3456384"/>
          </a:xfrm>
        </p:spPr>
        <p:txBody>
          <a:bodyPr>
            <a:normAutofit/>
          </a:bodyPr>
          <a:lstStyle/>
          <a:p>
            <a:endParaRPr lang="en-GB" dirty="0" smtClean="0"/>
          </a:p>
          <a:p>
            <a:pPr marL="342900" indent="-342900">
              <a:buFont typeface="Arial" panose="020B0604020202020204" pitchFamily="34" charset="0"/>
              <a:buChar char="•"/>
            </a:pPr>
            <a:r>
              <a:rPr lang="en-GB" b="1" dirty="0" smtClean="0">
                <a:solidFill>
                  <a:schemeClr val="tx1"/>
                </a:solidFill>
              </a:rPr>
              <a:t>Not</a:t>
            </a:r>
            <a:r>
              <a:rPr lang="en-GB" dirty="0" smtClean="0">
                <a:solidFill>
                  <a:schemeClr val="tx1"/>
                </a:solidFill>
              </a:rPr>
              <a:t> sufficient to trigger application of Charter</a:t>
            </a:r>
          </a:p>
          <a:p>
            <a:pPr marL="342900" indent="-342900">
              <a:buFont typeface="Arial" panose="020B0604020202020204" pitchFamily="34" charset="0"/>
              <a:buChar char="•"/>
            </a:pPr>
            <a:r>
              <a:rPr lang="en-GB" dirty="0" smtClean="0">
                <a:solidFill>
                  <a:schemeClr val="tx1"/>
                </a:solidFill>
              </a:rPr>
              <a:t>Two additional criteria need to be fulfilled:</a:t>
            </a:r>
          </a:p>
          <a:p>
            <a:pPr marL="800100" lvl="1" indent="-342900" algn="l">
              <a:buFont typeface="Arial" panose="020B0604020202020204" pitchFamily="34" charset="0"/>
              <a:buChar char="•"/>
            </a:pPr>
            <a:r>
              <a:rPr lang="en-GB" dirty="0">
                <a:solidFill>
                  <a:schemeClr val="tx1"/>
                </a:solidFill>
              </a:rPr>
              <a:t>	</a:t>
            </a:r>
            <a:r>
              <a:rPr lang="en-GB" dirty="0" smtClean="0">
                <a:solidFill>
                  <a:schemeClr val="tx1"/>
                </a:solidFill>
              </a:rPr>
              <a:t>the </a:t>
            </a:r>
            <a:r>
              <a:rPr lang="en-GB" b="1" dirty="0" smtClean="0">
                <a:solidFill>
                  <a:schemeClr val="tx1"/>
                </a:solidFill>
              </a:rPr>
              <a:t>EU has exercised </a:t>
            </a:r>
            <a:r>
              <a:rPr lang="en-GB" dirty="0" smtClean="0">
                <a:solidFill>
                  <a:schemeClr val="tx1"/>
                </a:solidFill>
              </a:rPr>
              <a:t>these powers</a:t>
            </a:r>
          </a:p>
          <a:p>
            <a:pPr marL="800100" lvl="1" indent="-342900" algn="l">
              <a:buFont typeface="Arial" panose="020B0604020202020204" pitchFamily="34" charset="0"/>
              <a:buChar char="•"/>
            </a:pPr>
            <a:r>
              <a:rPr lang="en-GB" dirty="0" smtClean="0">
                <a:solidFill>
                  <a:schemeClr val="tx1"/>
                </a:solidFill>
              </a:rPr>
              <a:t>	the </a:t>
            </a:r>
            <a:r>
              <a:rPr lang="en-GB" b="1" dirty="0" smtClean="0">
                <a:solidFill>
                  <a:schemeClr val="tx1"/>
                </a:solidFill>
              </a:rPr>
              <a:t>nationa</a:t>
            </a:r>
            <a:r>
              <a:rPr lang="en-GB" b="1" dirty="0">
                <a:solidFill>
                  <a:schemeClr val="tx1"/>
                </a:solidFill>
              </a:rPr>
              <a:t>l</a:t>
            </a:r>
            <a:r>
              <a:rPr lang="en-GB" b="1" dirty="0" smtClean="0">
                <a:solidFill>
                  <a:schemeClr val="tx1"/>
                </a:solidFill>
              </a:rPr>
              <a:t> measure falls in the exact scope of 	application of 	these </a:t>
            </a:r>
            <a:r>
              <a:rPr lang="en-GB" dirty="0" smtClean="0">
                <a:solidFill>
                  <a:schemeClr val="tx1"/>
                </a:solidFill>
              </a:rPr>
              <a:t>legislative measures</a:t>
            </a:r>
            <a:endParaRPr lang="en-US" dirty="0">
              <a:solidFill>
                <a:schemeClr val="tx1"/>
              </a:solidFill>
            </a:endParaRPr>
          </a:p>
        </p:txBody>
      </p:sp>
      <p:sp>
        <p:nvSpPr>
          <p:cNvPr id="3" name="Title 2"/>
          <p:cNvSpPr>
            <a:spLocks noGrp="1"/>
          </p:cNvSpPr>
          <p:nvPr>
            <p:ph type="title"/>
          </p:nvPr>
        </p:nvSpPr>
        <p:spPr>
          <a:xfrm>
            <a:off x="395420" y="1059582"/>
            <a:ext cx="8353160" cy="486068"/>
          </a:xfrm>
        </p:spPr>
        <p:txBody>
          <a:bodyPr>
            <a:noAutofit/>
          </a:bodyPr>
          <a:lstStyle/>
          <a:p>
            <a:r>
              <a:rPr lang="en-GB" sz="2800" dirty="0"/>
              <a:t>National measures falls in an area in which the EU has legislative </a:t>
            </a:r>
            <a:r>
              <a:rPr lang="en-GB" sz="2800" dirty="0" smtClean="0"/>
              <a:t>powers</a:t>
            </a:r>
            <a:endParaRPr lang="en-US" sz="2800" dirty="0"/>
          </a:p>
        </p:txBody>
      </p:sp>
    </p:spTree>
    <p:extLst>
      <p:ext uri="{BB962C8B-B14F-4D97-AF65-F5344CB8AC3E}">
        <p14:creationId xmlns:p14="http://schemas.microsoft.com/office/powerpoint/2010/main" val="26257118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651870"/>
          </a:xfrm>
        </p:spPr>
        <p:txBody>
          <a:bodyPr>
            <a:normAutofit fontScale="92500"/>
          </a:bodyPr>
          <a:lstStyle/>
          <a:p>
            <a:r>
              <a:rPr lang="en-US" dirty="0">
                <a:solidFill>
                  <a:schemeClr val="tx1"/>
                </a:solidFill>
              </a:rPr>
              <a:t> </a:t>
            </a:r>
            <a:r>
              <a:rPr lang="en-US" dirty="0" smtClean="0">
                <a:solidFill>
                  <a:schemeClr val="tx1"/>
                </a:solidFill>
              </a:rPr>
              <a:t>24 “requires </a:t>
            </a:r>
            <a:r>
              <a:rPr lang="en-US" dirty="0">
                <a:solidFill>
                  <a:schemeClr val="tx1"/>
                </a:solidFill>
              </a:rPr>
              <a:t>a </a:t>
            </a:r>
            <a:r>
              <a:rPr lang="en-US" b="1" dirty="0">
                <a:solidFill>
                  <a:schemeClr val="tx1"/>
                </a:solidFill>
              </a:rPr>
              <a:t>certain degree of connection above and beyond the matters covered being closely related</a:t>
            </a:r>
            <a:r>
              <a:rPr lang="en-US" dirty="0">
                <a:solidFill>
                  <a:schemeClr val="tx1"/>
                </a:solidFill>
              </a:rPr>
              <a:t> or one of those matters having an indirect impact on the </a:t>
            </a:r>
            <a:r>
              <a:rPr lang="en-US" dirty="0" smtClean="0">
                <a:solidFill>
                  <a:schemeClr val="tx1"/>
                </a:solidFill>
              </a:rPr>
              <a:t>other”.</a:t>
            </a:r>
            <a:endParaRPr lang="en-US" dirty="0">
              <a:solidFill>
                <a:schemeClr val="tx1"/>
              </a:solidFill>
            </a:endParaRPr>
          </a:p>
          <a:p>
            <a:r>
              <a:rPr lang="en-US" dirty="0">
                <a:solidFill>
                  <a:schemeClr val="tx1"/>
                </a:solidFill>
              </a:rPr>
              <a:t>25      </a:t>
            </a:r>
            <a:r>
              <a:rPr lang="en-US" dirty="0" smtClean="0">
                <a:solidFill>
                  <a:schemeClr val="tx1"/>
                </a:solidFill>
              </a:rPr>
              <a:t>”…some </a:t>
            </a:r>
            <a:r>
              <a:rPr lang="en-US" dirty="0">
                <a:solidFill>
                  <a:schemeClr val="tx1"/>
                </a:solidFill>
              </a:rPr>
              <a:t>of the points to be determined are whether that legislation is intended to implement a provision of EU law; the </a:t>
            </a:r>
            <a:r>
              <a:rPr lang="en-US" b="1" dirty="0">
                <a:solidFill>
                  <a:schemeClr val="tx1"/>
                </a:solidFill>
              </a:rPr>
              <a:t>nature of that legislation </a:t>
            </a:r>
            <a:r>
              <a:rPr lang="en-US" dirty="0">
                <a:solidFill>
                  <a:schemeClr val="tx1"/>
                </a:solidFill>
              </a:rPr>
              <a:t>and whether it pursues </a:t>
            </a:r>
            <a:r>
              <a:rPr lang="en-US" b="1" dirty="0">
                <a:solidFill>
                  <a:schemeClr val="tx1"/>
                </a:solidFill>
              </a:rPr>
              <a:t>objectives other than those </a:t>
            </a:r>
            <a:r>
              <a:rPr lang="en-US" dirty="0">
                <a:solidFill>
                  <a:schemeClr val="tx1"/>
                </a:solidFill>
              </a:rPr>
              <a:t>covered by EU law, even if it is capable of indirectly affecting EU law; and also whether there are </a:t>
            </a:r>
            <a:r>
              <a:rPr lang="en-US" b="1" dirty="0">
                <a:solidFill>
                  <a:schemeClr val="tx1"/>
                </a:solidFill>
              </a:rPr>
              <a:t>specific rules of EU law on the matter or capable of affecting </a:t>
            </a:r>
            <a:r>
              <a:rPr lang="en-US" b="1" dirty="0" smtClean="0">
                <a:solidFill>
                  <a:schemeClr val="tx1"/>
                </a:solidFill>
              </a:rPr>
              <a:t>it </a:t>
            </a:r>
            <a:r>
              <a:rPr lang="en-US" dirty="0" smtClean="0">
                <a:solidFill>
                  <a:schemeClr val="tx1"/>
                </a:solidFill>
              </a:rPr>
              <a:t>…”.</a:t>
            </a:r>
            <a:endParaRPr lang="en-US" dirty="0">
              <a:solidFill>
                <a:schemeClr val="tx1"/>
              </a:solidFill>
            </a:endParaRPr>
          </a:p>
          <a:p>
            <a:r>
              <a:rPr lang="en-GB" sz="1600" dirty="0" smtClean="0">
                <a:solidFill>
                  <a:schemeClr val="tx1"/>
                </a:solidFill>
              </a:rPr>
              <a:t>CJEU</a:t>
            </a:r>
            <a:r>
              <a:rPr lang="en-GB" sz="1600" dirty="0" smtClean="0">
                <a:solidFill>
                  <a:schemeClr val="tx1"/>
                </a:solidFill>
              </a:rPr>
              <a:t>, Case C-206/13, </a:t>
            </a:r>
            <a:r>
              <a:rPr lang="en-GB" sz="1600" i="1" dirty="0" err="1" smtClean="0">
                <a:solidFill>
                  <a:schemeClr val="tx1"/>
                </a:solidFill>
              </a:rPr>
              <a:t>Cruciano</a:t>
            </a:r>
            <a:r>
              <a:rPr lang="en-GB" sz="1600" i="1" dirty="0" smtClean="0">
                <a:solidFill>
                  <a:schemeClr val="tx1"/>
                </a:solidFill>
              </a:rPr>
              <a:t> </a:t>
            </a:r>
            <a:r>
              <a:rPr lang="en-GB" sz="1600" i="1" dirty="0" err="1" smtClean="0">
                <a:solidFill>
                  <a:schemeClr val="tx1"/>
                </a:solidFill>
              </a:rPr>
              <a:t>Siragusa</a:t>
            </a:r>
            <a:endParaRPr lang="en-US" sz="1600" i="1" dirty="0">
              <a:solidFill>
                <a:schemeClr val="tx1"/>
              </a:solidFill>
            </a:endParaRPr>
          </a:p>
          <a:p>
            <a:endParaRPr lang="en-US" dirty="0"/>
          </a:p>
        </p:txBody>
      </p:sp>
      <p:sp>
        <p:nvSpPr>
          <p:cNvPr id="3" name="Title 2"/>
          <p:cNvSpPr>
            <a:spLocks noGrp="1"/>
          </p:cNvSpPr>
          <p:nvPr>
            <p:ph type="title"/>
          </p:nvPr>
        </p:nvSpPr>
        <p:spPr/>
        <p:txBody>
          <a:bodyPr>
            <a:normAutofit fontScale="90000"/>
          </a:bodyPr>
          <a:lstStyle/>
          <a:p>
            <a:r>
              <a:rPr lang="en-GB" dirty="0" smtClean="0"/>
              <a:t>Criteria to determine field of application</a:t>
            </a:r>
            <a:endParaRPr lang="en-US" dirty="0"/>
          </a:p>
        </p:txBody>
      </p:sp>
    </p:spTree>
    <p:extLst>
      <p:ext uri="{BB962C8B-B14F-4D97-AF65-F5344CB8AC3E}">
        <p14:creationId xmlns:p14="http://schemas.microsoft.com/office/powerpoint/2010/main" val="12535719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95420" y="1491630"/>
            <a:ext cx="8353160" cy="3651870"/>
          </a:xfrm>
        </p:spPr>
        <p:txBody>
          <a:bodyPr>
            <a:normAutofit/>
          </a:bodyPr>
          <a:lstStyle/>
          <a:p>
            <a:r>
              <a:rPr lang="en-US" dirty="0">
                <a:solidFill>
                  <a:schemeClr val="tx1"/>
                </a:solidFill>
              </a:rPr>
              <a:t> </a:t>
            </a:r>
            <a:r>
              <a:rPr lang="en-US" dirty="0" smtClean="0">
                <a:solidFill>
                  <a:schemeClr val="tx1"/>
                </a:solidFill>
              </a:rPr>
              <a:t>26</a:t>
            </a:r>
            <a:r>
              <a:rPr lang="en-US" dirty="0">
                <a:solidFill>
                  <a:schemeClr val="tx1"/>
                </a:solidFill>
              </a:rPr>
              <a:t>      </a:t>
            </a:r>
            <a:r>
              <a:rPr lang="en-US" dirty="0" smtClean="0">
                <a:solidFill>
                  <a:schemeClr val="tx1"/>
                </a:solidFill>
              </a:rPr>
              <a:t>”In </a:t>
            </a:r>
            <a:r>
              <a:rPr lang="en-US" dirty="0">
                <a:solidFill>
                  <a:schemeClr val="tx1"/>
                </a:solidFill>
              </a:rPr>
              <a:t>particular, the Court has found that fundamental EU rights could not be applied in relation to national legislation because the provisions of EU law in the subject area concerned did not </a:t>
            </a:r>
            <a:r>
              <a:rPr lang="en-US" b="1" dirty="0">
                <a:solidFill>
                  <a:schemeClr val="tx1"/>
                </a:solidFill>
              </a:rPr>
              <a:t>impose any obligation on Member States with regard to the situation at issue</a:t>
            </a:r>
            <a:r>
              <a:rPr lang="en-US" dirty="0">
                <a:solidFill>
                  <a:schemeClr val="tx1"/>
                </a:solidFill>
              </a:rPr>
              <a:t> in the main </a:t>
            </a:r>
            <a:r>
              <a:rPr lang="en-US" dirty="0" smtClean="0">
                <a:solidFill>
                  <a:schemeClr val="tx1"/>
                </a:solidFill>
              </a:rPr>
              <a:t>proceedings”</a:t>
            </a:r>
            <a:endParaRPr lang="en-GB" dirty="0" smtClean="0">
              <a:solidFill>
                <a:schemeClr val="tx1"/>
              </a:solidFill>
            </a:endParaRPr>
          </a:p>
          <a:p>
            <a:endParaRPr lang="en-GB" sz="1600" dirty="0" smtClean="0">
              <a:solidFill>
                <a:schemeClr val="tx1"/>
              </a:solidFill>
            </a:endParaRPr>
          </a:p>
          <a:p>
            <a:r>
              <a:rPr lang="en-GB" sz="1600" dirty="0" smtClean="0">
                <a:solidFill>
                  <a:schemeClr val="tx1"/>
                </a:solidFill>
              </a:rPr>
              <a:t>CJEU</a:t>
            </a:r>
            <a:r>
              <a:rPr lang="en-GB" sz="1600" dirty="0" smtClean="0">
                <a:solidFill>
                  <a:schemeClr val="tx1"/>
                </a:solidFill>
              </a:rPr>
              <a:t>, Case C-206/13, </a:t>
            </a:r>
            <a:r>
              <a:rPr lang="en-GB" sz="1600" i="1" dirty="0" err="1" smtClean="0">
                <a:solidFill>
                  <a:schemeClr val="tx1"/>
                </a:solidFill>
              </a:rPr>
              <a:t>Cruciano</a:t>
            </a:r>
            <a:r>
              <a:rPr lang="en-GB" sz="1600" i="1" dirty="0" smtClean="0">
                <a:solidFill>
                  <a:schemeClr val="tx1"/>
                </a:solidFill>
              </a:rPr>
              <a:t> </a:t>
            </a:r>
            <a:r>
              <a:rPr lang="en-GB" sz="1600" i="1" dirty="0" err="1" smtClean="0">
                <a:solidFill>
                  <a:schemeClr val="tx1"/>
                </a:solidFill>
              </a:rPr>
              <a:t>Siragusa</a:t>
            </a:r>
            <a:endParaRPr lang="en-US" sz="1600" i="1" dirty="0">
              <a:solidFill>
                <a:schemeClr val="tx1"/>
              </a:solidFill>
            </a:endParaRPr>
          </a:p>
          <a:p>
            <a:endParaRPr lang="en-US" dirty="0"/>
          </a:p>
        </p:txBody>
      </p:sp>
      <p:sp>
        <p:nvSpPr>
          <p:cNvPr id="3" name="Title 2"/>
          <p:cNvSpPr>
            <a:spLocks noGrp="1"/>
          </p:cNvSpPr>
          <p:nvPr>
            <p:ph type="title"/>
          </p:nvPr>
        </p:nvSpPr>
        <p:spPr/>
        <p:txBody>
          <a:bodyPr>
            <a:normAutofit fontScale="90000"/>
          </a:bodyPr>
          <a:lstStyle/>
          <a:p>
            <a:r>
              <a:rPr lang="en-GB" dirty="0" smtClean="0"/>
              <a:t>Criteria to determine field of application</a:t>
            </a:r>
            <a:endParaRPr lang="en-US" dirty="0"/>
          </a:p>
        </p:txBody>
      </p:sp>
    </p:spTree>
    <p:extLst>
      <p:ext uri="{BB962C8B-B14F-4D97-AF65-F5344CB8AC3E}">
        <p14:creationId xmlns:p14="http://schemas.microsoft.com/office/powerpoint/2010/main" val="6572109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21504" y="1357055"/>
            <a:ext cx="1987000" cy="38054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p:cNvSpPr/>
          <p:nvPr/>
        </p:nvSpPr>
        <p:spPr>
          <a:xfrm>
            <a:off x="220897" y="1357056"/>
            <a:ext cx="6767984" cy="3814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95420" y="762788"/>
            <a:ext cx="8353160" cy="486054"/>
          </a:xfrm>
        </p:spPr>
        <p:txBody>
          <a:bodyPr>
            <a:normAutofit fontScale="90000"/>
          </a:bodyPr>
          <a:lstStyle/>
          <a:p>
            <a:r>
              <a:rPr lang="en-GB" dirty="0" smtClean="0"/>
              <a:t>Within and beyond the Charter’s scope</a:t>
            </a:r>
            <a:endParaRPr lang="en-GB" dirty="0"/>
          </a:p>
        </p:txBody>
      </p:sp>
      <p:sp>
        <p:nvSpPr>
          <p:cNvPr id="5" name="Rectangle 4"/>
          <p:cNvSpPr/>
          <p:nvPr/>
        </p:nvSpPr>
        <p:spPr>
          <a:xfrm>
            <a:off x="388144" y="1830563"/>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lnSpc>
                <a:spcPct val="90000"/>
              </a:lnSpc>
            </a:pPr>
            <a:r>
              <a:rPr lang="en-GB" sz="1700" dirty="0">
                <a:solidFill>
                  <a:schemeClr val="tx1"/>
                </a:solidFill>
              </a:rPr>
              <a:t>New legislation formally transposing</a:t>
            </a:r>
          </a:p>
        </p:txBody>
      </p:sp>
      <p:sp>
        <p:nvSpPr>
          <p:cNvPr id="6" name="Rectangle 5"/>
          <p:cNvSpPr/>
          <p:nvPr/>
        </p:nvSpPr>
        <p:spPr>
          <a:xfrm>
            <a:off x="388144" y="2627388"/>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r>
              <a:rPr lang="en-GB" dirty="0" smtClean="0">
                <a:solidFill>
                  <a:schemeClr val="tx1"/>
                </a:solidFill>
              </a:rPr>
              <a:t>Old legislation substantially transposing</a:t>
            </a:r>
            <a:endParaRPr lang="en-GB" dirty="0">
              <a:solidFill>
                <a:schemeClr val="tx1"/>
              </a:solidFill>
            </a:endParaRPr>
          </a:p>
        </p:txBody>
      </p:sp>
      <p:sp>
        <p:nvSpPr>
          <p:cNvPr id="7" name="Rectangle 6"/>
          <p:cNvSpPr/>
          <p:nvPr/>
        </p:nvSpPr>
        <p:spPr>
          <a:xfrm>
            <a:off x="6876256" y="4226184"/>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r>
              <a:rPr lang="en-GB" dirty="0" smtClean="0">
                <a:solidFill>
                  <a:schemeClr val="tx1"/>
                </a:solidFill>
              </a:rPr>
              <a:t>National legislation </a:t>
            </a:r>
            <a:r>
              <a:rPr lang="en-GB" dirty="0" smtClean="0">
                <a:solidFill>
                  <a:schemeClr val="tx1"/>
                </a:solidFill>
              </a:rPr>
              <a:t>using </a:t>
            </a:r>
            <a:r>
              <a:rPr lang="en-GB" dirty="0" smtClean="0">
                <a:solidFill>
                  <a:schemeClr val="tx1"/>
                </a:solidFill>
              </a:rPr>
              <a:t>national legal concepts referred to by EU legislation</a:t>
            </a:r>
            <a:endParaRPr lang="en-GB" dirty="0">
              <a:solidFill>
                <a:schemeClr val="tx1"/>
              </a:solidFill>
            </a:endParaRPr>
          </a:p>
        </p:txBody>
      </p:sp>
      <p:sp>
        <p:nvSpPr>
          <p:cNvPr id="9" name="Rectangle 8"/>
          <p:cNvSpPr/>
          <p:nvPr/>
        </p:nvSpPr>
        <p:spPr>
          <a:xfrm>
            <a:off x="5138186" y="1830563"/>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algn="ctr"/>
            <a:r>
              <a:rPr lang="en-GB" dirty="0" smtClean="0">
                <a:solidFill>
                  <a:schemeClr val="tx1"/>
                </a:solidFill>
              </a:rPr>
              <a:t>Legislation falling within scope of EU legislation</a:t>
            </a:r>
            <a:endParaRPr lang="en-GB" dirty="0">
              <a:solidFill>
                <a:schemeClr val="tx1"/>
              </a:solidFill>
            </a:endParaRPr>
          </a:p>
        </p:txBody>
      </p:sp>
      <p:sp>
        <p:nvSpPr>
          <p:cNvPr id="10" name="Rectangle 9"/>
          <p:cNvSpPr/>
          <p:nvPr/>
        </p:nvSpPr>
        <p:spPr>
          <a:xfrm>
            <a:off x="7300144" y="1830563"/>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r>
              <a:rPr lang="en-GB" dirty="0" smtClean="0">
                <a:solidFill>
                  <a:schemeClr val="tx1"/>
                </a:solidFill>
              </a:rPr>
              <a:t>Legislation outside the scope of EU law</a:t>
            </a:r>
            <a:endParaRPr lang="en-GB" dirty="0">
              <a:solidFill>
                <a:schemeClr val="tx1"/>
              </a:solidFill>
            </a:endParaRPr>
          </a:p>
        </p:txBody>
      </p:sp>
      <p:sp>
        <p:nvSpPr>
          <p:cNvPr id="11" name="Rectangle 10"/>
          <p:cNvSpPr/>
          <p:nvPr/>
        </p:nvSpPr>
        <p:spPr>
          <a:xfrm>
            <a:off x="983171" y="4226184"/>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r>
              <a:rPr lang="en-GB" dirty="0" smtClean="0">
                <a:solidFill>
                  <a:schemeClr val="tx1"/>
                </a:solidFill>
              </a:rPr>
              <a:t>Remedies, sanctions, enforcement</a:t>
            </a:r>
            <a:endParaRPr lang="en-GB" dirty="0">
              <a:solidFill>
                <a:schemeClr val="tx1"/>
              </a:solidFill>
            </a:endParaRPr>
          </a:p>
        </p:txBody>
      </p:sp>
      <p:sp>
        <p:nvSpPr>
          <p:cNvPr id="12" name="Rectangle 11"/>
          <p:cNvSpPr/>
          <p:nvPr/>
        </p:nvSpPr>
        <p:spPr>
          <a:xfrm>
            <a:off x="2759527" y="1830563"/>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r>
              <a:rPr lang="en-GB" dirty="0">
                <a:solidFill>
                  <a:schemeClr val="tx1"/>
                </a:solidFill>
              </a:rPr>
              <a:t>E</a:t>
            </a:r>
            <a:r>
              <a:rPr lang="en-GB" dirty="0" smtClean="0">
                <a:solidFill>
                  <a:schemeClr val="tx1"/>
                </a:solidFill>
              </a:rPr>
              <a:t>xceptions granted </a:t>
            </a:r>
            <a:r>
              <a:rPr lang="en-GB" dirty="0">
                <a:solidFill>
                  <a:schemeClr val="tx1"/>
                </a:solidFill>
              </a:rPr>
              <a:t>by EU </a:t>
            </a:r>
            <a:r>
              <a:rPr lang="en-GB" dirty="0" smtClean="0">
                <a:solidFill>
                  <a:schemeClr val="tx1"/>
                </a:solidFill>
              </a:rPr>
              <a:t>primary law</a:t>
            </a:r>
            <a:endParaRPr lang="en-GB" dirty="0">
              <a:solidFill>
                <a:schemeClr val="tx1"/>
              </a:solidFill>
            </a:endParaRPr>
          </a:p>
        </p:txBody>
      </p:sp>
      <p:sp>
        <p:nvSpPr>
          <p:cNvPr id="13" name="Rectangle 12"/>
          <p:cNvSpPr/>
          <p:nvPr/>
        </p:nvSpPr>
        <p:spPr>
          <a:xfrm>
            <a:off x="983171" y="3429359"/>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r>
              <a:rPr lang="en-GB" dirty="0" smtClean="0">
                <a:solidFill>
                  <a:schemeClr val="tx1"/>
                </a:solidFill>
              </a:rPr>
              <a:t>Discretion granted by EU secondary law</a:t>
            </a:r>
            <a:endParaRPr lang="en-GB" dirty="0">
              <a:solidFill>
                <a:schemeClr val="tx1"/>
              </a:solidFill>
            </a:endParaRPr>
          </a:p>
        </p:txBody>
      </p:sp>
      <p:sp>
        <p:nvSpPr>
          <p:cNvPr id="14" name="Rectangle 13"/>
          <p:cNvSpPr/>
          <p:nvPr/>
        </p:nvSpPr>
        <p:spPr>
          <a:xfrm>
            <a:off x="395420" y="1382689"/>
            <a:ext cx="1620000" cy="36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algn="ctr"/>
            <a:r>
              <a:rPr lang="en-GB" sz="1500" b="1" dirty="0">
                <a:solidFill>
                  <a:srgbClr val="0070C0"/>
                </a:solidFill>
              </a:rPr>
              <a:t>STATE AS </a:t>
            </a:r>
            <a:r>
              <a:rPr lang="en-GB" sz="1500" b="1" dirty="0" smtClean="0">
                <a:solidFill>
                  <a:srgbClr val="0070C0"/>
                </a:solidFill>
              </a:rPr>
              <a:t>EU AGENT</a:t>
            </a:r>
            <a:endParaRPr lang="en-GB" sz="1500" b="1" dirty="0">
              <a:solidFill>
                <a:srgbClr val="0070C0"/>
              </a:solidFill>
            </a:endParaRPr>
          </a:p>
        </p:txBody>
      </p:sp>
      <p:sp>
        <p:nvSpPr>
          <p:cNvPr id="16" name="Rectangle 15"/>
          <p:cNvSpPr/>
          <p:nvPr/>
        </p:nvSpPr>
        <p:spPr>
          <a:xfrm>
            <a:off x="2759527" y="1386303"/>
            <a:ext cx="1620000" cy="36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algn="ctr"/>
            <a:r>
              <a:rPr lang="en-GB" b="1" dirty="0" smtClean="0">
                <a:solidFill>
                  <a:srgbClr val="0070C0"/>
                </a:solidFill>
              </a:rPr>
              <a:t>EU AUTHORISATION</a:t>
            </a:r>
            <a:endParaRPr lang="en-GB" b="1" dirty="0">
              <a:solidFill>
                <a:srgbClr val="0070C0"/>
              </a:solidFill>
            </a:endParaRPr>
          </a:p>
        </p:txBody>
      </p:sp>
      <p:sp>
        <p:nvSpPr>
          <p:cNvPr id="17" name="Rectangle 16"/>
          <p:cNvSpPr/>
          <p:nvPr/>
        </p:nvSpPr>
        <p:spPr>
          <a:xfrm>
            <a:off x="5123634" y="1386303"/>
            <a:ext cx="1620000" cy="36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200" b="1" dirty="0" smtClean="0">
                <a:solidFill>
                  <a:srgbClr val="0070C0"/>
                </a:solidFill>
              </a:rPr>
              <a:t>SCOPE</a:t>
            </a:r>
            <a:endParaRPr lang="en-GB" sz="1200" b="1" dirty="0">
              <a:solidFill>
                <a:srgbClr val="0070C0"/>
              </a:solidFill>
            </a:endParaRPr>
          </a:p>
        </p:txBody>
      </p:sp>
      <p:sp>
        <p:nvSpPr>
          <p:cNvPr id="20" name="Rectangle 19"/>
          <p:cNvSpPr/>
          <p:nvPr/>
        </p:nvSpPr>
        <p:spPr>
          <a:xfrm>
            <a:off x="6876256" y="3429359"/>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500" dirty="0">
                <a:solidFill>
                  <a:schemeClr val="tx1"/>
                </a:solidFill>
              </a:rPr>
              <a:t>“</a:t>
            </a:r>
            <a:r>
              <a:rPr lang="en-GB" sz="1500" dirty="0" err="1">
                <a:solidFill>
                  <a:schemeClr val="tx1"/>
                </a:solidFill>
              </a:rPr>
              <a:t>Goldplating</a:t>
            </a:r>
            <a:r>
              <a:rPr lang="en-GB" sz="1500" dirty="0">
                <a:solidFill>
                  <a:schemeClr val="tx1"/>
                </a:solidFill>
              </a:rPr>
              <a:t>”</a:t>
            </a:r>
          </a:p>
        </p:txBody>
      </p:sp>
      <p:sp>
        <p:nvSpPr>
          <p:cNvPr id="21" name="Rectangle 20"/>
          <p:cNvSpPr/>
          <p:nvPr/>
        </p:nvSpPr>
        <p:spPr>
          <a:xfrm>
            <a:off x="6887580" y="2627388"/>
            <a:ext cx="16200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en-GB" dirty="0" smtClean="0">
                <a:solidFill>
                  <a:schemeClr val="tx1"/>
                </a:solidFill>
              </a:rPr>
              <a:t>National legislation voluntarily using EU law concepts</a:t>
            </a:r>
            <a:endParaRPr lang="en-GB" dirty="0">
              <a:solidFill>
                <a:schemeClr val="tx1"/>
              </a:solidFill>
            </a:endParaRPr>
          </a:p>
        </p:txBody>
      </p:sp>
      <p:sp>
        <p:nvSpPr>
          <p:cNvPr id="19" name="Rectangle 18"/>
          <p:cNvSpPr/>
          <p:nvPr/>
        </p:nvSpPr>
        <p:spPr>
          <a:xfrm>
            <a:off x="7194123" y="1393738"/>
            <a:ext cx="1620000" cy="36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a:bodyPr>
          <a:lstStyle/>
          <a:p>
            <a:pPr algn="ctr"/>
            <a:r>
              <a:rPr lang="en-GB" sz="1200" b="1" dirty="0" smtClean="0">
                <a:solidFill>
                  <a:srgbClr val="0070C0"/>
                </a:solidFill>
              </a:rPr>
              <a:t>Charter NOT applicable</a:t>
            </a:r>
            <a:endParaRPr lang="en-GB" sz="1200" b="1" dirty="0">
              <a:solidFill>
                <a:srgbClr val="0070C0"/>
              </a:solidFill>
            </a:endParaRPr>
          </a:p>
        </p:txBody>
      </p:sp>
    </p:spTree>
    <p:extLst>
      <p:ext uri="{BB962C8B-B14F-4D97-AF65-F5344CB8AC3E}">
        <p14:creationId xmlns:p14="http://schemas.microsoft.com/office/powerpoint/2010/main" val="120255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P spid="14" grpId="0" animBg="1"/>
      <p:bldP spid="16" grpId="0" animBg="1"/>
      <p:bldP spid="17" grpId="0" animBg="1"/>
      <p:bldP spid="20" grpId="0" animBg="1"/>
      <p:bldP spid="21"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8362" y="853768"/>
            <a:ext cx="5818485" cy="273406"/>
          </a:xfrm>
        </p:spPr>
        <p:txBody>
          <a:bodyPr>
            <a:normAutofit fontScale="90000"/>
          </a:bodyPr>
          <a:lstStyle/>
          <a:p>
            <a:r>
              <a:rPr lang="en-GB" dirty="0" smtClean="0">
                <a:solidFill>
                  <a:schemeClr val="tx2"/>
                </a:solidFill>
              </a:rPr>
              <a:t> The </a:t>
            </a:r>
            <a:r>
              <a:rPr lang="en-GB" dirty="0" smtClean="0">
                <a:solidFill>
                  <a:schemeClr val="tx2"/>
                </a:solidFill>
              </a:rPr>
              <a:t>END – Many thanks for your patience!</a:t>
            </a:r>
            <a:endParaRPr lang="en-GB" b="1" dirty="0">
              <a:solidFill>
                <a:schemeClr val="tx2"/>
              </a:solidFill>
            </a:endParaRPr>
          </a:p>
        </p:txBody>
      </p:sp>
      <p:pic>
        <p:nvPicPr>
          <p:cNvPr id="5" name="Picture 4"/>
          <p:cNvPicPr>
            <a:picLocks noChangeAspect="1"/>
          </p:cNvPicPr>
          <p:nvPr/>
        </p:nvPicPr>
        <p:blipFill>
          <a:blip r:embed="rId2"/>
          <a:stretch>
            <a:fillRect/>
          </a:stretch>
        </p:blipFill>
        <p:spPr>
          <a:xfrm>
            <a:off x="347014" y="4978"/>
            <a:ext cx="7897394" cy="4870310"/>
          </a:xfrm>
          <a:prstGeom prst="rect">
            <a:avLst/>
          </a:prstGeom>
        </p:spPr>
      </p:pic>
    </p:spTree>
    <p:extLst>
      <p:ext uri="{BB962C8B-B14F-4D97-AF65-F5344CB8AC3E}">
        <p14:creationId xmlns:p14="http://schemas.microsoft.com/office/powerpoint/2010/main" val="60105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_16x9_ARIAL - Copy" id="{043382C5-6358-40DF-B675-4F9EC72DDB58}" vid="{74D878BB-0FCD-4092-A641-1CBC7145F6BD}"/>
    </a:ext>
  </a:extLst>
</a:theme>
</file>

<file path=ppt/theme/theme2.xml><?xml version="1.0" encoding="utf-8"?>
<a:theme xmlns:a="http://schemas.openxmlformats.org/drawingml/2006/main" name="PP_16x9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_16x9_ARIAL - Copy" id="{043382C5-6358-40DF-B675-4F9EC72DDB58}" vid="{537EB1BC-9A12-405F-852E-EDEF5D0BE8CA}"/>
    </a:ext>
  </a:extLst>
</a:theme>
</file>

<file path=ppt/theme/theme3.xml><?xml version="1.0" encoding="utf-8"?>
<a:theme xmlns:a="http://schemas.openxmlformats.org/drawingml/2006/main" name="1_PP_16x9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_16x9_ARIAL - Copy" id="{043382C5-6358-40DF-B675-4F9EC72DDB58}" vid="{3059DA55-BBC8-4ED9-91C4-543A1B5407F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PP_16x9_ARIAL</Template>
  <TotalTime>4219</TotalTime>
  <Words>2191</Words>
  <Application>Microsoft Office PowerPoint</Application>
  <PresentationFormat>On-screen Show (16:9)</PresentationFormat>
  <Paragraphs>271</Paragraphs>
  <Slides>38</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38</vt:i4>
      </vt:variant>
    </vt:vector>
  </HeadingPairs>
  <TitlesOfParts>
    <vt:vector size="46" baseType="lpstr">
      <vt:lpstr>Arial</vt:lpstr>
      <vt:lpstr>Calibri</vt:lpstr>
      <vt:lpstr>DaxlinePro-Regular</vt:lpstr>
      <vt:lpstr>Times New Roman</vt:lpstr>
      <vt:lpstr>ヒラギノ角ゴ Pro W3</vt:lpstr>
      <vt:lpstr>Office Theme</vt:lpstr>
      <vt:lpstr>PP_16x9_ARIAL</vt:lpstr>
      <vt:lpstr>1_PP_16x9_ARIAL</vt:lpstr>
      <vt:lpstr>The Charter of Fundamental Rights:  its (scope of) application</vt:lpstr>
      <vt:lpstr>What this part covers</vt:lpstr>
      <vt:lpstr>Different aspects of the Charter’s ‘scope’</vt:lpstr>
      <vt:lpstr>Other aspects: the 7 ‘rules’ of Article 52</vt:lpstr>
      <vt:lpstr>Other aspects: 7 rules of Article 52</vt:lpstr>
      <vt:lpstr>Other aspects: 7 rules of Article 52</vt:lpstr>
      <vt:lpstr>Article 51: The Charter’s “field of application”</vt:lpstr>
      <vt:lpstr>Why to oblige MS under the Charter?</vt:lpstr>
      <vt:lpstr>The ‘mystery‘ of the scope: ECHR vs.CFREU</vt:lpstr>
      <vt:lpstr>States act autonomously:‘Charter-free zones‘</vt:lpstr>
      <vt:lpstr>Limited scope affects access to justice</vt:lpstr>
      <vt:lpstr>Does the Charter add value?</vt:lpstr>
      <vt:lpstr>Added value: Charter and ECHR</vt:lpstr>
      <vt:lpstr>The Charter’s innovative potential</vt:lpstr>
      <vt:lpstr>PowerPoint Presentation</vt:lpstr>
      <vt:lpstr>The Charter’s potential to offer more in terms of substantial rights</vt:lpstr>
      <vt:lpstr>The Charter’s potential to ‘offer more’ in terms of procedural aspects/effects</vt:lpstr>
      <vt:lpstr>The Charter’s use at national level</vt:lpstr>
      <vt:lpstr>National courts: the Charter’s combined use</vt:lpstr>
      <vt:lpstr>National courts: relevant policy areas</vt:lpstr>
      <vt:lpstr>National courts: relevant Charter rights</vt:lpstr>
      <vt:lpstr>Charter and requests for prelim. rulings (RPRs)</vt:lpstr>
      <vt:lpstr>Most relevant Charter rights in RPRs</vt:lpstr>
      <vt:lpstr>What does “implementing EU law mean”?</vt:lpstr>
      <vt:lpstr>National acts meant to transpose EU law</vt:lpstr>
      <vt:lpstr>Pre-existing national legislation </vt:lpstr>
      <vt:lpstr>Measures not intended to implement EU law</vt:lpstr>
      <vt:lpstr>Concepts of national law referred to in EU law</vt:lpstr>
      <vt:lpstr>Concepts of national law referred to in EU law</vt:lpstr>
      <vt:lpstr>National law using discretionary powers granted by the EU</vt:lpstr>
      <vt:lpstr>National provision concerning remedies, sanctioning and enforcement</vt:lpstr>
      <vt:lpstr>National measures falling under a prohibition and needing EU law authorisation</vt:lpstr>
      <vt:lpstr>Voluntary references in national law to (concepts of) EU law</vt:lpstr>
      <vt:lpstr>National measures falls in an area in which the EU has legislative powers</vt:lpstr>
      <vt:lpstr>Criteria to determine field of application</vt:lpstr>
      <vt:lpstr>Criteria to determine field of application</vt:lpstr>
      <vt:lpstr>Within and beyond the Charter’s scope</vt:lpstr>
      <vt:lpstr> The END – Many thanks for your patience!</vt:lpstr>
    </vt:vector>
  </TitlesOfParts>
  <Company>EU Fundamental Rights Agency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Jonas GRIMHEDEN</dc:creator>
  <cp:lastModifiedBy>TOGGENBURG Gabriel (FRA)</cp:lastModifiedBy>
  <cp:revision>115</cp:revision>
  <dcterms:created xsi:type="dcterms:W3CDTF">2018-01-24T23:21:33Z</dcterms:created>
  <dcterms:modified xsi:type="dcterms:W3CDTF">2018-04-18T21:47:41Z</dcterms:modified>
</cp:coreProperties>
</file>