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11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F310317-D77E-410B-A1C5-98D9F1D41AFB}" type="datetimeFigureOut">
              <a:rPr lang="de-DE" smtClean="0"/>
              <a:t>12.03.2018</a:t>
            </a:fld>
            <a:endParaRPr lang="de-DE"/>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89A9DE33-C5F2-4EEB-8ADE-8C934B2CE9AB}" type="slidenum">
              <a:rPr lang="de-DE" smtClean="0"/>
              <a:t>‹Nr.›</a:t>
            </a:fld>
            <a:endParaRPr lang="de-DE"/>
          </a:p>
        </p:txBody>
      </p:sp>
    </p:spTree>
    <p:extLst>
      <p:ext uri="{BB962C8B-B14F-4D97-AF65-F5344CB8AC3E}">
        <p14:creationId xmlns:p14="http://schemas.microsoft.com/office/powerpoint/2010/main" val="1235444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5A3EC9E-F5C4-44E8-B5E5-38DDD64B8CC2}" type="datetimeFigureOut">
              <a:rPr lang="de-DE" smtClean="0"/>
              <a:t>12.03.2018</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A9C64179-DB9B-4B95-AB6E-BFF8B6AC0834}" type="slidenum">
              <a:rPr lang="de-DE" smtClean="0"/>
              <a:t>‹Nr.›</a:t>
            </a:fld>
            <a:endParaRPr lang="de-DE"/>
          </a:p>
        </p:txBody>
      </p:sp>
    </p:spTree>
    <p:extLst>
      <p:ext uri="{BB962C8B-B14F-4D97-AF65-F5344CB8AC3E}">
        <p14:creationId xmlns:p14="http://schemas.microsoft.com/office/powerpoint/2010/main" val="2015930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1</a:t>
            </a:fld>
            <a:endParaRPr lang="de-DE"/>
          </a:p>
        </p:txBody>
      </p:sp>
    </p:spTree>
    <p:extLst>
      <p:ext uri="{BB962C8B-B14F-4D97-AF65-F5344CB8AC3E}">
        <p14:creationId xmlns:p14="http://schemas.microsoft.com/office/powerpoint/2010/main" val="1472835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2</a:t>
            </a:fld>
            <a:endParaRPr lang="de-DE"/>
          </a:p>
        </p:txBody>
      </p:sp>
    </p:spTree>
    <p:extLst>
      <p:ext uri="{BB962C8B-B14F-4D97-AF65-F5344CB8AC3E}">
        <p14:creationId xmlns:p14="http://schemas.microsoft.com/office/powerpoint/2010/main" val="249041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3</a:t>
            </a:fld>
            <a:endParaRPr lang="de-DE"/>
          </a:p>
        </p:txBody>
      </p:sp>
    </p:spTree>
    <p:extLst>
      <p:ext uri="{BB962C8B-B14F-4D97-AF65-F5344CB8AC3E}">
        <p14:creationId xmlns:p14="http://schemas.microsoft.com/office/powerpoint/2010/main" val="3910828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4</a:t>
            </a:fld>
            <a:endParaRPr lang="de-DE"/>
          </a:p>
        </p:txBody>
      </p:sp>
    </p:spTree>
    <p:extLst>
      <p:ext uri="{BB962C8B-B14F-4D97-AF65-F5344CB8AC3E}">
        <p14:creationId xmlns:p14="http://schemas.microsoft.com/office/powerpoint/2010/main" val="1443620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5</a:t>
            </a:fld>
            <a:endParaRPr lang="de-DE"/>
          </a:p>
        </p:txBody>
      </p:sp>
    </p:spTree>
    <p:extLst>
      <p:ext uri="{BB962C8B-B14F-4D97-AF65-F5344CB8AC3E}">
        <p14:creationId xmlns:p14="http://schemas.microsoft.com/office/powerpoint/2010/main" val="3159207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6</a:t>
            </a:fld>
            <a:endParaRPr lang="de-DE"/>
          </a:p>
        </p:txBody>
      </p:sp>
    </p:spTree>
    <p:extLst>
      <p:ext uri="{BB962C8B-B14F-4D97-AF65-F5344CB8AC3E}">
        <p14:creationId xmlns:p14="http://schemas.microsoft.com/office/powerpoint/2010/main" val="97159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7</a:t>
            </a:fld>
            <a:endParaRPr lang="de-DE"/>
          </a:p>
        </p:txBody>
      </p:sp>
    </p:spTree>
    <p:extLst>
      <p:ext uri="{BB962C8B-B14F-4D97-AF65-F5344CB8AC3E}">
        <p14:creationId xmlns:p14="http://schemas.microsoft.com/office/powerpoint/2010/main" val="3092042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8</a:t>
            </a:fld>
            <a:endParaRPr lang="de-DE"/>
          </a:p>
        </p:txBody>
      </p:sp>
    </p:spTree>
    <p:extLst>
      <p:ext uri="{BB962C8B-B14F-4D97-AF65-F5344CB8AC3E}">
        <p14:creationId xmlns:p14="http://schemas.microsoft.com/office/powerpoint/2010/main" val="3171522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9</a:t>
            </a:fld>
            <a:endParaRPr lang="de-DE"/>
          </a:p>
        </p:txBody>
      </p:sp>
    </p:spTree>
    <p:extLst>
      <p:ext uri="{BB962C8B-B14F-4D97-AF65-F5344CB8AC3E}">
        <p14:creationId xmlns:p14="http://schemas.microsoft.com/office/powerpoint/2010/main" val="2962491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10</a:t>
            </a:fld>
            <a:endParaRPr lang="de-DE"/>
          </a:p>
        </p:txBody>
      </p:sp>
    </p:spTree>
    <p:extLst>
      <p:ext uri="{BB962C8B-B14F-4D97-AF65-F5344CB8AC3E}">
        <p14:creationId xmlns:p14="http://schemas.microsoft.com/office/powerpoint/2010/main" val="1790272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11</a:t>
            </a:fld>
            <a:endParaRPr lang="de-DE"/>
          </a:p>
        </p:txBody>
      </p:sp>
    </p:spTree>
    <p:extLst>
      <p:ext uri="{BB962C8B-B14F-4D97-AF65-F5344CB8AC3E}">
        <p14:creationId xmlns:p14="http://schemas.microsoft.com/office/powerpoint/2010/main" val="2309070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12</a:t>
            </a:fld>
            <a:endParaRPr lang="de-DE"/>
          </a:p>
        </p:txBody>
      </p:sp>
    </p:spTree>
    <p:extLst>
      <p:ext uri="{BB962C8B-B14F-4D97-AF65-F5344CB8AC3E}">
        <p14:creationId xmlns:p14="http://schemas.microsoft.com/office/powerpoint/2010/main" val="639176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13</a:t>
            </a:fld>
            <a:endParaRPr lang="de-DE"/>
          </a:p>
        </p:txBody>
      </p:sp>
    </p:spTree>
    <p:extLst>
      <p:ext uri="{BB962C8B-B14F-4D97-AF65-F5344CB8AC3E}">
        <p14:creationId xmlns:p14="http://schemas.microsoft.com/office/powerpoint/2010/main" val="727344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14</a:t>
            </a:fld>
            <a:endParaRPr lang="de-DE"/>
          </a:p>
        </p:txBody>
      </p:sp>
    </p:spTree>
    <p:extLst>
      <p:ext uri="{BB962C8B-B14F-4D97-AF65-F5344CB8AC3E}">
        <p14:creationId xmlns:p14="http://schemas.microsoft.com/office/powerpoint/2010/main" val="2947156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9C64179-DB9B-4B95-AB6E-BFF8B6AC0834}" type="slidenum">
              <a:rPr lang="de-DE" smtClean="0"/>
              <a:t>15</a:t>
            </a:fld>
            <a:endParaRPr lang="de-DE"/>
          </a:p>
        </p:txBody>
      </p:sp>
    </p:spTree>
    <p:extLst>
      <p:ext uri="{BB962C8B-B14F-4D97-AF65-F5344CB8AC3E}">
        <p14:creationId xmlns:p14="http://schemas.microsoft.com/office/powerpoint/2010/main" val="2418954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FBD39C53-3C5E-42A6-BB84-F3C223EDDC7C}" type="datetimeFigureOut">
              <a:rPr lang="de-DE" smtClean="0"/>
              <a:t>12.03.2018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3961131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BD39C53-3C5E-42A6-BB84-F3C223EDDC7C}" type="datetimeFigureOut">
              <a:rPr lang="de-DE" smtClean="0"/>
              <a:t>12.03.2018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1356620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FBD39C53-3C5E-42A6-BB84-F3C223EDDC7C}" type="datetimeFigureOut">
              <a:rPr lang="de-DE" smtClean="0"/>
              <a:t>12.03.2018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94544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FBD39C53-3C5E-42A6-BB84-F3C223EDDC7C}" type="datetimeFigureOut">
              <a:rPr lang="de-DE" smtClean="0"/>
              <a:t>12.03.2018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2180904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FBD39C53-3C5E-42A6-BB84-F3C223EDDC7C}" type="datetimeFigureOut">
              <a:rPr lang="de-DE" smtClean="0"/>
              <a:t>12.03.2018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114922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FBD39C53-3C5E-42A6-BB84-F3C223EDDC7C}" type="datetimeFigureOut">
              <a:rPr lang="de-DE" smtClean="0"/>
              <a:t>12.03.2018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261646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BD39C53-3C5E-42A6-BB84-F3C223EDDC7C}" type="datetimeFigureOut">
              <a:rPr lang="de-DE" smtClean="0"/>
              <a:t>12.03.2018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1314460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FBD39C53-3C5E-42A6-BB84-F3C223EDDC7C}" type="datetimeFigureOut">
              <a:rPr lang="de-DE" smtClean="0"/>
              <a:t>12.03.2018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2801450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FBD39C53-3C5E-42A6-BB84-F3C223EDDC7C}" type="datetimeFigureOut">
              <a:rPr lang="de-DE" smtClean="0"/>
              <a:t>12.03.2018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3693317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BD39C53-3C5E-42A6-BB84-F3C223EDDC7C}" type="datetimeFigureOut">
              <a:rPr lang="de-DE" smtClean="0"/>
              <a:t>12.03.2018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2179285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BD39C53-3C5E-42A6-BB84-F3C223EDDC7C}" type="datetimeFigureOut">
              <a:rPr lang="de-DE" smtClean="0"/>
              <a:t>12.03.2018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11D238-13DF-4CD4-B100-EF89B3B3CFD3}" type="slidenum">
              <a:rPr lang="de-DE" smtClean="0"/>
              <a:t>‹Nr.›</a:t>
            </a:fld>
            <a:endParaRPr lang="de-DE"/>
          </a:p>
        </p:txBody>
      </p:sp>
    </p:spTree>
    <p:extLst>
      <p:ext uri="{BB962C8B-B14F-4D97-AF65-F5344CB8AC3E}">
        <p14:creationId xmlns:p14="http://schemas.microsoft.com/office/powerpoint/2010/main" val="408116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D39C53-3C5E-42A6-BB84-F3C223EDDC7C}" type="datetimeFigureOut">
              <a:rPr lang="de-DE" smtClean="0"/>
              <a:t>12.03.2018</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11D238-13DF-4CD4-B100-EF89B3B3CFD3}" type="slidenum">
              <a:rPr lang="de-DE" smtClean="0"/>
              <a:t>‹Nr.›</a:t>
            </a:fld>
            <a:endParaRPr lang="de-DE"/>
          </a:p>
        </p:txBody>
      </p:sp>
    </p:spTree>
    <p:extLst>
      <p:ext uri="{BB962C8B-B14F-4D97-AF65-F5344CB8AC3E}">
        <p14:creationId xmlns:p14="http://schemas.microsoft.com/office/powerpoint/2010/main" val="1982003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3568" y="332656"/>
            <a:ext cx="7990656" cy="1224136"/>
          </a:xfrm>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err="1" smtClean="0"/>
              <a:t>Introductory</a:t>
            </a:r>
            <a:r>
              <a:rPr lang="de-DE" sz="2000" b="1" dirty="0" smtClean="0"/>
              <a:t> </a:t>
            </a:r>
            <a:r>
              <a:rPr lang="de-DE" sz="2000" b="1" dirty="0" err="1" smtClean="0"/>
              <a:t>case</a:t>
            </a:r>
            <a:r>
              <a:rPr lang="de-DE" sz="2000" b="1" dirty="0" smtClean="0"/>
              <a:t> (1)</a:t>
            </a:r>
            <a:endParaRPr lang="de-DE" sz="2000" b="1" dirty="0"/>
          </a:p>
        </p:txBody>
      </p:sp>
      <p:sp>
        <p:nvSpPr>
          <p:cNvPr id="3" name="Untertitel 2"/>
          <p:cNvSpPr>
            <a:spLocks noGrp="1"/>
          </p:cNvSpPr>
          <p:nvPr>
            <p:ph type="subTitle" idx="1"/>
          </p:nvPr>
        </p:nvSpPr>
        <p:spPr>
          <a:xfrm>
            <a:off x="683568" y="1700808"/>
            <a:ext cx="7992888" cy="4680520"/>
          </a:xfrm>
        </p:spPr>
        <p:txBody>
          <a:bodyPr>
            <a:normAutofit/>
          </a:bodyPr>
          <a:lstStyle/>
          <a:p>
            <a:pPr algn="l">
              <a:lnSpc>
                <a:spcPct val="150000"/>
              </a:lnSpc>
            </a:pPr>
            <a:r>
              <a:rPr lang="en-US" sz="2000" dirty="0" smtClean="0">
                <a:solidFill>
                  <a:schemeClr val="tx1"/>
                </a:solidFill>
              </a:rPr>
              <a:t>The Administrative Court (</a:t>
            </a:r>
            <a:r>
              <a:rPr lang="en-US" sz="2000" dirty="0" err="1" smtClean="0">
                <a:solidFill>
                  <a:schemeClr val="tx1"/>
                </a:solidFill>
              </a:rPr>
              <a:t>Verwaltungsgericht</a:t>
            </a:r>
            <a:r>
              <a:rPr lang="en-US" sz="2000" dirty="0" smtClean="0">
                <a:solidFill>
                  <a:schemeClr val="tx1"/>
                </a:solidFill>
              </a:rPr>
              <a:t>) of </a:t>
            </a:r>
            <a:r>
              <a:rPr lang="en-US" sz="2000" dirty="0" err="1" smtClean="0">
                <a:solidFill>
                  <a:schemeClr val="tx1"/>
                </a:solidFill>
              </a:rPr>
              <a:t>Würzburg</a:t>
            </a:r>
            <a:r>
              <a:rPr lang="en-US" sz="2000" dirty="0" smtClean="0">
                <a:solidFill>
                  <a:schemeClr val="tx1"/>
                </a:solidFill>
              </a:rPr>
              <a:t> rejected the recourse by judgement from 9 November 2004 (No W 4 K 04.948) and admitted a leap-frog appeal (</a:t>
            </a:r>
            <a:r>
              <a:rPr lang="en-US" sz="2000" dirty="0" err="1" smtClean="0">
                <a:solidFill>
                  <a:schemeClr val="tx1"/>
                </a:solidFill>
              </a:rPr>
              <a:t>Sprungrevision</a:t>
            </a:r>
            <a:r>
              <a:rPr lang="en-US" sz="2000" dirty="0" smtClean="0">
                <a:solidFill>
                  <a:schemeClr val="tx1"/>
                </a:solidFill>
              </a:rPr>
              <a:t>) to the Federal Administrative Court (</a:t>
            </a:r>
            <a:r>
              <a:rPr lang="en-US" sz="2000" dirty="0" err="1" smtClean="0">
                <a:solidFill>
                  <a:schemeClr val="tx1"/>
                </a:solidFill>
              </a:rPr>
              <a:t>Bundesverwaltungsgericht</a:t>
            </a:r>
            <a:r>
              <a:rPr lang="en-US" sz="2000" dirty="0" smtClean="0">
                <a:solidFill>
                  <a:schemeClr val="tx1"/>
                </a:solidFill>
              </a:rPr>
              <a:t>). </a:t>
            </a:r>
          </a:p>
          <a:p>
            <a:pPr algn="l">
              <a:lnSpc>
                <a:spcPct val="150000"/>
              </a:lnSpc>
            </a:pPr>
            <a:r>
              <a:rPr lang="en-US" sz="2000" dirty="0" smtClean="0">
                <a:solidFill>
                  <a:schemeClr val="tx1"/>
                </a:solidFill>
              </a:rPr>
              <a:t>The final revision was rejected by the Federal Administrative Court by judgement from 30 June 2005 (No </a:t>
            </a:r>
            <a:r>
              <a:rPr lang="en-US" sz="2000" dirty="0" err="1" smtClean="0">
                <a:solidFill>
                  <a:schemeClr val="tx1"/>
                </a:solidFill>
              </a:rPr>
              <a:t>BVerwG</a:t>
            </a:r>
            <a:r>
              <a:rPr lang="en-US" sz="2000" dirty="0" smtClean="0">
                <a:solidFill>
                  <a:schemeClr val="tx1"/>
                </a:solidFill>
              </a:rPr>
              <a:t> 7 C 26.04). </a:t>
            </a:r>
          </a:p>
          <a:p>
            <a:pPr algn="l">
              <a:lnSpc>
                <a:spcPct val="150000"/>
              </a:lnSpc>
            </a:pPr>
            <a:r>
              <a:rPr lang="en-US" sz="2000" dirty="0" smtClean="0">
                <a:solidFill>
                  <a:schemeClr val="tx1"/>
                </a:solidFill>
              </a:rPr>
              <a:t>The plaintiff entered a complaint of unconstitutionality which was rejected by the Federal Constitutional Court (</a:t>
            </a:r>
            <a:r>
              <a:rPr lang="en-US" sz="2000" dirty="0" err="1" smtClean="0">
                <a:solidFill>
                  <a:schemeClr val="tx1"/>
                </a:solidFill>
              </a:rPr>
              <a:t>Bundesverfassungsgericht</a:t>
            </a:r>
            <a:r>
              <a:rPr lang="en-US" sz="2000" dirty="0" smtClean="0">
                <a:solidFill>
                  <a:schemeClr val="tx1"/>
                </a:solidFill>
              </a:rPr>
              <a:t>) by decision from 14 May 2007 (No 1 </a:t>
            </a:r>
            <a:r>
              <a:rPr lang="en-US" sz="2000" dirty="0" err="1" smtClean="0">
                <a:solidFill>
                  <a:schemeClr val="tx1"/>
                </a:solidFill>
              </a:rPr>
              <a:t>BvR</a:t>
            </a:r>
            <a:r>
              <a:rPr lang="en-US" sz="2000" dirty="0" smtClean="0">
                <a:solidFill>
                  <a:schemeClr val="tx1"/>
                </a:solidFill>
              </a:rPr>
              <a:t> 2036/05).</a:t>
            </a:r>
          </a:p>
          <a:p>
            <a:pPr algn="l">
              <a:lnSpc>
                <a:spcPct val="150000"/>
              </a:lnSpc>
            </a:pPr>
            <a:endParaRPr lang="de-DE" sz="2000" dirty="0">
              <a:solidFill>
                <a:schemeClr val="tx1"/>
              </a:solidFill>
            </a:endParaRPr>
          </a:p>
        </p:txBody>
      </p:sp>
    </p:spTree>
    <p:extLst>
      <p:ext uri="{BB962C8B-B14F-4D97-AF65-F5344CB8AC3E}">
        <p14:creationId xmlns:p14="http://schemas.microsoft.com/office/powerpoint/2010/main" val="147019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err="1" smtClean="0"/>
              <a:t>Introductory</a:t>
            </a:r>
            <a:r>
              <a:rPr lang="de-DE" sz="2000" b="1" dirty="0" smtClean="0"/>
              <a:t> </a:t>
            </a:r>
            <a:r>
              <a:rPr lang="de-DE" sz="2000" b="1" dirty="0" err="1" smtClean="0"/>
              <a:t>case</a:t>
            </a:r>
            <a:r>
              <a:rPr lang="de-DE" sz="2000" b="1" dirty="0" smtClean="0"/>
              <a:t> (2)</a:t>
            </a:r>
            <a:endParaRPr lang="de-DE" sz="2000" b="1" dirty="0"/>
          </a:p>
        </p:txBody>
      </p:sp>
      <p:sp>
        <p:nvSpPr>
          <p:cNvPr id="3" name="Inhaltsplatzhalter 2"/>
          <p:cNvSpPr>
            <a:spLocks noGrp="1"/>
          </p:cNvSpPr>
          <p:nvPr>
            <p:ph idx="1"/>
          </p:nvPr>
        </p:nvSpPr>
        <p:spPr/>
        <p:txBody>
          <a:bodyPr>
            <a:normAutofit fontScale="77500" lnSpcReduction="20000"/>
          </a:bodyPr>
          <a:lstStyle/>
          <a:p>
            <a:pPr marL="0" indent="0">
              <a:buNone/>
            </a:pPr>
            <a:r>
              <a:rPr lang="en-US" dirty="0" smtClean="0"/>
              <a:t>Is a national court empowered or obliged to review a legal act of parliament in the light of national fundamental rights?</a:t>
            </a:r>
          </a:p>
          <a:p>
            <a:endParaRPr lang="en-US" dirty="0" smtClean="0"/>
          </a:p>
          <a:p>
            <a:pPr marL="0" indent="0">
              <a:buNone/>
            </a:pPr>
            <a:r>
              <a:rPr lang="en-US" dirty="0" smtClean="0"/>
              <a:t>In Germany each court has to revise the constitutionality of legal acts of parliament concerned. But if it is convinced of unconstitutionality it must submit this question to the Constitutional Court. The Constitutional Court only has the right to quash a legal act of parliament (see Article 100 Basic Law). As an administrative court is not empowered to annulment of a legal act of parliament in Germany, the plaintiff wanted a reference for a preliminary ruling to the Federal Constitutional Court.</a:t>
            </a:r>
            <a:endParaRPr lang="en-US" dirty="0"/>
          </a:p>
        </p:txBody>
      </p:sp>
    </p:spTree>
    <p:extLst>
      <p:ext uri="{BB962C8B-B14F-4D97-AF65-F5344CB8AC3E}">
        <p14:creationId xmlns:p14="http://schemas.microsoft.com/office/powerpoint/2010/main" val="95946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err="1" smtClean="0"/>
              <a:t>Introductory</a:t>
            </a:r>
            <a:r>
              <a:rPr lang="de-DE" sz="2000" b="1" dirty="0" smtClean="0"/>
              <a:t> </a:t>
            </a:r>
            <a:r>
              <a:rPr lang="de-DE" sz="2000" b="1" dirty="0" err="1" smtClean="0"/>
              <a:t>case</a:t>
            </a:r>
            <a:r>
              <a:rPr lang="de-DE" sz="2000" b="1" dirty="0" smtClean="0"/>
              <a:t> (3)</a:t>
            </a:r>
            <a:endParaRPr lang="de-DE" sz="2000" b="1" dirty="0"/>
          </a:p>
        </p:txBody>
      </p:sp>
      <p:sp>
        <p:nvSpPr>
          <p:cNvPr id="3" name="Inhaltsplatzhalter 2"/>
          <p:cNvSpPr>
            <a:spLocks noGrp="1"/>
          </p:cNvSpPr>
          <p:nvPr>
            <p:ph idx="1"/>
          </p:nvPr>
        </p:nvSpPr>
        <p:spPr/>
        <p:txBody>
          <a:bodyPr>
            <a:normAutofit fontScale="77500" lnSpcReduction="20000"/>
          </a:bodyPr>
          <a:lstStyle/>
          <a:p>
            <a:pPr marL="0" indent="0">
              <a:buNone/>
            </a:pPr>
            <a:r>
              <a:rPr lang="en-US" dirty="0" smtClean="0"/>
              <a:t>If so, is a national court empowered to such a review even if the law is implementing </a:t>
            </a:r>
            <a:r>
              <a:rPr lang="en-US" smtClean="0"/>
              <a:t>an EU </a:t>
            </a:r>
            <a:r>
              <a:rPr lang="en-US" dirty="0" smtClean="0"/>
              <a:t>directive?</a:t>
            </a:r>
          </a:p>
          <a:p>
            <a:endParaRPr lang="en-US" dirty="0" smtClean="0"/>
          </a:p>
          <a:p>
            <a:pPr marL="0" indent="0">
              <a:buNone/>
            </a:pPr>
            <a:r>
              <a:rPr lang="en-US" dirty="0" smtClean="0"/>
              <a:t>In this case the control in the light of national fundamental rights is limited. Pursuant to the jurisprudence of the German Constitutional Court (Solange-</a:t>
            </a:r>
            <a:r>
              <a:rPr lang="en-US" dirty="0" err="1" smtClean="0"/>
              <a:t>als</a:t>
            </a:r>
            <a:r>
              <a:rPr lang="en-US" dirty="0" smtClean="0"/>
              <a:t>-</a:t>
            </a:r>
            <a:r>
              <a:rPr lang="en-US" dirty="0" err="1" smtClean="0"/>
              <a:t>Rechtsprechung</a:t>
            </a:r>
            <a:r>
              <a:rPr lang="en-US" dirty="0" smtClean="0"/>
              <a:t>) it shall not exercise its jurisdiction as long as the European Court of Justice guarantees an equivalent protection of fundamental rights on European level. In its recent judgement from 30 June 2009(Treaty of Lisbon) the Constitutional Court referred to this jurisprudence. In the given case the legal rules, which are mere implementation of the directive 2003/87/EC are not revised in the light of national fundamental rights.</a:t>
            </a:r>
            <a:endParaRPr lang="en-US" dirty="0"/>
          </a:p>
        </p:txBody>
      </p:sp>
    </p:spTree>
    <p:extLst>
      <p:ext uri="{BB962C8B-B14F-4D97-AF65-F5344CB8AC3E}">
        <p14:creationId xmlns:p14="http://schemas.microsoft.com/office/powerpoint/2010/main" val="120110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err="1" smtClean="0"/>
              <a:t>Introductory</a:t>
            </a:r>
            <a:r>
              <a:rPr lang="de-DE" sz="2000" b="1" dirty="0" smtClean="0"/>
              <a:t> </a:t>
            </a:r>
            <a:r>
              <a:rPr lang="de-DE" sz="2000" b="1" dirty="0" err="1" smtClean="0"/>
              <a:t>case</a:t>
            </a:r>
            <a:r>
              <a:rPr lang="de-DE" sz="2000" b="1" dirty="0" smtClean="0"/>
              <a:t> (4)</a:t>
            </a:r>
            <a:endParaRPr lang="de-DE" sz="2000" b="1" dirty="0"/>
          </a:p>
        </p:txBody>
      </p:sp>
      <p:sp>
        <p:nvSpPr>
          <p:cNvPr id="3" name="Inhaltsplatzhalter 2"/>
          <p:cNvSpPr>
            <a:spLocks noGrp="1"/>
          </p:cNvSpPr>
          <p:nvPr>
            <p:ph idx="1"/>
          </p:nvPr>
        </p:nvSpPr>
        <p:spPr>
          <a:xfrm>
            <a:off x="467544" y="1556792"/>
            <a:ext cx="8229600" cy="4525963"/>
          </a:xfrm>
        </p:spPr>
        <p:txBody>
          <a:bodyPr>
            <a:normAutofit/>
          </a:bodyPr>
          <a:lstStyle/>
          <a:p>
            <a:pPr marL="0" indent="0">
              <a:buNone/>
            </a:pPr>
            <a:r>
              <a:rPr lang="en-US" sz="2200" dirty="0" smtClean="0"/>
              <a:t>If so, how broad is the control in the light of national fundamental rights in this case?</a:t>
            </a:r>
          </a:p>
          <a:p>
            <a:endParaRPr lang="en-US" sz="2200" dirty="0" smtClean="0"/>
          </a:p>
          <a:p>
            <a:pPr marL="0" indent="0">
              <a:buNone/>
            </a:pPr>
            <a:r>
              <a:rPr lang="en-US" sz="2200" dirty="0" smtClean="0"/>
              <a:t>Pursuant Article 249(3) EC a directive shall be binding, as to the result to be achieved, upon each Member State to which it is addressed, but shall leave to the national authorities the choice of form and methods.</a:t>
            </a:r>
          </a:p>
          <a:p>
            <a:pPr marL="0" indent="0">
              <a:buNone/>
            </a:pPr>
            <a:r>
              <a:rPr lang="en-US" sz="2200" dirty="0" smtClean="0"/>
              <a:t>In the given case the review is limited to the legal rules, which are not determined by the directive.</a:t>
            </a:r>
          </a:p>
          <a:p>
            <a:endParaRPr lang="de-DE" dirty="0"/>
          </a:p>
        </p:txBody>
      </p:sp>
    </p:spTree>
    <p:extLst>
      <p:ext uri="{BB962C8B-B14F-4D97-AF65-F5344CB8AC3E}">
        <p14:creationId xmlns:p14="http://schemas.microsoft.com/office/powerpoint/2010/main" val="274447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err="1" smtClean="0"/>
              <a:t>Introductory</a:t>
            </a:r>
            <a:r>
              <a:rPr lang="de-DE" sz="2000" b="1" dirty="0" smtClean="0"/>
              <a:t> </a:t>
            </a:r>
            <a:r>
              <a:rPr lang="de-DE" sz="2000" b="1" dirty="0" err="1" smtClean="0"/>
              <a:t>case</a:t>
            </a:r>
            <a:r>
              <a:rPr lang="de-DE" sz="2000" b="1" dirty="0" smtClean="0"/>
              <a:t> (5)</a:t>
            </a:r>
            <a:endParaRPr lang="de-DE" sz="2000" b="1" dirty="0"/>
          </a:p>
        </p:txBody>
      </p:sp>
      <p:sp>
        <p:nvSpPr>
          <p:cNvPr id="3" name="Inhaltsplatzhalter 2"/>
          <p:cNvSpPr>
            <a:spLocks noGrp="1"/>
          </p:cNvSpPr>
          <p:nvPr>
            <p:ph idx="1"/>
          </p:nvPr>
        </p:nvSpPr>
        <p:spPr/>
        <p:txBody>
          <a:bodyPr>
            <a:normAutofit fontScale="47500" lnSpcReduction="20000"/>
          </a:bodyPr>
          <a:lstStyle/>
          <a:p>
            <a:pPr marL="0" indent="0">
              <a:buNone/>
            </a:pPr>
            <a:r>
              <a:rPr lang="en-US" dirty="0" smtClean="0"/>
              <a:t>Is a national court empowered or obliged to review national legislation in the light of European law?</a:t>
            </a:r>
          </a:p>
          <a:p>
            <a:endParaRPr lang="en-US" dirty="0" smtClean="0"/>
          </a:p>
          <a:p>
            <a:pPr marL="0" indent="0">
              <a:buNone/>
            </a:pPr>
            <a:r>
              <a:rPr lang="en-US" dirty="0" smtClean="0"/>
              <a:t>Yes it must because of the primacy of European law. See the following annex to the Treaty of Lisbon:</a:t>
            </a:r>
          </a:p>
          <a:p>
            <a:endParaRPr lang="en-US" dirty="0" smtClean="0"/>
          </a:p>
          <a:p>
            <a:pPr marL="0" indent="0">
              <a:buNone/>
            </a:pPr>
            <a:r>
              <a:rPr lang="en-US" dirty="0" smtClean="0"/>
              <a:t>17. Declaration concerning primacy</a:t>
            </a:r>
          </a:p>
          <a:p>
            <a:endParaRPr lang="en-US" dirty="0" smtClean="0"/>
          </a:p>
          <a:p>
            <a:pPr marL="0" indent="0">
              <a:buNone/>
            </a:pPr>
            <a:r>
              <a:rPr lang="en-US" dirty="0" smtClean="0"/>
              <a:t>The Conference recalls that, in accordance with well settled case law of the Court of Justice of the European Union, the Treaties and the law adopted by the Union on the basis of the Treaties have primacy over the law of Member States, under the conditions laid down by the said case law.</a:t>
            </a:r>
          </a:p>
          <a:p>
            <a:endParaRPr lang="en-US" dirty="0" smtClean="0"/>
          </a:p>
          <a:p>
            <a:pPr marL="0" indent="0">
              <a:buNone/>
            </a:pPr>
            <a:r>
              <a:rPr lang="en-US" dirty="0" smtClean="0"/>
              <a:t>The Conference has also decided to attach as an Annex to this Final Act the Opinion of the Council Legal Service on the primacy of EC law as set out in 11197/07 (JUR 260):</a:t>
            </a:r>
          </a:p>
          <a:p>
            <a:endParaRPr lang="en-US" dirty="0" smtClean="0"/>
          </a:p>
          <a:p>
            <a:pPr marL="0" indent="0">
              <a:buNone/>
            </a:pPr>
            <a:r>
              <a:rPr lang="en-US" dirty="0" smtClean="0"/>
              <a:t>Opinion of the Council Legal Service of 22 June 2007</a:t>
            </a:r>
          </a:p>
          <a:p>
            <a:endParaRPr lang="en-US" dirty="0" smtClean="0"/>
          </a:p>
          <a:p>
            <a:pPr marL="0" indent="0">
              <a:buNone/>
            </a:pPr>
            <a:r>
              <a:rPr lang="en-US" dirty="0" smtClean="0"/>
              <a:t>“It results from the case-law of the Court of Justice that primacy of EC law is a cornerstone principle of Community law. According to the Court, this principle is inherent to the specific nature of the European Community. At the time of the first judgment of this established case law (Costa/ENEL,15 July 1964, Case 6/641  [1]) there was no mention of primacy in the treaty. It is still the case today. The fact that the principle of primacy will not be included in the future treaty shall not in any way change the existence of the principle and the existing case-law of the Court of Justice."</a:t>
            </a:r>
          </a:p>
          <a:p>
            <a:endParaRPr lang="de-DE" dirty="0"/>
          </a:p>
        </p:txBody>
      </p:sp>
    </p:spTree>
    <p:extLst>
      <p:ext uri="{BB962C8B-B14F-4D97-AF65-F5344CB8AC3E}">
        <p14:creationId xmlns:p14="http://schemas.microsoft.com/office/powerpoint/2010/main" val="376441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err="1" smtClean="0"/>
              <a:t>Introductory</a:t>
            </a:r>
            <a:r>
              <a:rPr lang="de-DE" sz="2000" b="1" dirty="0" smtClean="0"/>
              <a:t> </a:t>
            </a:r>
            <a:r>
              <a:rPr lang="de-DE" sz="2000" b="1" dirty="0" err="1" smtClean="0"/>
              <a:t>case</a:t>
            </a:r>
            <a:r>
              <a:rPr lang="de-DE" sz="2000" b="1" dirty="0" smtClean="0"/>
              <a:t> (6)</a:t>
            </a:r>
            <a:endParaRPr lang="de-DE" sz="2000" b="1" dirty="0"/>
          </a:p>
        </p:txBody>
      </p:sp>
      <p:sp>
        <p:nvSpPr>
          <p:cNvPr id="3" name="Inhaltsplatzhalter 2"/>
          <p:cNvSpPr>
            <a:spLocks noGrp="1"/>
          </p:cNvSpPr>
          <p:nvPr>
            <p:ph idx="1"/>
          </p:nvPr>
        </p:nvSpPr>
        <p:spPr/>
        <p:txBody>
          <a:bodyPr>
            <a:noAutofit/>
          </a:bodyPr>
          <a:lstStyle/>
          <a:p>
            <a:pPr marL="0" indent="0">
              <a:buNone/>
            </a:pPr>
            <a:r>
              <a:rPr lang="en-US" sz="900" dirty="0" smtClean="0"/>
              <a:t>concerning Directive 2003/87/EC</a:t>
            </a:r>
          </a:p>
          <a:p>
            <a:endParaRPr lang="en-US" sz="900" dirty="0" smtClean="0"/>
          </a:p>
          <a:p>
            <a:pPr marL="0" indent="0">
              <a:buNone/>
            </a:pPr>
            <a:r>
              <a:rPr lang="en-US" sz="900" dirty="0" smtClean="0"/>
              <a:t>Is a national court empowered or obliged to review a European legal act, like a directive?</a:t>
            </a:r>
          </a:p>
          <a:p>
            <a:endParaRPr lang="en-US" sz="900" dirty="0" smtClean="0"/>
          </a:p>
          <a:p>
            <a:pPr marL="0" indent="0">
              <a:buNone/>
            </a:pPr>
            <a:r>
              <a:rPr lang="en-US" sz="900" dirty="0" smtClean="0"/>
              <a:t>Yes, it must.</a:t>
            </a:r>
          </a:p>
          <a:p>
            <a:endParaRPr lang="en-US" sz="900" dirty="0" smtClean="0"/>
          </a:p>
          <a:p>
            <a:pPr marL="0" indent="0">
              <a:buNone/>
            </a:pPr>
            <a:r>
              <a:rPr lang="en-US" sz="900" dirty="0" smtClean="0"/>
              <a:t>Which rules are relevant?</a:t>
            </a:r>
          </a:p>
          <a:p>
            <a:endParaRPr lang="en-US" sz="900" dirty="0" smtClean="0"/>
          </a:p>
          <a:p>
            <a:pPr marL="0" indent="0">
              <a:buNone/>
            </a:pPr>
            <a:r>
              <a:rPr lang="en-US" sz="900" dirty="0" smtClean="0"/>
              <a:t>The rules of primary EU law are relevant, in the given case fundamental rights on European level.</a:t>
            </a:r>
          </a:p>
          <a:p>
            <a:endParaRPr lang="en-US" sz="900" dirty="0" smtClean="0"/>
          </a:p>
          <a:p>
            <a:pPr marL="0" indent="0">
              <a:buNone/>
            </a:pPr>
            <a:r>
              <a:rPr lang="en-US" sz="900" dirty="0" smtClean="0"/>
              <a:t>Art. 6 </a:t>
            </a:r>
            <a:r>
              <a:rPr lang="en-US" sz="900" dirty="0"/>
              <a:t>T</a:t>
            </a:r>
            <a:r>
              <a:rPr lang="en-US" sz="900" dirty="0" smtClean="0"/>
              <a:t>EU</a:t>
            </a:r>
          </a:p>
          <a:p>
            <a:pPr marL="0" indent="0">
              <a:buNone/>
            </a:pPr>
            <a:endParaRPr lang="en-US" sz="900" dirty="0" smtClean="0"/>
          </a:p>
          <a:p>
            <a:pPr marL="0" indent="0">
              <a:buNone/>
            </a:pPr>
            <a:r>
              <a:rPr lang="en-US" sz="900" dirty="0" smtClean="0"/>
              <a:t>Art. 1 Protocol to the ECHR</a:t>
            </a:r>
          </a:p>
          <a:p>
            <a:endParaRPr lang="en-US" sz="900" dirty="0" smtClean="0"/>
          </a:p>
          <a:p>
            <a:pPr marL="0" indent="0">
              <a:buNone/>
            </a:pPr>
            <a:r>
              <a:rPr lang="en-US" sz="900" dirty="0" smtClean="0"/>
              <a:t>Art. 17 FRC Right to property</a:t>
            </a:r>
          </a:p>
          <a:p>
            <a:pPr marL="0" indent="0">
              <a:buNone/>
            </a:pPr>
            <a:r>
              <a:rPr lang="en-US" sz="900" dirty="0" smtClean="0"/>
              <a:t>Art. 15 FRC Right to choose an occupation and right to engage in work</a:t>
            </a:r>
          </a:p>
          <a:p>
            <a:pPr marL="0" indent="0">
              <a:buNone/>
            </a:pPr>
            <a:r>
              <a:rPr lang="en-US" sz="900" dirty="0" smtClean="0"/>
              <a:t>Art. 52 FRC Scope of guaranteed rights</a:t>
            </a:r>
          </a:p>
          <a:p>
            <a:pPr marL="0" indent="0">
              <a:buNone/>
            </a:pPr>
            <a:endParaRPr lang="en-US" sz="900" dirty="0" smtClean="0"/>
          </a:p>
          <a:p>
            <a:pPr marL="0" indent="0">
              <a:buNone/>
            </a:pPr>
            <a:r>
              <a:rPr lang="en-US" sz="900" dirty="0" smtClean="0"/>
              <a:t>The right of freedom to pursue trade or professional activities is </a:t>
            </a:r>
            <a:r>
              <a:rPr lang="en-US" sz="900" dirty="0" err="1" smtClean="0"/>
              <a:t>recognised</a:t>
            </a:r>
            <a:r>
              <a:rPr lang="en-US" sz="900" dirty="0" smtClean="0"/>
              <a:t> by the European Court of Justice (ECJ): Judgment of 13 December 1979. - Liselotte </a:t>
            </a:r>
            <a:r>
              <a:rPr lang="en-US" sz="900" dirty="0" err="1" smtClean="0"/>
              <a:t>Hauer</a:t>
            </a:r>
            <a:r>
              <a:rPr lang="en-US" sz="900" dirty="0" smtClean="0"/>
              <a:t> v Land </a:t>
            </a:r>
            <a:r>
              <a:rPr lang="en-US" sz="900" dirty="0" err="1" smtClean="0"/>
              <a:t>Rheinland</a:t>
            </a:r>
            <a:r>
              <a:rPr lang="en-US" sz="900" dirty="0" smtClean="0"/>
              <a:t>-Pfalz. - Reference for a preliminary ruling: </a:t>
            </a:r>
            <a:r>
              <a:rPr lang="en-US" sz="900" dirty="0" err="1" smtClean="0"/>
              <a:t>Verwaltungsgericht</a:t>
            </a:r>
            <a:r>
              <a:rPr lang="en-US" sz="900" dirty="0" smtClean="0"/>
              <a:t> Neustadt an der </a:t>
            </a:r>
            <a:r>
              <a:rPr lang="en-US" sz="900" dirty="0" err="1" smtClean="0"/>
              <a:t>Weinstraße</a:t>
            </a:r>
            <a:r>
              <a:rPr lang="en-US" sz="900" dirty="0" smtClean="0"/>
              <a:t> - Germany. - Prohibition on new planting of vines. - Case 44/79.</a:t>
            </a:r>
          </a:p>
          <a:p>
            <a:pPr marL="0" indent="0">
              <a:buNone/>
            </a:pPr>
            <a:endParaRPr lang="en-US" sz="900" dirty="0" smtClean="0"/>
          </a:p>
          <a:p>
            <a:pPr marL="0" indent="0">
              <a:buNone/>
            </a:pPr>
            <a:r>
              <a:rPr lang="en-US" sz="900" dirty="0" smtClean="0"/>
              <a:t>Annex to the Treaty of Lisbon, 1. Declaration concerning the FRC</a:t>
            </a:r>
          </a:p>
          <a:p>
            <a:endParaRPr lang="en-US" sz="900" dirty="0" smtClean="0"/>
          </a:p>
          <a:p>
            <a:pPr marL="0" indent="0">
              <a:buNone/>
            </a:pPr>
            <a:r>
              <a:rPr lang="en-US" sz="900" dirty="0" smtClean="0"/>
              <a:t>The Charter of Fundamental Rights of the European Union, which has legally binding force, confirms the fundamental rights guaranteed by the European Convention for the Protection of Human Rights and Fundamental Freedoms and as they result from the constitutional traditions common to the Member States.</a:t>
            </a:r>
          </a:p>
          <a:p>
            <a:endParaRPr lang="en-US" sz="900" dirty="0" smtClean="0"/>
          </a:p>
          <a:p>
            <a:pPr marL="0" indent="0">
              <a:buNone/>
            </a:pPr>
            <a:r>
              <a:rPr lang="en-US" sz="900" dirty="0" smtClean="0"/>
              <a:t>The Charter does not extend the field of application of Union law beyond the powers of the Union or establish any new power or task for the Union, or modify powers and tasks as defined by the Treaties.</a:t>
            </a:r>
          </a:p>
          <a:p>
            <a:endParaRPr lang="de-DE" sz="900" dirty="0"/>
          </a:p>
        </p:txBody>
      </p:sp>
    </p:spTree>
    <p:extLst>
      <p:ext uri="{BB962C8B-B14F-4D97-AF65-F5344CB8AC3E}">
        <p14:creationId xmlns:p14="http://schemas.microsoft.com/office/powerpoint/2010/main" val="381085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 calcmode="lin" valueType="num">
                                      <p:cBhvr additive="base">
                                        <p:cTn id="4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anim calcmode="lin" valueType="num">
                                      <p:cBhvr additive="base">
                                        <p:cTn id="5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6" end="16"/>
                                            </p:txEl>
                                          </p:spTgt>
                                        </p:tgtEl>
                                        <p:attrNameLst>
                                          <p:attrName>style.visibility</p:attrName>
                                        </p:attrNameLst>
                                      </p:cBhvr>
                                      <p:to>
                                        <p:strVal val="visible"/>
                                      </p:to>
                                    </p:set>
                                    <p:anim calcmode="lin" valueType="num">
                                      <p:cBhvr additive="base">
                                        <p:cTn id="6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8" end="18"/>
                                            </p:txEl>
                                          </p:spTgt>
                                        </p:tgtEl>
                                        <p:attrNameLst>
                                          <p:attrName>style.visibility</p:attrName>
                                        </p:attrNameLst>
                                      </p:cBhvr>
                                      <p:to>
                                        <p:strVal val="visible"/>
                                      </p:to>
                                    </p:set>
                                    <p:anim calcmode="lin" valueType="num">
                                      <p:cBhvr additive="base">
                                        <p:cTn id="67"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20" end="20"/>
                                            </p:txEl>
                                          </p:spTgt>
                                        </p:tgtEl>
                                        <p:attrNameLst>
                                          <p:attrName>style.visibility</p:attrName>
                                        </p:attrNameLst>
                                      </p:cBhvr>
                                      <p:to>
                                        <p:strVal val="visible"/>
                                      </p:to>
                                    </p:set>
                                    <p:anim calcmode="lin" valueType="num">
                                      <p:cBhvr additive="base">
                                        <p:cTn id="73"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22" end="22"/>
                                            </p:txEl>
                                          </p:spTgt>
                                        </p:tgtEl>
                                        <p:attrNameLst>
                                          <p:attrName>style.visibility</p:attrName>
                                        </p:attrNameLst>
                                      </p:cBhvr>
                                      <p:to>
                                        <p:strVal val="visible"/>
                                      </p:to>
                                    </p:set>
                                    <p:anim calcmode="lin" valueType="num">
                                      <p:cBhvr additive="base">
                                        <p:cTn id="79"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24" end="24"/>
                                            </p:txEl>
                                          </p:spTgt>
                                        </p:tgtEl>
                                        <p:attrNameLst>
                                          <p:attrName>style.visibility</p:attrName>
                                        </p:attrNameLst>
                                      </p:cBhvr>
                                      <p:to>
                                        <p:strVal val="visible"/>
                                      </p:to>
                                    </p:set>
                                    <p:anim calcmode="lin" valueType="num">
                                      <p:cBhvr additive="base">
                                        <p:cTn id="85" dur="500" fill="hold"/>
                                        <p:tgtEl>
                                          <p:spTgt spid="3">
                                            <p:txEl>
                                              <p:pRg st="24" end="2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24" end="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err="1" smtClean="0"/>
              <a:t>Introductory</a:t>
            </a:r>
            <a:r>
              <a:rPr lang="de-DE" sz="2000" b="1" dirty="0" smtClean="0"/>
              <a:t> </a:t>
            </a:r>
            <a:r>
              <a:rPr lang="de-DE" sz="2000" b="1" dirty="0" err="1" smtClean="0"/>
              <a:t>case</a:t>
            </a:r>
            <a:r>
              <a:rPr lang="de-DE" sz="2000" b="1" dirty="0" smtClean="0"/>
              <a:t> (7)</a:t>
            </a:r>
            <a:endParaRPr lang="de-DE" sz="2000" b="1" dirty="0"/>
          </a:p>
        </p:txBody>
      </p:sp>
      <p:sp>
        <p:nvSpPr>
          <p:cNvPr id="3" name="Inhaltsplatzhalter 2"/>
          <p:cNvSpPr>
            <a:spLocks noGrp="1"/>
          </p:cNvSpPr>
          <p:nvPr>
            <p:ph idx="1"/>
          </p:nvPr>
        </p:nvSpPr>
        <p:spPr/>
        <p:txBody>
          <a:bodyPr>
            <a:normAutofit fontScale="77500" lnSpcReduction="20000"/>
          </a:bodyPr>
          <a:lstStyle/>
          <a:p>
            <a:pPr marL="0" indent="0">
              <a:buNone/>
            </a:pPr>
            <a:r>
              <a:rPr lang="en-US" sz="2900" dirty="0" smtClean="0"/>
              <a:t>Must a national court review the case in the light of EC law even if a violation of EC law is not invoked by the plaintiff?</a:t>
            </a:r>
          </a:p>
          <a:p>
            <a:endParaRPr lang="en-US" sz="2900" dirty="0" smtClean="0"/>
          </a:p>
          <a:p>
            <a:pPr marL="0" indent="0">
              <a:buNone/>
            </a:pPr>
            <a:r>
              <a:rPr lang="en-US" sz="2900" dirty="0" smtClean="0"/>
              <a:t>The German law of judicial procedure in administrative matters is ruled by the ex officio investigation. In the given case the Federal Administrative Court criticized that the </a:t>
            </a:r>
            <a:r>
              <a:rPr lang="en-US" sz="2900" dirty="0" err="1" smtClean="0"/>
              <a:t>Verwaltungsgericht</a:t>
            </a:r>
            <a:r>
              <a:rPr lang="en-US" sz="2900" dirty="0" smtClean="0"/>
              <a:t> did not cite European fundamental rights.</a:t>
            </a:r>
          </a:p>
          <a:p>
            <a:endParaRPr lang="en-US" sz="2900" dirty="0" smtClean="0"/>
          </a:p>
          <a:p>
            <a:pPr marL="0" indent="0">
              <a:buNone/>
            </a:pPr>
            <a:r>
              <a:rPr lang="en-US" sz="2900" dirty="0" smtClean="0"/>
              <a:t>Does the directive 2003/87/EC violate European fundamental rights?</a:t>
            </a:r>
          </a:p>
          <a:p>
            <a:endParaRPr lang="en-US" sz="2900" dirty="0" smtClean="0"/>
          </a:p>
          <a:p>
            <a:pPr marL="0" indent="0">
              <a:buNone/>
            </a:pPr>
            <a:r>
              <a:rPr lang="en-US" sz="2900" dirty="0" smtClean="0"/>
              <a:t>For a reasoned opinion the gas emission allowance trading system must be assessed.</a:t>
            </a:r>
          </a:p>
          <a:p>
            <a:pPr marL="0" indent="0">
              <a:buNone/>
            </a:pPr>
            <a:r>
              <a:rPr lang="en-US" sz="2900" dirty="0" smtClean="0"/>
              <a:t>For general guidelines see the ECJ judgment of 13 December 1979, case 44/79.</a:t>
            </a:r>
          </a:p>
          <a:p>
            <a:endParaRPr lang="en-US" dirty="0" smtClean="0"/>
          </a:p>
          <a:p>
            <a:endParaRPr lang="de-DE" dirty="0"/>
          </a:p>
        </p:txBody>
      </p:sp>
    </p:spTree>
    <p:extLst>
      <p:ext uri="{BB962C8B-B14F-4D97-AF65-F5344CB8AC3E}">
        <p14:creationId xmlns:p14="http://schemas.microsoft.com/office/powerpoint/2010/main" val="320441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err="1" smtClean="0"/>
              <a:t>Introductory</a:t>
            </a:r>
            <a:r>
              <a:rPr lang="de-DE" sz="2000" b="1" dirty="0" smtClean="0"/>
              <a:t> </a:t>
            </a:r>
            <a:r>
              <a:rPr lang="de-DE" sz="2000" b="1" dirty="0" err="1" smtClean="0"/>
              <a:t>case</a:t>
            </a:r>
            <a:r>
              <a:rPr lang="de-DE" sz="2000" b="1" dirty="0" smtClean="0"/>
              <a:t> (8)</a:t>
            </a:r>
            <a:endParaRPr lang="de-DE" sz="2000" b="1" dirty="0"/>
          </a:p>
        </p:txBody>
      </p:sp>
      <p:sp>
        <p:nvSpPr>
          <p:cNvPr id="3" name="Inhaltsplatzhalter 2"/>
          <p:cNvSpPr>
            <a:spLocks noGrp="1"/>
          </p:cNvSpPr>
          <p:nvPr>
            <p:ph idx="1"/>
          </p:nvPr>
        </p:nvSpPr>
        <p:spPr>
          <a:xfrm>
            <a:off x="467544" y="1556792"/>
            <a:ext cx="8229600" cy="4525963"/>
          </a:xfrm>
        </p:spPr>
        <p:txBody>
          <a:bodyPr>
            <a:noAutofit/>
          </a:bodyPr>
          <a:lstStyle/>
          <a:p>
            <a:pPr marL="0" indent="0">
              <a:lnSpc>
                <a:spcPct val="150000"/>
              </a:lnSpc>
              <a:buNone/>
            </a:pPr>
            <a:r>
              <a:rPr lang="en-US" sz="1200" dirty="0" smtClean="0"/>
              <a:t>The power of the judge</a:t>
            </a:r>
          </a:p>
          <a:p>
            <a:pPr marL="0" indent="0">
              <a:lnSpc>
                <a:spcPct val="150000"/>
              </a:lnSpc>
              <a:buNone/>
            </a:pPr>
            <a:r>
              <a:rPr lang="en-US" sz="1200" dirty="0" smtClean="0"/>
              <a:t>Is a national court empowered to quash a national legal act of parliament?</a:t>
            </a:r>
          </a:p>
          <a:p>
            <a:pPr marL="0" indent="0">
              <a:lnSpc>
                <a:spcPct val="150000"/>
              </a:lnSpc>
              <a:buNone/>
            </a:pPr>
            <a:r>
              <a:rPr lang="en-US" sz="1200" dirty="0" smtClean="0"/>
              <a:t>- because of violation of national fundamental rights ?</a:t>
            </a:r>
          </a:p>
          <a:p>
            <a:pPr marL="0" indent="0">
              <a:lnSpc>
                <a:spcPct val="150000"/>
              </a:lnSpc>
              <a:buNone/>
            </a:pPr>
            <a:r>
              <a:rPr lang="en-US" sz="1200" dirty="0" smtClean="0"/>
              <a:t>Under the German law The Constitutional Court obtains a monopole (see Article 100 Basic Law).</a:t>
            </a:r>
          </a:p>
          <a:p>
            <a:pPr marL="0" indent="0">
              <a:lnSpc>
                <a:spcPct val="150000"/>
              </a:lnSpc>
              <a:buNone/>
            </a:pPr>
            <a:endParaRPr lang="en-US" sz="1200" dirty="0" smtClean="0"/>
          </a:p>
          <a:p>
            <a:pPr marL="0" indent="0">
              <a:lnSpc>
                <a:spcPct val="150000"/>
              </a:lnSpc>
              <a:buNone/>
            </a:pPr>
            <a:r>
              <a:rPr lang="en-US" sz="1200" dirty="0" smtClean="0"/>
              <a:t>- because of violation of EC law?</a:t>
            </a:r>
          </a:p>
          <a:p>
            <a:pPr marL="0" indent="0">
              <a:lnSpc>
                <a:spcPct val="150000"/>
              </a:lnSpc>
              <a:buNone/>
            </a:pPr>
            <a:r>
              <a:rPr lang="en-US" sz="1200" dirty="0" smtClean="0"/>
              <a:t>In this case Article 100 Basic Law is not applicable. The court must decide itself, but of course a reference for a preliminary ruling by the European Court of Justice pursuant to art. 234 TEC is possible.</a:t>
            </a:r>
          </a:p>
          <a:p>
            <a:pPr marL="0" indent="0">
              <a:lnSpc>
                <a:spcPct val="150000"/>
              </a:lnSpc>
              <a:buNone/>
            </a:pPr>
            <a:endParaRPr lang="en-US" sz="1200" dirty="0" smtClean="0"/>
          </a:p>
          <a:p>
            <a:pPr marL="0" indent="0">
              <a:lnSpc>
                <a:spcPct val="150000"/>
              </a:lnSpc>
              <a:buNone/>
            </a:pPr>
            <a:r>
              <a:rPr lang="en-US" sz="1200" dirty="0" smtClean="0"/>
              <a:t>Is a national court empowered to quash a European legal act?</a:t>
            </a:r>
          </a:p>
          <a:p>
            <a:pPr marL="0" indent="0">
              <a:lnSpc>
                <a:spcPct val="150000"/>
              </a:lnSpc>
              <a:buNone/>
            </a:pPr>
            <a:r>
              <a:rPr lang="en-US" sz="1200" dirty="0" smtClean="0"/>
              <a:t>No, see the </a:t>
            </a:r>
            <a:r>
              <a:rPr lang="en-US" sz="1200" dirty="0" err="1" smtClean="0"/>
              <a:t>Foto</a:t>
            </a:r>
            <a:r>
              <a:rPr lang="en-US" sz="1200" dirty="0" smtClean="0"/>
              <a:t> Frost doctrine.</a:t>
            </a:r>
          </a:p>
          <a:p>
            <a:pPr marL="0" indent="0">
              <a:lnSpc>
                <a:spcPct val="150000"/>
              </a:lnSpc>
              <a:buNone/>
            </a:pPr>
            <a:endParaRPr lang="en-US" sz="1200" dirty="0" smtClean="0"/>
          </a:p>
          <a:p>
            <a:pPr marL="0" indent="0">
              <a:lnSpc>
                <a:spcPct val="150000"/>
              </a:lnSpc>
              <a:buNone/>
            </a:pPr>
            <a:r>
              <a:rPr lang="en-US" sz="1200" dirty="0" smtClean="0"/>
              <a:t>Judgment of the Court of 22 October 1987. - </a:t>
            </a:r>
            <a:r>
              <a:rPr lang="en-US" sz="1200" dirty="0" err="1" smtClean="0"/>
              <a:t>Foto</a:t>
            </a:r>
            <a:r>
              <a:rPr lang="en-US" sz="1200" dirty="0" smtClean="0"/>
              <a:t>-Frost v </a:t>
            </a:r>
            <a:r>
              <a:rPr lang="en-US" sz="1200" dirty="0" err="1" smtClean="0"/>
              <a:t>Hauptzollamt</a:t>
            </a:r>
            <a:r>
              <a:rPr lang="en-US" sz="1200" dirty="0" smtClean="0"/>
              <a:t> </a:t>
            </a:r>
            <a:r>
              <a:rPr lang="en-US" sz="1200" dirty="0" err="1" smtClean="0"/>
              <a:t>Lübeck-Ost</a:t>
            </a:r>
            <a:r>
              <a:rPr lang="en-US" sz="1200" dirty="0" smtClean="0"/>
              <a:t>. - Reference for a preliminary ruling: </a:t>
            </a:r>
            <a:r>
              <a:rPr lang="en-US" sz="1200" dirty="0" err="1" smtClean="0"/>
              <a:t>Finanzgericht</a:t>
            </a:r>
            <a:r>
              <a:rPr lang="en-US" sz="1200" dirty="0" smtClean="0"/>
              <a:t> Hamburg - Germany. - Lack of jurisdiction of national courts to declare acts of Community institutions invalid - Validity of a decision on the post-clearance recovery of import duties. - Case 314/85.</a:t>
            </a:r>
          </a:p>
          <a:p>
            <a:pPr marL="0" indent="0">
              <a:lnSpc>
                <a:spcPct val="150000"/>
              </a:lnSpc>
              <a:buNone/>
            </a:pPr>
            <a:endParaRPr lang="de-DE" sz="2000" dirty="0"/>
          </a:p>
        </p:txBody>
      </p:sp>
    </p:spTree>
    <p:extLst>
      <p:ext uri="{BB962C8B-B14F-4D97-AF65-F5344CB8AC3E}">
        <p14:creationId xmlns:p14="http://schemas.microsoft.com/office/powerpoint/2010/main" val="65906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88640"/>
            <a:ext cx="8229600" cy="1143000"/>
          </a:xfrm>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smtClean="0"/>
              <a:t>Case 2 – </a:t>
            </a:r>
            <a:r>
              <a:rPr lang="de-DE" sz="2000" b="1" dirty="0" err="1" smtClean="0"/>
              <a:t>policeman</a:t>
            </a:r>
            <a:r>
              <a:rPr lang="de-DE" sz="2000" b="1" dirty="0" smtClean="0"/>
              <a:t> (1)</a:t>
            </a:r>
            <a:endParaRPr lang="de-DE" sz="2000" b="1" dirty="0"/>
          </a:p>
        </p:txBody>
      </p:sp>
      <p:sp>
        <p:nvSpPr>
          <p:cNvPr id="3" name="Inhaltsplatzhalter 2"/>
          <p:cNvSpPr>
            <a:spLocks noGrp="1"/>
          </p:cNvSpPr>
          <p:nvPr>
            <p:ph idx="1"/>
          </p:nvPr>
        </p:nvSpPr>
        <p:spPr/>
        <p:txBody>
          <a:bodyPr>
            <a:normAutofit fontScale="70000" lnSpcReduction="20000"/>
          </a:bodyPr>
          <a:lstStyle/>
          <a:p>
            <a:pPr marL="0" indent="0">
              <a:buNone/>
            </a:pPr>
            <a:r>
              <a:rPr lang="en-US" dirty="0" smtClean="0"/>
              <a:t>1. Finally the Austrian Administrative Court did not have to decide the case on its merits. The decision was restricted to the competences of the different authorities involved in the lawsuit. </a:t>
            </a:r>
          </a:p>
          <a:p>
            <a:endParaRPr lang="en-US" dirty="0" smtClean="0"/>
          </a:p>
          <a:p>
            <a:pPr marL="0" indent="0">
              <a:buNone/>
            </a:pPr>
            <a:r>
              <a:rPr lang="en-US" dirty="0" smtClean="0"/>
              <a:t>2. Assessment whether the application could be based on EU-law:</a:t>
            </a:r>
          </a:p>
          <a:p>
            <a:endParaRPr lang="en-US" dirty="0" smtClean="0"/>
          </a:p>
          <a:p>
            <a:pPr marL="0" indent="0">
              <a:buNone/>
            </a:pPr>
            <a:r>
              <a:rPr lang="en-US" dirty="0" smtClean="0"/>
              <a:t>- It has to be taken into account that the disciplinary decision in 1979 did not contravene EU-law, simply because Austria was not a member at this time.</a:t>
            </a:r>
          </a:p>
          <a:p>
            <a:pPr marL="0" indent="0">
              <a:buNone/>
            </a:pPr>
            <a:r>
              <a:rPr lang="en-US" dirty="0" smtClean="0"/>
              <a:t>- The question therefore is whether upholding (certain) consequences of this decision might constitute a discrimination on the grounds of sexual orientation.</a:t>
            </a:r>
          </a:p>
          <a:p>
            <a:pPr marL="0" indent="0">
              <a:buNone/>
            </a:pPr>
            <a:r>
              <a:rPr lang="en-US" dirty="0" smtClean="0"/>
              <a:t>- In this context it is important to know that in Austria pensions for civil servants are seen as an ongoing payment of salary, because the civil servant also has (disciplinary sanctioned) duties after his retirement. </a:t>
            </a:r>
            <a:endParaRPr lang="de-DE" dirty="0"/>
          </a:p>
        </p:txBody>
      </p:sp>
    </p:spTree>
    <p:extLst>
      <p:ext uri="{BB962C8B-B14F-4D97-AF65-F5344CB8AC3E}">
        <p14:creationId xmlns:p14="http://schemas.microsoft.com/office/powerpoint/2010/main" val="346791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smtClean="0"/>
              <a:t>Case 2 – </a:t>
            </a:r>
            <a:r>
              <a:rPr lang="de-DE" sz="2000" b="1" dirty="0" err="1" smtClean="0"/>
              <a:t>policeman</a:t>
            </a:r>
            <a:r>
              <a:rPr lang="de-DE" sz="2000" b="1" dirty="0" smtClean="0"/>
              <a:t> (2)</a:t>
            </a:r>
            <a:endParaRPr lang="de-DE" sz="2000" b="1" dirty="0"/>
          </a:p>
        </p:txBody>
      </p:sp>
      <p:sp>
        <p:nvSpPr>
          <p:cNvPr id="3" name="Inhaltsplatzhalter 2"/>
          <p:cNvSpPr>
            <a:spLocks noGrp="1"/>
          </p:cNvSpPr>
          <p:nvPr>
            <p:ph idx="1"/>
          </p:nvPr>
        </p:nvSpPr>
        <p:spPr/>
        <p:txBody>
          <a:bodyPr>
            <a:normAutofit fontScale="77500" lnSpcReduction="20000"/>
          </a:bodyPr>
          <a:lstStyle/>
          <a:p>
            <a:pPr>
              <a:buFontTx/>
              <a:buChar char="-"/>
            </a:pPr>
            <a:r>
              <a:rPr lang="en-US" sz="2900" dirty="0" smtClean="0"/>
              <a:t>One could ask different control-questions:</a:t>
            </a:r>
          </a:p>
          <a:p>
            <a:pPr marL="0" indent="0">
              <a:buNone/>
            </a:pPr>
            <a:endParaRPr lang="en-US" sz="2900" dirty="0" smtClean="0"/>
          </a:p>
          <a:p>
            <a:r>
              <a:rPr lang="en-US" sz="2900" dirty="0" smtClean="0"/>
              <a:t>What if the applicant would have been dismissed in 1979? Would it then be necessary to treat him as if he would not have been dismissed after EU-law turned into force?</a:t>
            </a:r>
          </a:p>
          <a:p>
            <a:r>
              <a:rPr lang="en-US" sz="2900" dirty="0" smtClean="0"/>
              <a:t>What if a fine would have been imposed in 1979 and the applicant would have paid it completely? Would it be necessary to pay it back?</a:t>
            </a:r>
          </a:p>
          <a:p>
            <a:r>
              <a:rPr lang="en-US" sz="2900" dirty="0" smtClean="0"/>
              <a:t>What if the fine had to be paid in instalments and a rest is still open after EU-law turned into force?</a:t>
            </a:r>
          </a:p>
          <a:p>
            <a:r>
              <a:rPr lang="en-US" sz="2900" dirty="0" smtClean="0"/>
              <a:t>Have we to distinguish between completed facts and still remaining effects of such a final decision?</a:t>
            </a:r>
          </a:p>
          <a:p>
            <a:r>
              <a:rPr lang="en-US" sz="2900" dirty="0" smtClean="0"/>
              <a:t>Anyway it would be worth (for supreme courts mandatory) to refer such a case to the CEU.</a:t>
            </a:r>
          </a:p>
          <a:p>
            <a:endParaRPr lang="de-DE" dirty="0"/>
          </a:p>
        </p:txBody>
      </p:sp>
    </p:spTree>
    <p:extLst>
      <p:ext uri="{BB962C8B-B14F-4D97-AF65-F5344CB8AC3E}">
        <p14:creationId xmlns:p14="http://schemas.microsoft.com/office/powerpoint/2010/main" val="74979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smtClean="0"/>
              <a:t>Solutions</a:t>
            </a:r>
            <a:br>
              <a:rPr lang="de-DE" sz="2000" dirty="0" smtClean="0"/>
            </a:br>
            <a:r>
              <a:rPr lang="de-DE" sz="2000" dirty="0" smtClean="0"/>
              <a:t/>
            </a:r>
            <a:br>
              <a:rPr lang="de-DE" sz="2000" dirty="0" smtClean="0"/>
            </a:br>
            <a:r>
              <a:rPr lang="de-DE" sz="2000" dirty="0" smtClean="0"/>
              <a:t>Case 2 – </a:t>
            </a:r>
            <a:r>
              <a:rPr lang="de-DE" sz="2000" dirty="0" err="1" smtClean="0"/>
              <a:t>policeman</a:t>
            </a:r>
            <a:r>
              <a:rPr lang="de-DE" sz="2000" dirty="0" smtClean="0"/>
              <a:t> (3)</a:t>
            </a:r>
            <a:endParaRPr lang="de-DE" sz="2000" dirty="0"/>
          </a:p>
        </p:txBody>
      </p:sp>
      <p:sp>
        <p:nvSpPr>
          <p:cNvPr id="3" name="Inhaltsplatzhalter 2"/>
          <p:cNvSpPr>
            <a:spLocks noGrp="1"/>
          </p:cNvSpPr>
          <p:nvPr>
            <p:ph idx="1"/>
          </p:nvPr>
        </p:nvSpPr>
        <p:spPr/>
        <p:txBody>
          <a:bodyPr>
            <a:normAutofit fontScale="47500" lnSpcReduction="20000"/>
          </a:bodyPr>
          <a:lstStyle/>
          <a:p>
            <a:pPr>
              <a:buFontTx/>
              <a:buChar char="-"/>
            </a:pPr>
            <a:r>
              <a:rPr lang="en-US" dirty="0" smtClean="0"/>
              <a:t>If upholding the effects of the decision constitutes a discrimination in payment we still have to distinguish:</a:t>
            </a:r>
          </a:p>
          <a:p>
            <a:pPr marL="0" indent="0">
              <a:buNone/>
            </a:pPr>
            <a:r>
              <a:rPr lang="en-US" dirty="0" smtClean="0"/>
              <a:t>Should we accept payment of active salaries notwithstanding that there was no active work or should we only </a:t>
            </a:r>
            <a:r>
              <a:rPr lang="en-US" dirty="0" err="1" smtClean="0"/>
              <a:t>disapply</a:t>
            </a:r>
            <a:r>
              <a:rPr lang="en-US" dirty="0" smtClean="0"/>
              <a:t> the reduction of the pensions as a remaining effect of the decision?</a:t>
            </a:r>
          </a:p>
          <a:p>
            <a:endParaRPr lang="en-US" dirty="0" smtClean="0"/>
          </a:p>
          <a:p>
            <a:pPr>
              <a:buFontTx/>
              <a:buChar char="-"/>
            </a:pPr>
            <a:r>
              <a:rPr lang="en-US" dirty="0" smtClean="0"/>
              <a:t>Anyway, if we find that there is a non justified discrimination on the ground of sexual orientation in payment in the sense of Art. 2/2 and 3/1/c of the Directive we would be obliged to apply the interdiction of discrimination directly after the timeframe for the implementation of the Directive has expired, that means for periods from January 2004 onwards. The immediate applicability of the Directive in Austria would then have created a „new“ legal situation that might have been broken the effects of legal validity of the disciplinary sanction for periods from January 2004 onwards. The case would then have something common with the </a:t>
            </a:r>
            <a:r>
              <a:rPr lang="en-US" dirty="0" err="1" smtClean="0"/>
              <a:t>Ciola</a:t>
            </a:r>
            <a:r>
              <a:rPr lang="en-US" dirty="0" smtClean="0"/>
              <a:t>-case.</a:t>
            </a:r>
          </a:p>
          <a:p>
            <a:pPr>
              <a:buFontTx/>
              <a:buChar char="-"/>
            </a:pPr>
            <a:endParaRPr lang="en-US" dirty="0" smtClean="0"/>
          </a:p>
          <a:p>
            <a:pPr marL="0" indent="0">
              <a:buNone/>
            </a:pPr>
            <a:r>
              <a:rPr lang="en-US" dirty="0" smtClean="0"/>
              <a:t>- For periods before January 2004 the directive did not have immediate legal effects. The applicant might argue that non-discrimination on the ground of sexual orientation is part of the basic principles of EU-law (See similarities and differences to the Mangold-case). These principles do only apply if the case deals within the scope of application of the Treaty. But before the Directive has „occupied“ this field of </a:t>
            </a:r>
            <a:r>
              <a:rPr lang="en-US" dirty="0" err="1" smtClean="0"/>
              <a:t>labour</a:t>
            </a:r>
            <a:r>
              <a:rPr lang="en-US" dirty="0" smtClean="0"/>
              <a:t> law, the question of salaries were not ruled by EU-law. Therefore I would refuse direct application of basic principles to situations that were not yet ruled by EU-law (for periods from 2002-2003).</a:t>
            </a:r>
          </a:p>
          <a:p>
            <a:endParaRPr lang="de-DE" dirty="0"/>
          </a:p>
        </p:txBody>
      </p:sp>
    </p:spTree>
    <p:extLst>
      <p:ext uri="{BB962C8B-B14F-4D97-AF65-F5344CB8AC3E}">
        <p14:creationId xmlns:p14="http://schemas.microsoft.com/office/powerpoint/2010/main" val="55530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a:t/>
            </a:r>
            <a:br>
              <a:rPr lang="de-DE" sz="2000" b="1" dirty="0"/>
            </a:br>
            <a:r>
              <a:rPr lang="de-DE" sz="2000" b="1" dirty="0" smtClean="0"/>
              <a:t>Case 3 – Legal </a:t>
            </a:r>
            <a:r>
              <a:rPr lang="de-DE" sz="2000" b="1" dirty="0" err="1" smtClean="0"/>
              <a:t>aid</a:t>
            </a:r>
            <a:r>
              <a:rPr lang="de-DE" sz="2000" b="1" dirty="0" smtClean="0"/>
              <a:t> (1)</a:t>
            </a:r>
            <a:endParaRPr lang="de-DE" sz="2000" b="1" dirty="0"/>
          </a:p>
        </p:txBody>
      </p:sp>
      <p:sp>
        <p:nvSpPr>
          <p:cNvPr id="3" name="Inhaltsplatzhalter 2"/>
          <p:cNvSpPr>
            <a:spLocks noGrp="1"/>
          </p:cNvSpPr>
          <p:nvPr>
            <p:ph idx="1"/>
          </p:nvPr>
        </p:nvSpPr>
        <p:spPr/>
        <p:txBody>
          <a:bodyPr>
            <a:normAutofit/>
          </a:bodyPr>
          <a:lstStyle/>
          <a:p>
            <a:pPr marL="0" indent="0">
              <a:buNone/>
            </a:pPr>
            <a:r>
              <a:rPr lang="de-DE" sz="2800" dirty="0" err="1" smtClean="0"/>
              <a:t>Preliminary</a:t>
            </a:r>
            <a:r>
              <a:rPr lang="de-DE" sz="2800" dirty="0" smtClean="0"/>
              <a:t> </a:t>
            </a:r>
            <a:r>
              <a:rPr lang="de-DE" sz="2800" dirty="0" err="1" smtClean="0"/>
              <a:t>remarks</a:t>
            </a:r>
            <a:r>
              <a:rPr lang="de-DE" sz="2800" dirty="0" smtClean="0"/>
              <a:t>:</a:t>
            </a:r>
          </a:p>
          <a:p>
            <a:endParaRPr lang="de-DE" sz="2800" dirty="0"/>
          </a:p>
          <a:p>
            <a:r>
              <a:rPr lang="de-DE" sz="2800" dirty="0" smtClean="0"/>
              <a:t>Art. 47 par. 3 FRC </a:t>
            </a:r>
            <a:r>
              <a:rPr lang="de-DE" sz="2800" dirty="0" err="1" smtClean="0"/>
              <a:t>provides</a:t>
            </a:r>
            <a:r>
              <a:rPr lang="de-DE" sz="2800" dirty="0" smtClean="0"/>
              <a:t> </a:t>
            </a:r>
            <a:r>
              <a:rPr lang="de-DE" sz="2800" dirty="0" err="1" smtClean="0"/>
              <a:t>for</a:t>
            </a:r>
            <a:r>
              <a:rPr lang="de-DE" sz="2800" dirty="0" smtClean="0"/>
              <a:t> legal </a:t>
            </a:r>
            <a:r>
              <a:rPr lang="de-DE" sz="2800" dirty="0" err="1" smtClean="0"/>
              <a:t>aid</a:t>
            </a:r>
            <a:endParaRPr lang="de-DE" sz="2800" dirty="0" smtClean="0"/>
          </a:p>
          <a:p>
            <a:endParaRPr lang="de-DE" sz="2800" dirty="0" smtClean="0"/>
          </a:p>
          <a:p>
            <a:r>
              <a:rPr lang="de-DE" sz="2800" dirty="0" err="1" smtClean="0"/>
              <a:t>no</a:t>
            </a:r>
            <a:r>
              <a:rPr lang="de-DE" sz="2800" dirty="0" smtClean="0"/>
              <a:t> </a:t>
            </a:r>
            <a:r>
              <a:rPr lang="de-DE" sz="2800" dirty="0" err="1" smtClean="0"/>
              <a:t>similar</a:t>
            </a:r>
            <a:r>
              <a:rPr lang="de-DE" sz="2800" dirty="0" smtClean="0"/>
              <a:t> </a:t>
            </a:r>
            <a:r>
              <a:rPr lang="de-DE" sz="2800" dirty="0" err="1" smtClean="0"/>
              <a:t>provision</a:t>
            </a:r>
            <a:r>
              <a:rPr lang="de-DE" sz="2800" dirty="0" smtClean="0"/>
              <a:t> in </a:t>
            </a:r>
            <a:r>
              <a:rPr lang="de-DE" sz="2800" dirty="0" err="1" smtClean="0"/>
              <a:t>the</a:t>
            </a:r>
            <a:r>
              <a:rPr lang="de-DE" sz="2800" dirty="0" smtClean="0"/>
              <a:t> ECHR, but </a:t>
            </a:r>
            <a:r>
              <a:rPr lang="de-DE" sz="2800" dirty="0" err="1" smtClean="0"/>
              <a:t>according</a:t>
            </a:r>
            <a:r>
              <a:rPr lang="de-DE" sz="2800" dirty="0" smtClean="0"/>
              <a:t> </a:t>
            </a:r>
            <a:r>
              <a:rPr lang="de-DE" sz="2800" dirty="0" err="1" smtClean="0"/>
              <a:t>to</a:t>
            </a:r>
            <a:r>
              <a:rPr lang="de-DE" sz="2800" dirty="0" smtClean="0"/>
              <a:t> </a:t>
            </a:r>
            <a:r>
              <a:rPr lang="de-DE" sz="2800" dirty="0" err="1" smtClean="0"/>
              <a:t>the</a:t>
            </a:r>
            <a:r>
              <a:rPr lang="de-DE" sz="2800" dirty="0" smtClean="0"/>
              <a:t> </a:t>
            </a:r>
            <a:r>
              <a:rPr lang="de-DE" sz="2800" dirty="0" err="1" smtClean="0"/>
              <a:t>jurisprudence</a:t>
            </a:r>
            <a:r>
              <a:rPr lang="de-DE" sz="2800" dirty="0" smtClean="0"/>
              <a:t> </a:t>
            </a:r>
            <a:r>
              <a:rPr lang="de-DE" sz="2800" dirty="0" err="1" smtClean="0"/>
              <a:t>of</a:t>
            </a:r>
            <a:r>
              <a:rPr lang="de-DE" sz="2800" dirty="0" smtClean="0"/>
              <a:t> </a:t>
            </a:r>
            <a:r>
              <a:rPr lang="de-DE" sz="2800" dirty="0" err="1" smtClean="0"/>
              <a:t>the</a:t>
            </a:r>
            <a:r>
              <a:rPr lang="de-DE" sz="2800" dirty="0" smtClean="0"/>
              <a:t> </a:t>
            </a:r>
            <a:r>
              <a:rPr lang="de-DE" sz="2800" dirty="0" err="1" smtClean="0"/>
              <a:t>ECtHR</a:t>
            </a:r>
            <a:r>
              <a:rPr lang="de-DE" sz="2800" dirty="0" smtClean="0"/>
              <a:t>, </a:t>
            </a:r>
            <a:r>
              <a:rPr lang="de-DE" sz="2800" dirty="0" err="1" smtClean="0"/>
              <a:t>only</a:t>
            </a:r>
            <a:r>
              <a:rPr lang="de-DE" sz="2800" dirty="0" smtClean="0"/>
              <a:t> in </a:t>
            </a:r>
            <a:r>
              <a:rPr lang="de-DE" sz="2800" dirty="0" err="1" smtClean="0"/>
              <a:t>exceptional</a:t>
            </a:r>
            <a:r>
              <a:rPr lang="de-DE" sz="2800" dirty="0" smtClean="0"/>
              <a:t> </a:t>
            </a:r>
            <a:r>
              <a:rPr lang="de-DE" sz="2800" dirty="0" err="1" smtClean="0"/>
              <a:t>cases</a:t>
            </a:r>
            <a:endParaRPr lang="de-DE" sz="2800" dirty="0" smtClean="0"/>
          </a:p>
          <a:p>
            <a:endParaRPr lang="de-DE" sz="2800" dirty="0" smtClean="0"/>
          </a:p>
          <a:p>
            <a:r>
              <a:rPr lang="de-DE" sz="2800" dirty="0" err="1"/>
              <a:t>u</a:t>
            </a:r>
            <a:r>
              <a:rPr lang="de-DE" sz="2800" dirty="0" err="1" smtClean="0"/>
              <a:t>nder</a:t>
            </a:r>
            <a:r>
              <a:rPr lang="de-DE" sz="2800" dirty="0" smtClean="0"/>
              <a:t> national (Austrian) </a:t>
            </a:r>
            <a:r>
              <a:rPr lang="de-DE" sz="2800" dirty="0" err="1" smtClean="0"/>
              <a:t>law</a:t>
            </a:r>
            <a:r>
              <a:rPr lang="de-DE" sz="2800" dirty="0" smtClean="0"/>
              <a:t> </a:t>
            </a:r>
            <a:r>
              <a:rPr lang="de-DE" sz="2800" dirty="0" err="1" smtClean="0"/>
              <a:t>only</a:t>
            </a:r>
            <a:r>
              <a:rPr lang="de-DE" sz="2800" dirty="0" smtClean="0"/>
              <a:t> </a:t>
            </a:r>
            <a:r>
              <a:rPr lang="de-DE" sz="2800" dirty="0" err="1" smtClean="0"/>
              <a:t>for</a:t>
            </a:r>
            <a:r>
              <a:rPr lang="de-DE" sz="2800" dirty="0" smtClean="0"/>
              <a:t> </a:t>
            </a:r>
            <a:r>
              <a:rPr lang="de-DE" sz="2800" dirty="0" err="1" smtClean="0"/>
              <a:t>proceedings</a:t>
            </a:r>
            <a:r>
              <a:rPr lang="de-DE" sz="2800" dirty="0" smtClean="0"/>
              <a:t> </a:t>
            </a:r>
            <a:r>
              <a:rPr lang="de-DE" sz="2800" dirty="0" err="1" smtClean="0"/>
              <a:t>concerning</a:t>
            </a:r>
            <a:r>
              <a:rPr lang="de-DE" sz="2800" dirty="0" smtClean="0"/>
              <a:t> administrative </a:t>
            </a:r>
            <a:r>
              <a:rPr lang="de-DE" sz="2800" dirty="0" err="1" smtClean="0"/>
              <a:t>offenses</a:t>
            </a:r>
            <a:endParaRPr lang="de-DE" sz="2800" dirty="0" smtClean="0"/>
          </a:p>
          <a:p>
            <a:endParaRPr lang="de-DE" dirty="0" smtClean="0"/>
          </a:p>
          <a:p>
            <a:endParaRPr lang="de-DE" dirty="0"/>
          </a:p>
        </p:txBody>
      </p:sp>
    </p:spTree>
    <p:extLst>
      <p:ext uri="{BB962C8B-B14F-4D97-AF65-F5344CB8AC3E}">
        <p14:creationId xmlns:p14="http://schemas.microsoft.com/office/powerpoint/2010/main" val="358611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smtClean="0"/>
              <a:t>Case 3 – Legal </a:t>
            </a:r>
            <a:r>
              <a:rPr lang="de-DE" sz="2000" b="1" dirty="0" err="1" smtClean="0"/>
              <a:t>aid</a:t>
            </a:r>
            <a:r>
              <a:rPr lang="de-DE" sz="2000" b="1" dirty="0" smtClean="0"/>
              <a:t> (2)</a:t>
            </a:r>
            <a:endParaRPr lang="de-DE" sz="2000" b="1" dirty="0"/>
          </a:p>
        </p:txBody>
      </p:sp>
      <p:sp>
        <p:nvSpPr>
          <p:cNvPr id="3" name="Inhaltsplatzhalter 2"/>
          <p:cNvSpPr>
            <a:spLocks noGrp="1"/>
          </p:cNvSpPr>
          <p:nvPr>
            <p:ph idx="1"/>
          </p:nvPr>
        </p:nvSpPr>
        <p:spPr>
          <a:xfrm>
            <a:off x="395536" y="1556792"/>
            <a:ext cx="8229600" cy="4525963"/>
          </a:xfrm>
        </p:spPr>
        <p:txBody>
          <a:bodyPr>
            <a:normAutofit fontScale="92500" lnSpcReduction="10000"/>
          </a:bodyPr>
          <a:lstStyle/>
          <a:p>
            <a:pPr marL="0" indent="0">
              <a:buNone/>
            </a:pPr>
            <a:r>
              <a:rPr lang="en-US" sz="2000" b="1" dirty="0" smtClean="0"/>
              <a:t>a) VAT case:</a:t>
            </a:r>
          </a:p>
          <a:p>
            <a:pPr marL="457200" indent="-457200">
              <a:buAutoNum type="alphaLcParenR"/>
            </a:pPr>
            <a:endParaRPr lang="en-US" sz="2000" dirty="0" smtClean="0"/>
          </a:p>
          <a:p>
            <a:pPr marL="0" indent="0">
              <a:buNone/>
            </a:pPr>
            <a:r>
              <a:rPr lang="en-US" sz="2000" dirty="0" smtClean="0"/>
              <a:t>No civil right =&gt; Art. 6 ECHR is not applicable</a:t>
            </a:r>
          </a:p>
          <a:p>
            <a:pPr marL="0" indent="0">
              <a:buNone/>
            </a:pPr>
            <a:endParaRPr lang="en-US" sz="2000" dirty="0"/>
          </a:p>
          <a:p>
            <a:pPr marL="0" indent="0">
              <a:buNone/>
            </a:pPr>
            <a:r>
              <a:rPr lang="en-US" sz="2000" dirty="0" smtClean="0"/>
              <a:t>Art. 47 FRC applicable, VAT based on EU law =&gt; legal aid has to be provided although there is no national law</a:t>
            </a:r>
            <a:endParaRPr lang="en-US" sz="2000" dirty="0"/>
          </a:p>
          <a:p>
            <a:pPr marL="0" indent="0">
              <a:buNone/>
            </a:pPr>
            <a:endParaRPr lang="en-US" sz="2000" dirty="0" smtClean="0"/>
          </a:p>
          <a:p>
            <a:pPr marL="0" indent="0">
              <a:buNone/>
            </a:pPr>
            <a:endParaRPr lang="en-US" sz="2000" dirty="0" smtClean="0"/>
          </a:p>
          <a:p>
            <a:pPr marL="0" indent="0">
              <a:buNone/>
            </a:pPr>
            <a:r>
              <a:rPr lang="en-US" sz="2000" b="1" dirty="0" smtClean="0"/>
              <a:t>b) Construction permit:</a:t>
            </a:r>
          </a:p>
          <a:p>
            <a:pPr marL="0" indent="0">
              <a:buNone/>
            </a:pPr>
            <a:endParaRPr lang="en-US" sz="2000" dirty="0" smtClean="0"/>
          </a:p>
          <a:p>
            <a:pPr marL="0" indent="0">
              <a:buNone/>
            </a:pPr>
            <a:r>
              <a:rPr lang="en-US" sz="2000" dirty="0" smtClean="0"/>
              <a:t>Civil right =&gt; Art. 6 ECHR is applicable, but legal aid only in exceptional cases =&gt; not, if national law is still applicable (even if it violates art. 6 ECHR) </a:t>
            </a:r>
            <a:endParaRPr lang="en-US" sz="2000" dirty="0"/>
          </a:p>
          <a:p>
            <a:pPr marL="0" indent="0">
              <a:buNone/>
            </a:pPr>
            <a:endParaRPr lang="en-US" sz="2000" dirty="0" smtClean="0"/>
          </a:p>
          <a:p>
            <a:pPr marL="0" indent="0">
              <a:buNone/>
            </a:pPr>
            <a:r>
              <a:rPr lang="en-US" sz="2000" dirty="0" smtClean="0"/>
              <a:t>No connection to EU law =&gt; art. 47 FRC is not applicable</a:t>
            </a:r>
          </a:p>
          <a:p>
            <a:pPr marL="457200" indent="-457200">
              <a:buAutoNum type="alphaLcParenR"/>
            </a:pPr>
            <a:endParaRPr lang="en-US" sz="2000" dirty="0" smtClean="0"/>
          </a:p>
          <a:p>
            <a:endParaRPr lang="de-DE" sz="2000" dirty="0"/>
          </a:p>
          <a:p>
            <a:endParaRPr lang="de-DE" sz="2000" dirty="0"/>
          </a:p>
        </p:txBody>
      </p:sp>
    </p:spTree>
    <p:extLst>
      <p:ext uri="{BB962C8B-B14F-4D97-AF65-F5344CB8AC3E}">
        <p14:creationId xmlns:p14="http://schemas.microsoft.com/office/powerpoint/2010/main" val="356401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smtClean="0"/>
              <a:t>Case 3 – Legal </a:t>
            </a:r>
            <a:r>
              <a:rPr lang="de-DE" sz="2000" b="1" dirty="0" err="1" smtClean="0"/>
              <a:t>aid</a:t>
            </a:r>
            <a:r>
              <a:rPr lang="de-DE" sz="2000" b="1" dirty="0" smtClean="0"/>
              <a:t> (3)</a:t>
            </a:r>
            <a:endParaRPr lang="de-DE" sz="2000" b="1" dirty="0"/>
          </a:p>
        </p:txBody>
      </p:sp>
      <p:sp>
        <p:nvSpPr>
          <p:cNvPr id="3" name="Inhaltsplatzhalter 2"/>
          <p:cNvSpPr>
            <a:spLocks noGrp="1"/>
          </p:cNvSpPr>
          <p:nvPr>
            <p:ph idx="1"/>
          </p:nvPr>
        </p:nvSpPr>
        <p:spPr/>
        <p:txBody>
          <a:bodyPr>
            <a:normAutofit fontScale="70000" lnSpcReduction="20000"/>
          </a:bodyPr>
          <a:lstStyle/>
          <a:p>
            <a:pPr marL="0" indent="0">
              <a:buNone/>
            </a:pPr>
            <a:r>
              <a:rPr lang="en-US" b="1" dirty="0"/>
              <a:t>c) Doctor case: </a:t>
            </a:r>
          </a:p>
          <a:p>
            <a:pPr marL="0" indent="0">
              <a:buNone/>
            </a:pPr>
            <a:endParaRPr lang="en-US" dirty="0" smtClean="0"/>
          </a:p>
          <a:p>
            <a:pPr marL="0" indent="0">
              <a:buNone/>
            </a:pPr>
            <a:r>
              <a:rPr lang="en-US" dirty="0" smtClean="0"/>
              <a:t>Facts:</a:t>
            </a:r>
            <a:endParaRPr lang="en-US" dirty="0"/>
          </a:p>
          <a:p>
            <a:pPr marL="0" indent="0">
              <a:buNone/>
            </a:pPr>
            <a:r>
              <a:rPr lang="en-US" dirty="0"/>
              <a:t>Applicant is </a:t>
            </a:r>
            <a:r>
              <a:rPr lang="en-US" dirty="0" smtClean="0"/>
              <a:t>an </a:t>
            </a:r>
            <a:r>
              <a:rPr lang="en-US" dirty="0"/>
              <a:t>Austrian citizen who never worked abroad</a:t>
            </a:r>
            <a:r>
              <a:rPr lang="en-US" dirty="0" smtClean="0"/>
              <a:t>.</a:t>
            </a:r>
            <a:endParaRPr lang="en-US" dirty="0"/>
          </a:p>
          <a:p>
            <a:pPr marL="0" indent="0">
              <a:buNone/>
            </a:pPr>
            <a:r>
              <a:rPr lang="en-US" dirty="0"/>
              <a:t>The hospital is run by a public entity</a:t>
            </a:r>
            <a:r>
              <a:rPr lang="en-US" dirty="0" smtClean="0"/>
              <a:t>.</a:t>
            </a:r>
            <a:endParaRPr lang="en-US" dirty="0"/>
          </a:p>
          <a:p>
            <a:pPr marL="0" indent="0">
              <a:buNone/>
            </a:pPr>
            <a:r>
              <a:rPr lang="en-US" dirty="0"/>
              <a:t>Under national law the salary depends on the time you already have worked for a public </a:t>
            </a:r>
            <a:r>
              <a:rPr lang="en-US" dirty="0" smtClean="0"/>
              <a:t>entity/hospital, times in a private hospital are not considered (professional experience).</a:t>
            </a:r>
          </a:p>
          <a:p>
            <a:pPr marL="0" indent="0">
              <a:buNone/>
            </a:pPr>
            <a:endParaRPr lang="en-US" dirty="0" smtClean="0"/>
          </a:p>
          <a:p>
            <a:pPr marL="0" indent="0">
              <a:buNone/>
            </a:pPr>
            <a:r>
              <a:rPr lang="en-US" dirty="0" smtClean="0"/>
              <a:t>EU law concerned? </a:t>
            </a:r>
          </a:p>
          <a:p>
            <a:pPr marL="0" indent="0">
              <a:buNone/>
            </a:pPr>
            <a:r>
              <a:rPr lang="en-US" dirty="0" smtClean="0"/>
              <a:t>No discrimination because of age (only professional experience)</a:t>
            </a:r>
          </a:p>
          <a:p>
            <a:pPr>
              <a:buFont typeface="Symbol"/>
              <a:buChar char="Þ"/>
            </a:pPr>
            <a:r>
              <a:rPr lang="en-US" dirty="0" smtClean="0"/>
              <a:t>Art. 47 FRC not applicable</a:t>
            </a:r>
          </a:p>
          <a:p>
            <a:pPr marL="0" indent="0">
              <a:buNone/>
            </a:pPr>
            <a:r>
              <a:rPr lang="en-US" dirty="0" smtClean="0"/>
              <a:t>Art. 6 ECHR? “arguable claim” based on Art. 47 FRC?</a:t>
            </a:r>
          </a:p>
          <a:p>
            <a:pPr marL="0" indent="0">
              <a:buNone/>
            </a:pPr>
            <a:endParaRPr lang="en-US" dirty="0" smtClean="0"/>
          </a:p>
          <a:p>
            <a:pPr marL="0" indent="0">
              <a:buNone/>
            </a:pPr>
            <a:endParaRPr lang="en-US" dirty="0"/>
          </a:p>
          <a:p>
            <a:pPr marL="0" indent="0">
              <a:buNone/>
            </a:pPr>
            <a:endParaRPr lang="en-US" dirty="0"/>
          </a:p>
          <a:p>
            <a:endParaRPr lang="de-DE" dirty="0"/>
          </a:p>
        </p:txBody>
      </p:sp>
    </p:spTree>
    <p:extLst>
      <p:ext uri="{BB962C8B-B14F-4D97-AF65-F5344CB8AC3E}">
        <p14:creationId xmlns:p14="http://schemas.microsoft.com/office/powerpoint/2010/main" val="287668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Solutions</a:t>
            </a:r>
            <a:br>
              <a:rPr lang="de-DE" sz="2000" b="1" dirty="0" smtClean="0"/>
            </a:br>
            <a:r>
              <a:rPr lang="de-DE" sz="2000" b="1" dirty="0" smtClean="0"/>
              <a:t/>
            </a:r>
            <a:br>
              <a:rPr lang="de-DE" sz="2000" b="1" dirty="0" smtClean="0"/>
            </a:br>
            <a:r>
              <a:rPr lang="de-DE" sz="2000" b="1" dirty="0" smtClean="0"/>
              <a:t>Case 4 – Change </a:t>
            </a:r>
            <a:r>
              <a:rPr lang="de-DE" sz="2000" b="1" dirty="0" err="1" smtClean="0"/>
              <a:t>of</a:t>
            </a:r>
            <a:r>
              <a:rPr lang="de-DE" sz="2000" b="1" dirty="0" smtClean="0"/>
              <a:t> </a:t>
            </a:r>
            <a:r>
              <a:rPr lang="de-DE" sz="2000" b="1" dirty="0" err="1" smtClean="0"/>
              <a:t>sex</a:t>
            </a:r>
            <a:endParaRPr lang="de-DE" sz="2000" b="1" dirty="0"/>
          </a:p>
        </p:txBody>
      </p:sp>
      <p:sp>
        <p:nvSpPr>
          <p:cNvPr id="3" name="Inhaltsplatzhalter 2"/>
          <p:cNvSpPr>
            <a:spLocks noGrp="1"/>
          </p:cNvSpPr>
          <p:nvPr>
            <p:ph idx="1"/>
          </p:nvPr>
        </p:nvSpPr>
        <p:spPr/>
        <p:txBody>
          <a:bodyPr>
            <a:normAutofit fontScale="70000" lnSpcReduction="20000"/>
          </a:bodyPr>
          <a:lstStyle/>
          <a:p>
            <a:pPr marL="0" indent="0">
              <a:buNone/>
            </a:pPr>
            <a:r>
              <a:rPr lang="en-US" dirty="0" smtClean="0"/>
              <a:t>The Verdict of the Swedish Administrative Court:</a:t>
            </a:r>
          </a:p>
          <a:p>
            <a:endParaRPr lang="en-US" dirty="0" smtClean="0"/>
          </a:p>
          <a:p>
            <a:pPr marL="0" indent="0">
              <a:buNone/>
            </a:pPr>
            <a:r>
              <a:rPr lang="en-US" dirty="0" smtClean="0"/>
              <a:t>The court found on 14 September 2010 that the new Marriage act that permitted same-sex marriages and the law from 1972 were not “coherent”. The court found that it followed from the cases Parry vs. UK and R. and F. vs. UK that if same-sex marriages are permitted in a country it must be a breach of Article 8 to force persons with a new gender to divorce a partner of the same sex. </a:t>
            </a:r>
          </a:p>
          <a:p>
            <a:pPr marL="0" indent="0">
              <a:buNone/>
            </a:pPr>
            <a:endParaRPr lang="en-US" dirty="0"/>
          </a:p>
          <a:p>
            <a:pPr marL="0" indent="0">
              <a:buNone/>
            </a:pPr>
            <a:r>
              <a:rPr lang="en-US" dirty="0" smtClean="0"/>
              <a:t>The court set aside the 1972 Act, returned the case to the National Board of Health and ordered the board to try if the other requirements for determination of a new sex in the act were fulfilled.</a:t>
            </a:r>
          </a:p>
          <a:p>
            <a:endParaRPr lang="en-US" dirty="0" smtClean="0"/>
          </a:p>
          <a:p>
            <a:endParaRPr lang="de-DE" dirty="0"/>
          </a:p>
        </p:txBody>
      </p:sp>
    </p:spTree>
    <p:extLst>
      <p:ext uri="{BB962C8B-B14F-4D97-AF65-F5344CB8AC3E}">
        <p14:creationId xmlns:p14="http://schemas.microsoft.com/office/powerpoint/2010/main" val="103574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2126</Words>
  <Application>Microsoft Office PowerPoint</Application>
  <PresentationFormat>Bildschirmpräsentation (4:3)</PresentationFormat>
  <Paragraphs>159</Paragraphs>
  <Slides>15</Slides>
  <Notes>15</Notes>
  <HiddenSlides>0</HiddenSlides>
  <MMClips>0</MMClips>
  <ScaleCrop>false</ScaleCrop>
  <HeadingPairs>
    <vt:vector size="4" baseType="variant">
      <vt:variant>
        <vt:lpstr>Design</vt:lpstr>
      </vt:variant>
      <vt:variant>
        <vt:i4>1</vt:i4>
      </vt:variant>
      <vt:variant>
        <vt:lpstr>Folientitel</vt:lpstr>
      </vt:variant>
      <vt:variant>
        <vt:i4>15</vt:i4>
      </vt:variant>
    </vt:vector>
  </HeadingPairs>
  <TitlesOfParts>
    <vt:vector size="16" baseType="lpstr">
      <vt:lpstr>Larissa</vt:lpstr>
      <vt:lpstr>Solutions  Introductory case (1)</vt:lpstr>
      <vt:lpstr>Solutions  Introductory case (2)</vt:lpstr>
      <vt:lpstr>Solutions  Introductory case (3)</vt:lpstr>
      <vt:lpstr>Solutions  Introductory case (4)</vt:lpstr>
      <vt:lpstr>Solutions  Introductory case (5)</vt:lpstr>
      <vt:lpstr>Solutions  Introductory case (6)</vt:lpstr>
      <vt:lpstr>Solutions  Introductory case (7)</vt:lpstr>
      <vt:lpstr>Solutions  Introductory case (8)</vt:lpstr>
      <vt:lpstr>Solutions  Case 2 – policeman (1)</vt:lpstr>
      <vt:lpstr>Solutions  Case 2 – policeman (2)</vt:lpstr>
      <vt:lpstr>Solutions  Case 2 – policeman (3)</vt:lpstr>
      <vt:lpstr>Solutions  Case 3 – Legal aid (1)</vt:lpstr>
      <vt:lpstr>Solutions  Case 3 – Legal aid (2)</vt:lpstr>
      <vt:lpstr>Solutions  Case 3 – Legal aid (3)</vt:lpstr>
      <vt:lpstr>Solutions  Case 4 – Change of sex</vt:lpstr>
    </vt:vector>
  </TitlesOfParts>
  <Company>Bundesverwaltungsgericht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Solutions  Introductory case</dc:title>
  <dc:creator>Böhmann, Holger</dc:creator>
  <cp:lastModifiedBy>Böhmann, Holger</cp:lastModifiedBy>
  <cp:revision>23</cp:revision>
  <cp:lastPrinted>2018-03-12T09:38:36Z</cp:lastPrinted>
  <dcterms:created xsi:type="dcterms:W3CDTF">2017-02-19T15:40:25Z</dcterms:created>
  <dcterms:modified xsi:type="dcterms:W3CDTF">2018-03-12T09:43:08Z</dcterms:modified>
</cp:coreProperties>
</file>