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6" r:id="rId10"/>
    <p:sldId id="277" r:id="rId11"/>
    <p:sldId id="281" r:id="rId12"/>
    <p:sldId id="282" r:id="rId13"/>
    <p:sldId id="265" r:id="rId14"/>
    <p:sldId id="279" r:id="rId15"/>
    <p:sldId id="280" r:id="rId16"/>
    <p:sldId id="283" r:id="rId17"/>
    <p:sldId id="266" r:id="rId18"/>
    <p:sldId id="267" r:id="rId19"/>
    <p:sldId id="268" r:id="rId20"/>
    <p:sldId id="271" r:id="rId21"/>
    <p:sldId id="272" r:id="rId22"/>
    <p:sldId id="273" r:id="rId23"/>
    <p:sldId id="274" r:id="rId24"/>
    <p:sldId id="284" r:id="rId25"/>
    <p:sldId id="275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51" autoAdjust="0"/>
  </p:normalViewPr>
  <p:slideViewPr>
    <p:cSldViewPr>
      <p:cViewPr>
        <p:scale>
          <a:sx n="90" d="100"/>
          <a:sy n="90" d="100"/>
        </p:scale>
        <p:origin x="-1608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09A6C78-16A4-4952-8BBA-2121A26DBC6D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1944D5D-E380-4604-AA66-8C0F7884AFB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5300692"/>
            <a:ext cx="1512168" cy="15573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Themis</a:t>
            </a:r>
            <a:r>
              <a:rPr lang="fr-FR" dirty="0" smtClean="0"/>
              <a:t> </a:t>
            </a:r>
            <a:r>
              <a:rPr lang="fr-FR" dirty="0" err="1" smtClean="0"/>
              <a:t>Competition</a:t>
            </a:r>
            <a:r>
              <a:rPr lang="fr-FR" dirty="0" smtClean="0"/>
              <a:t> 2012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75656" y="2204864"/>
            <a:ext cx="7406640" cy="1752600"/>
          </a:xfrm>
        </p:spPr>
        <p:txBody>
          <a:bodyPr/>
          <a:lstStyle/>
          <a:p>
            <a:pPr algn="ctr"/>
            <a:r>
              <a:rPr lang="fr-FR" dirty="0" err="1" smtClean="0"/>
              <a:t>Why</a:t>
            </a:r>
            <a:r>
              <a:rPr lang="fr-FR" dirty="0" smtClean="0"/>
              <a:t> are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the application of the </a:t>
            </a:r>
            <a:r>
              <a:rPr lang="fr-FR" dirty="0" err="1" smtClean="0"/>
              <a:t>principle</a:t>
            </a:r>
            <a:r>
              <a:rPr lang="fr-FR" dirty="0" smtClean="0"/>
              <a:t> of </a:t>
            </a:r>
            <a:r>
              <a:rPr lang="fr-FR" dirty="0" err="1" smtClean="0"/>
              <a:t>mutual</a:t>
            </a:r>
            <a:r>
              <a:rPr lang="fr-FR" dirty="0" smtClean="0"/>
              <a:t> recognition to </a:t>
            </a:r>
            <a:r>
              <a:rPr lang="fr-FR" dirty="0" err="1" smtClean="0"/>
              <a:t>evidence</a:t>
            </a:r>
            <a:r>
              <a:rPr lang="fr-FR" dirty="0" smtClean="0"/>
              <a:t> issues ?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347864" y="4437112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/>
              <a:t>Team France 6</a:t>
            </a:r>
          </a:p>
          <a:p>
            <a:pPr algn="ctr"/>
            <a:r>
              <a:rPr lang="fr-FR" dirty="0" smtClean="0"/>
              <a:t>Milène Chebrout </a:t>
            </a:r>
          </a:p>
          <a:p>
            <a:pPr algn="ctr"/>
            <a:r>
              <a:rPr lang="fr-FR" dirty="0" smtClean="0"/>
              <a:t>Stéphanie De Porti</a:t>
            </a:r>
          </a:p>
          <a:p>
            <a:pPr algn="ctr"/>
            <a:r>
              <a:rPr lang="fr-FR" dirty="0" smtClean="0"/>
              <a:t>Léopoldine Fay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282472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evidence</a:t>
            </a:r>
            <a:r>
              <a:rPr lang="fr-FR" dirty="0" smtClean="0"/>
              <a:t> are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talking</a:t>
            </a:r>
            <a:r>
              <a:rPr lang="fr-FR" dirty="0" smtClean="0"/>
              <a:t> about?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evidence</a:t>
            </a:r>
            <a:r>
              <a:rPr lang="fr-FR" dirty="0" smtClean="0"/>
              <a:t> are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talking</a:t>
            </a:r>
            <a:r>
              <a:rPr lang="fr-FR" dirty="0" smtClean="0"/>
              <a:t> about?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Evidence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already</a:t>
            </a:r>
            <a:r>
              <a:rPr lang="fr-FR" dirty="0" smtClean="0"/>
              <a:t> </a:t>
            </a:r>
            <a:r>
              <a:rPr lang="fr-FR" dirty="0" err="1" smtClean="0"/>
              <a:t>exists</a:t>
            </a:r>
            <a:r>
              <a:rPr lang="fr-FR" dirty="0" smtClean="0"/>
              <a:t> ?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evidence</a:t>
            </a:r>
            <a:r>
              <a:rPr lang="fr-FR" dirty="0" smtClean="0"/>
              <a:t> are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talking</a:t>
            </a:r>
            <a:r>
              <a:rPr lang="fr-FR" dirty="0" smtClean="0"/>
              <a:t> about?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Evidence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already</a:t>
            </a:r>
            <a:r>
              <a:rPr lang="fr-FR" dirty="0" smtClean="0"/>
              <a:t> </a:t>
            </a:r>
            <a:r>
              <a:rPr lang="fr-FR" dirty="0" err="1" smtClean="0"/>
              <a:t>exists</a:t>
            </a:r>
            <a:r>
              <a:rPr lang="fr-FR" dirty="0" smtClean="0"/>
              <a:t> ?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gathering</a:t>
            </a:r>
            <a:r>
              <a:rPr lang="fr-FR" dirty="0" smtClean="0"/>
              <a:t> of </a:t>
            </a:r>
            <a:r>
              <a:rPr lang="fr-FR" dirty="0" err="1" smtClean="0"/>
              <a:t>evidence</a:t>
            </a:r>
            <a:r>
              <a:rPr lang="fr-FR" dirty="0" smtClean="0"/>
              <a:t>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Main issues :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27363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400" dirty="0" smtClean="0"/>
              <a:t>Harmonization is insufficient to fully respect the fundamental principles of criminal procedure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r>
              <a:rPr lang="fr-FR" dirty="0" smtClean="0"/>
              <a:t> 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Main issues :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273630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3000" dirty="0" smtClean="0"/>
              <a:t> </a:t>
            </a:r>
            <a:r>
              <a:rPr lang="en-US" dirty="0" smtClean="0"/>
              <a:t>Harmonization is insufficient to fully respect the fundamental principles of criminal procedure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The consequences of the automatic application of the principle of mutual recognition on the rights and liberties of the defendant</a:t>
            </a:r>
            <a:endParaRPr lang="fr-FR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>Part 1: </a:t>
            </a:r>
            <a:br>
              <a:rPr lang="en-US" b="1" u="sng" dirty="0" smtClean="0"/>
            </a:br>
            <a:r>
              <a:rPr lang="en-US" b="1" u="sng" dirty="0" smtClean="0"/>
              <a:t>The so problematic application of the principle of mutual recognition to evidence issues regarding the different legal orders of the Member States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err="1" smtClean="0"/>
              <a:t>Conceptual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err="1" smtClean="0"/>
              <a:t>Conceptual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sz="1400" dirty="0" smtClean="0"/>
          </a:p>
          <a:p>
            <a:r>
              <a:rPr lang="fr-FR" sz="1400" dirty="0" smtClean="0"/>
              <a:t>	</a:t>
            </a:r>
            <a:r>
              <a:rPr lang="fr-FR" sz="1600" dirty="0" smtClean="0"/>
              <a:t>- In relation to the </a:t>
            </a:r>
            <a:r>
              <a:rPr lang="fr-FR" sz="1600" dirty="0" err="1" smtClean="0"/>
              <a:t>definition</a:t>
            </a:r>
            <a:r>
              <a:rPr lang="fr-FR" sz="1600" dirty="0" smtClean="0"/>
              <a:t> of the </a:t>
            </a:r>
            <a:r>
              <a:rPr lang="fr-FR" sz="1600" dirty="0" err="1" smtClean="0"/>
              <a:t>principle</a:t>
            </a:r>
            <a:r>
              <a:rPr lang="fr-FR" sz="1600" dirty="0" smtClean="0"/>
              <a:t> of </a:t>
            </a:r>
            <a:r>
              <a:rPr lang="fr-FR" sz="1600" dirty="0" err="1" smtClean="0"/>
              <a:t>mutual</a:t>
            </a:r>
            <a:r>
              <a:rPr lang="fr-FR" sz="1600" dirty="0" smtClean="0"/>
              <a:t> recognition</a:t>
            </a:r>
          </a:p>
          <a:p>
            <a:endParaRPr lang="fr-FR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523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err="1" smtClean="0"/>
              <a:t>Conceptual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sz="1400" dirty="0" smtClean="0"/>
          </a:p>
          <a:p>
            <a:r>
              <a:rPr lang="fr-FR" sz="1400" dirty="0" smtClean="0"/>
              <a:t>	</a:t>
            </a:r>
            <a:r>
              <a:rPr lang="fr-FR" sz="1600" dirty="0" smtClean="0"/>
              <a:t>- In relation to the </a:t>
            </a:r>
            <a:r>
              <a:rPr lang="fr-FR" sz="1600" dirty="0" err="1" smtClean="0"/>
              <a:t>definition</a:t>
            </a:r>
            <a:r>
              <a:rPr lang="fr-FR" sz="1600" dirty="0" smtClean="0"/>
              <a:t> of the </a:t>
            </a:r>
            <a:r>
              <a:rPr lang="fr-FR" sz="1600" dirty="0" err="1" smtClean="0"/>
              <a:t>principle</a:t>
            </a:r>
            <a:r>
              <a:rPr lang="fr-FR" sz="1600" dirty="0" smtClean="0"/>
              <a:t> of </a:t>
            </a:r>
            <a:r>
              <a:rPr lang="fr-FR" sz="1600" dirty="0" err="1" smtClean="0"/>
              <a:t>mutual</a:t>
            </a:r>
            <a:r>
              <a:rPr lang="fr-FR" sz="1600" dirty="0" smtClean="0"/>
              <a:t> recognition</a:t>
            </a:r>
          </a:p>
          <a:p>
            <a:r>
              <a:rPr lang="fr-FR" sz="1600" dirty="0" smtClean="0"/>
              <a:t>	</a:t>
            </a:r>
          </a:p>
          <a:p>
            <a:r>
              <a:rPr lang="fr-FR" sz="1600" dirty="0" smtClean="0"/>
              <a:t>		BUT NOT FOR EVIDENCE !</a:t>
            </a:r>
          </a:p>
          <a:p>
            <a:endParaRPr lang="fr-FR" sz="1600" dirty="0" smtClean="0"/>
          </a:p>
          <a:p>
            <a:endParaRPr lang="fr-FR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523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err="1" smtClean="0"/>
              <a:t>Conceptual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sz="1400" dirty="0" smtClean="0"/>
          </a:p>
          <a:p>
            <a:r>
              <a:rPr lang="fr-FR" sz="1400" dirty="0" smtClean="0"/>
              <a:t>	</a:t>
            </a:r>
            <a:r>
              <a:rPr lang="fr-FR" sz="1600" dirty="0" smtClean="0"/>
              <a:t>- In relation to the </a:t>
            </a:r>
            <a:r>
              <a:rPr lang="fr-FR" sz="1600" dirty="0" err="1" smtClean="0"/>
              <a:t>definition</a:t>
            </a:r>
            <a:r>
              <a:rPr lang="fr-FR" sz="1600" dirty="0" smtClean="0"/>
              <a:t> of the </a:t>
            </a:r>
            <a:r>
              <a:rPr lang="fr-FR" sz="1600" dirty="0" err="1" smtClean="0"/>
              <a:t>principle</a:t>
            </a:r>
            <a:r>
              <a:rPr lang="fr-FR" sz="1600" dirty="0" smtClean="0"/>
              <a:t> of </a:t>
            </a:r>
            <a:r>
              <a:rPr lang="fr-FR" sz="1600" dirty="0" err="1" smtClean="0"/>
              <a:t>mutual</a:t>
            </a:r>
            <a:r>
              <a:rPr lang="fr-FR" sz="1600" dirty="0" smtClean="0"/>
              <a:t> recognition</a:t>
            </a:r>
          </a:p>
          <a:p>
            <a:r>
              <a:rPr lang="fr-FR" sz="1600" dirty="0" smtClean="0"/>
              <a:t>	</a:t>
            </a:r>
          </a:p>
          <a:p>
            <a:r>
              <a:rPr lang="fr-FR" sz="1600" dirty="0" smtClean="0"/>
              <a:t>		BUT NOT FOR EVIDENCE !</a:t>
            </a:r>
          </a:p>
          <a:p>
            <a:r>
              <a:rPr lang="fr-FR" sz="1600" dirty="0" smtClean="0">
                <a:sym typeface="Wingdings" pitchFamily="2" charset="2"/>
              </a:rPr>
              <a:t>	 </a:t>
            </a:r>
            <a:r>
              <a:rPr lang="fr-FR" sz="1600" dirty="0" err="1" smtClean="0">
                <a:sym typeface="Wingdings" pitchFamily="2" charset="2"/>
              </a:rPr>
              <a:t>We</a:t>
            </a:r>
            <a:r>
              <a:rPr lang="fr-FR" sz="1600" dirty="0" smtClean="0">
                <a:sym typeface="Wingdings" pitchFamily="2" charset="2"/>
              </a:rPr>
              <a:t> are not </a:t>
            </a:r>
            <a:r>
              <a:rPr lang="fr-FR" sz="1600" dirty="0" err="1" smtClean="0">
                <a:sym typeface="Wingdings" pitchFamily="2" charset="2"/>
              </a:rPr>
              <a:t>talking</a:t>
            </a:r>
            <a:r>
              <a:rPr lang="fr-FR" sz="1600" dirty="0" smtClean="0">
                <a:sym typeface="Wingdings" pitchFamily="2" charset="2"/>
              </a:rPr>
              <a:t> about JUDICIAL </a:t>
            </a:r>
            <a:r>
              <a:rPr lang="fr-FR" sz="1600" dirty="0" err="1" smtClean="0">
                <a:sym typeface="Wingdings" pitchFamily="2" charset="2"/>
              </a:rPr>
              <a:t>decision</a:t>
            </a:r>
            <a:endParaRPr lang="fr-FR" sz="1600" dirty="0" smtClean="0"/>
          </a:p>
          <a:p>
            <a:endParaRPr lang="fr-FR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523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endParaRPr lang="fr-FR" dirty="0" smtClean="0">
              <a:sym typeface="Wingdings" pitchFamily="2" charset="2"/>
            </a:endParaRPr>
          </a:p>
          <a:p>
            <a:r>
              <a:rPr lang="fr-FR" sz="2000" dirty="0" smtClean="0">
                <a:sym typeface="Wingdings" pitchFamily="2" charset="2"/>
              </a:rPr>
              <a:t>	 </a:t>
            </a:r>
            <a:r>
              <a:rPr lang="fr-FR" sz="2000" dirty="0" err="1" smtClean="0"/>
              <a:t>Mutual</a:t>
            </a:r>
            <a:r>
              <a:rPr lang="fr-FR" sz="2000" dirty="0" smtClean="0"/>
              <a:t> recognition </a:t>
            </a:r>
            <a:r>
              <a:rPr lang="fr-FR" sz="2000" dirty="0" err="1" smtClean="0"/>
              <a:t>requires</a:t>
            </a:r>
            <a:r>
              <a:rPr lang="fr-FR" sz="2000" dirty="0" smtClean="0"/>
              <a:t> </a:t>
            </a:r>
            <a:r>
              <a:rPr lang="fr-FR" sz="2000" dirty="0" err="1" smtClean="0"/>
              <a:t>Mutual</a:t>
            </a:r>
            <a:r>
              <a:rPr lang="fr-FR" sz="2000" dirty="0" smtClean="0"/>
              <a:t> Trust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955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</a:t>
            </a:r>
            <a:r>
              <a:rPr lang="fr-FR" dirty="0" err="1" smtClean="0"/>
              <a:t>Conceptual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The obstacles </a:t>
            </a:r>
            <a:r>
              <a:rPr lang="fr-FR" dirty="0" err="1" smtClean="0"/>
              <a:t>raised</a:t>
            </a:r>
            <a:r>
              <a:rPr lang="fr-FR" dirty="0" smtClean="0"/>
              <a:t> to an </a:t>
            </a:r>
            <a:r>
              <a:rPr lang="fr-FR" dirty="0" err="1" smtClean="0"/>
              <a:t>automatic</a:t>
            </a:r>
            <a:r>
              <a:rPr lang="fr-FR" dirty="0" smtClean="0"/>
              <a:t> application of the </a:t>
            </a:r>
            <a:r>
              <a:rPr lang="fr-FR" dirty="0" err="1" smtClean="0"/>
              <a:t>principle</a:t>
            </a:r>
            <a:r>
              <a:rPr lang="fr-FR" dirty="0" smtClean="0"/>
              <a:t> of </a:t>
            </a:r>
            <a:r>
              <a:rPr lang="fr-FR" dirty="0" err="1" smtClean="0"/>
              <a:t>mutual</a:t>
            </a:r>
            <a:r>
              <a:rPr lang="fr-FR" dirty="0" smtClean="0"/>
              <a:t> recognition in relation to the </a:t>
            </a:r>
            <a:r>
              <a:rPr lang="fr-FR" dirty="0" err="1" smtClean="0"/>
              <a:t>different</a:t>
            </a:r>
            <a:r>
              <a:rPr lang="fr-FR" dirty="0" smtClean="0"/>
              <a:t> applications of the notion of </a:t>
            </a:r>
            <a:r>
              <a:rPr lang="fr-FR" dirty="0" err="1" smtClean="0"/>
              <a:t>fair</a:t>
            </a:r>
            <a:r>
              <a:rPr lang="fr-FR" dirty="0" smtClean="0"/>
              <a:t> trial</a:t>
            </a:r>
            <a:endParaRPr lang="fr-FR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955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The obstacles </a:t>
            </a:r>
            <a:r>
              <a:rPr lang="fr-FR" dirty="0" err="1" smtClean="0"/>
              <a:t>raised</a:t>
            </a:r>
            <a:r>
              <a:rPr lang="fr-FR" dirty="0" smtClean="0"/>
              <a:t> to an </a:t>
            </a:r>
            <a:r>
              <a:rPr lang="fr-FR" dirty="0" err="1" smtClean="0"/>
              <a:t>automatic</a:t>
            </a:r>
            <a:r>
              <a:rPr lang="fr-FR" dirty="0" smtClean="0"/>
              <a:t> application of the </a:t>
            </a:r>
            <a:r>
              <a:rPr lang="fr-FR" dirty="0" err="1" smtClean="0"/>
              <a:t>principle</a:t>
            </a:r>
            <a:r>
              <a:rPr lang="fr-FR" dirty="0" smtClean="0"/>
              <a:t> of </a:t>
            </a:r>
            <a:r>
              <a:rPr lang="fr-FR" dirty="0" err="1" smtClean="0"/>
              <a:t>mutual</a:t>
            </a:r>
            <a:r>
              <a:rPr lang="fr-FR" dirty="0" smtClean="0"/>
              <a:t> recognition in relation to the </a:t>
            </a:r>
            <a:r>
              <a:rPr lang="fr-FR" dirty="0" err="1" smtClean="0"/>
              <a:t>different</a:t>
            </a:r>
            <a:r>
              <a:rPr lang="fr-FR" dirty="0" smtClean="0"/>
              <a:t> applications of the notion of </a:t>
            </a:r>
            <a:r>
              <a:rPr lang="fr-FR" dirty="0" err="1" smtClean="0"/>
              <a:t>fair</a:t>
            </a:r>
            <a:r>
              <a:rPr lang="fr-FR" dirty="0" smtClean="0"/>
              <a:t> trial</a:t>
            </a:r>
          </a:p>
          <a:p>
            <a:endParaRPr lang="fr-FR" sz="1600" dirty="0" smtClean="0"/>
          </a:p>
          <a:p>
            <a:r>
              <a:rPr lang="fr-FR" sz="1600" dirty="0" smtClean="0"/>
              <a:t>	WHY DO STATES HAVE LAWS ON EVIDENCE??</a:t>
            </a:r>
            <a:endParaRPr lang="fr-FR" sz="16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 </a:t>
            </a:r>
            <a:r>
              <a:rPr lang="en-US" sz="2400" b="1" u="sng" dirty="0" smtClean="0"/>
              <a:t>Part 1: The so problematic application of the principle of mutual recognition to evidence issues regarding the different legal orders of the Member States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872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The obstacles </a:t>
            </a:r>
            <a:r>
              <a:rPr lang="fr-FR" dirty="0" err="1" smtClean="0"/>
              <a:t>raised</a:t>
            </a:r>
            <a:r>
              <a:rPr lang="fr-FR" dirty="0" smtClean="0"/>
              <a:t> to an </a:t>
            </a:r>
            <a:r>
              <a:rPr lang="fr-FR" dirty="0" err="1" smtClean="0"/>
              <a:t>automatic</a:t>
            </a:r>
            <a:r>
              <a:rPr lang="fr-FR" dirty="0" smtClean="0"/>
              <a:t> application of the </a:t>
            </a:r>
            <a:r>
              <a:rPr lang="fr-FR" dirty="0" err="1" smtClean="0"/>
              <a:t>principle</a:t>
            </a:r>
            <a:r>
              <a:rPr lang="fr-FR" dirty="0" smtClean="0"/>
              <a:t> of </a:t>
            </a:r>
            <a:r>
              <a:rPr lang="fr-FR" dirty="0" err="1" smtClean="0"/>
              <a:t>mutual</a:t>
            </a:r>
            <a:r>
              <a:rPr lang="fr-FR" dirty="0" smtClean="0"/>
              <a:t> recognition in relation to the </a:t>
            </a:r>
            <a:r>
              <a:rPr lang="fr-FR" dirty="0" err="1" smtClean="0"/>
              <a:t>different</a:t>
            </a:r>
            <a:r>
              <a:rPr lang="fr-FR" dirty="0" smtClean="0"/>
              <a:t> applications of the notion of </a:t>
            </a:r>
            <a:r>
              <a:rPr lang="fr-FR" dirty="0" err="1" smtClean="0"/>
              <a:t>fair</a:t>
            </a:r>
            <a:r>
              <a:rPr lang="fr-FR" dirty="0" smtClean="0"/>
              <a:t> trial</a:t>
            </a:r>
          </a:p>
          <a:p>
            <a:endParaRPr lang="fr-FR" sz="1600" dirty="0" smtClean="0"/>
          </a:p>
          <a:p>
            <a:r>
              <a:rPr lang="fr-FR" sz="1600" dirty="0" smtClean="0"/>
              <a:t>	- WHY DO STATES HAVE LAWS ON EVIDENCE??</a:t>
            </a:r>
          </a:p>
          <a:p>
            <a:r>
              <a:rPr lang="fr-FR" sz="1600" dirty="0" smtClean="0"/>
              <a:t>	</a:t>
            </a:r>
          </a:p>
          <a:p>
            <a:r>
              <a:rPr lang="fr-FR" sz="1600" dirty="0" smtClean="0"/>
              <a:t>	- </a:t>
            </a:r>
            <a:r>
              <a:rPr lang="fr-FR" sz="1600" dirty="0" err="1" smtClean="0"/>
              <a:t>Different</a:t>
            </a:r>
            <a:r>
              <a:rPr lang="fr-FR" sz="1600" dirty="0" smtClean="0"/>
              <a:t> applications of the standards :</a:t>
            </a:r>
          </a:p>
          <a:p>
            <a:r>
              <a:rPr lang="fr-FR" sz="1600" dirty="0" smtClean="0"/>
              <a:t>		</a:t>
            </a:r>
            <a:r>
              <a:rPr lang="fr-FR" sz="1600" dirty="0" err="1" smtClean="0"/>
              <a:t>example</a:t>
            </a:r>
            <a:r>
              <a:rPr lang="fr-FR" sz="1600" dirty="0" smtClean="0"/>
              <a:t> : </a:t>
            </a:r>
            <a:r>
              <a:rPr lang="fr-FR" sz="1600" dirty="0" err="1" smtClean="0"/>
              <a:t>privilege</a:t>
            </a:r>
            <a:r>
              <a:rPr lang="fr-FR" sz="1600" dirty="0" smtClean="0"/>
              <a:t> </a:t>
            </a:r>
            <a:r>
              <a:rPr lang="fr-FR" sz="1600" dirty="0" err="1" smtClean="0"/>
              <a:t>against</a:t>
            </a:r>
            <a:r>
              <a:rPr lang="fr-FR" sz="1600" dirty="0" smtClean="0"/>
              <a:t> self incrimination, </a:t>
            </a:r>
            <a:r>
              <a:rPr lang="fr-FR" sz="1600" dirty="0" err="1" smtClean="0"/>
              <a:t>loyalty</a:t>
            </a:r>
            <a:r>
              <a:rPr lang="fr-FR" sz="1600" dirty="0" smtClean="0"/>
              <a:t>…</a:t>
            </a:r>
            <a:endParaRPr lang="fr-FR" sz="16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Principle</a:t>
            </a:r>
            <a:r>
              <a:rPr lang="fr-FR" dirty="0" smtClean="0"/>
              <a:t> of </a:t>
            </a:r>
            <a:r>
              <a:rPr lang="fr-FR" dirty="0" err="1" smtClean="0"/>
              <a:t>mutual</a:t>
            </a:r>
            <a:r>
              <a:rPr lang="fr-FR" dirty="0" smtClean="0"/>
              <a:t> recognition </a:t>
            </a:r>
            <a:r>
              <a:rPr lang="fr-FR" dirty="0" err="1" smtClean="0"/>
              <a:t>is</a:t>
            </a:r>
            <a:r>
              <a:rPr lang="fr-FR" dirty="0" smtClean="0"/>
              <a:t> not a </a:t>
            </a:r>
            <a:r>
              <a:rPr lang="fr-FR" dirty="0" err="1" smtClean="0"/>
              <a:t>magic</a:t>
            </a:r>
            <a:r>
              <a:rPr lang="fr-FR" dirty="0" smtClean="0"/>
              <a:t> </a:t>
            </a:r>
            <a:r>
              <a:rPr lang="fr-FR" dirty="0" err="1" smtClean="0"/>
              <a:t>wand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Espace réservé du contenu 3" descr="baguet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98837" y="1466850"/>
            <a:ext cx="3571875" cy="4762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>Part 2 : </a:t>
            </a:r>
            <a:br>
              <a:rPr lang="en-US" b="1" u="sng" dirty="0" smtClean="0"/>
            </a:br>
            <a:r>
              <a:rPr lang="en-US" b="1" u="sng" dirty="0" smtClean="0"/>
              <a:t>The problematic consequences of the application of the principle of mutual recognition on the rights and liberties of the defendant</a:t>
            </a:r>
            <a:endParaRPr lang="fr-FR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b="1" u="sng" dirty="0" smtClean="0"/>
              <a:t>Part 2 : The problematic consequences of the application of the principle of mutual recognition on the rights and liberties of the defendant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29470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In relation to the </a:t>
            </a:r>
            <a:r>
              <a:rPr lang="fr-FR" dirty="0" err="1" smtClean="0"/>
              <a:t>fundamental</a:t>
            </a:r>
            <a:r>
              <a:rPr lang="fr-FR" dirty="0" smtClean="0"/>
              <a:t> </a:t>
            </a:r>
            <a:r>
              <a:rPr lang="fr-FR" dirty="0" err="1" smtClean="0"/>
              <a:t>rights</a:t>
            </a:r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b="1" u="sng" dirty="0" smtClean="0"/>
              <a:t>Part 2 : The problematic consequences of the application of the principle of mutual recognition on the rights and liberties of the defendant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29470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In relation to the </a:t>
            </a:r>
            <a:r>
              <a:rPr lang="fr-FR" dirty="0" err="1" smtClean="0"/>
              <a:t>fundamental</a:t>
            </a:r>
            <a:r>
              <a:rPr lang="fr-FR" dirty="0" smtClean="0"/>
              <a:t> </a:t>
            </a:r>
            <a:r>
              <a:rPr lang="fr-FR" dirty="0" err="1" smtClean="0"/>
              <a:t>rights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In relation to the danger of a </a:t>
            </a:r>
            <a:r>
              <a:rPr lang="fr-FR" dirty="0" err="1" smtClean="0"/>
              <a:t>potential</a:t>
            </a:r>
            <a:r>
              <a:rPr lang="fr-FR" dirty="0" smtClean="0"/>
              <a:t> « forum shopping » </a:t>
            </a:r>
          </a:p>
          <a:p>
            <a:endParaRPr lang="fr-FR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8492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CONCLUSION…</a:t>
            </a:r>
            <a:r>
              <a:rPr lang="fr-FR" sz="4000" dirty="0" err="1" smtClean="0"/>
              <a:t>some</a:t>
            </a:r>
            <a:r>
              <a:rPr lang="fr-FR" sz="4000" dirty="0" smtClean="0"/>
              <a:t> </a:t>
            </a:r>
            <a:r>
              <a:rPr lang="fr-FR" sz="4000" dirty="0" err="1" smtClean="0"/>
              <a:t>proposals</a:t>
            </a:r>
            <a:endParaRPr lang="fr-FR" sz="4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8492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CONCLUSION…</a:t>
            </a:r>
            <a:r>
              <a:rPr lang="fr-FR" sz="4000" dirty="0" err="1" smtClean="0"/>
              <a:t>some</a:t>
            </a:r>
            <a:r>
              <a:rPr lang="fr-FR" sz="4000" dirty="0" smtClean="0"/>
              <a:t> </a:t>
            </a:r>
            <a:r>
              <a:rPr lang="fr-FR" sz="4000" dirty="0" err="1" smtClean="0"/>
              <a:t>proposals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883192"/>
          </a:xfrm>
        </p:spPr>
        <p:txBody>
          <a:bodyPr/>
          <a:lstStyle/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 </a:t>
            </a:r>
            <a:r>
              <a:rPr lang="en-US" dirty="0" smtClean="0"/>
              <a:t>need to frame the rules on gathering evidence especially by checking the proportionality of the investigation measures 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8492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CONCLUSION…</a:t>
            </a:r>
            <a:r>
              <a:rPr lang="fr-FR" sz="4000" dirty="0" err="1" smtClean="0"/>
              <a:t>some</a:t>
            </a:r>
            <a:r>
              <a:rPr lang="fr-FR" sz="4000" dirty="0" smtClean="0"/>
              <a:t> </a:t>
            </a:r>
            <a:r>
              <a:rPr lang="fr-FR" sz="4000" dirty="0" err="1" smtClean="0"/>
              <a:t>proposals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883192"/>
          </a:xfrm>
        </p:spPr>
        <p:txBody>
          <a:bodyPr/>
          <a:lstStyle/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 </a:t>
            </a:r>
            <a:r>
              <a:rPr lang="en-US" dirty="0" smtClean="0"/>
              <a:t>need to frame the rules on gathering evidence especially by checking the proportionality of the investigation measures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necessity to apply the principle of mutual recognition only to decisions of judicial authorities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8492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CONCLUSION…</a:t>
            </a:r>
            <a:r>
              <a:rPr lang="fr-FR" sz="4000" dirty="0" err="1" smtClean="0"/>
              <a:t>some</a:t>
            </a:r>
            <a:r>
              <a:rPr lang="fr-FR" sz="4000" dirty="0" smtClean="0"/>
              <a:t> </a:t>
            </a:r>
            <a:r>
              <a:rPr lang="fr-FR" sz="4000" dirty="0" err="1" smtClean="0"/>
              <a:t>proposals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883192"/>
          </a:xfrm>
        </p:spPr>
        <p:txBody>
          <a:bodyPr/>
          <a:lstStyle/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 </a:t>
            </a:r>
            <a:r>
              <a:rPr lang="en-US" dirty="0" smtClean="0"/>
              <a:t>need to frame the rules on gathering evidence especially by checking the proportionality of the investigation measures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necessity to apply the principle of mutual recognition only to decisions of judicial authorities</a:t>
            </a:r>
          </a:p>
          <a:p>
            <a:pPr>
              <a:buFont typeface="Wingdings" pitchFamily="2" charset="2"/>
              <a:buChar char="q"/>
            </a:pPr>
            <a:r>
              <a:rPr lang="en-US" smtClean="0"/>
              <a:t> a prior harmonization of rules on gathering of evidence is necessary 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Mutual</a:t>
            </a:r>
            <a:r>
              <a:rPr lang="fr-FR" dirty="0" smtClean="0"/>
              <a:t> recognition </a:t>
            </a:r>
            <a:r>
              <a:rPr lang="fr-FR" dirty="0" err="1" smtClean="0"/>
              <a:t>requires</a:t>
            </a:r>
            <a:r>
              <a:rPr lang="fr-FR" dirty="0" smtClean="0"/>
              <a:t> </a:t>
            </a:r>
            <a:r>
              <a:rPr lang="fr-FR" dirty="0" err="1" smtClean="0"/>
              <a:t>mutual</a:t>
            </a:r>
            <a:r>
              <a:rPr lang="fr-FR" dirty="0" smtClean="0"/>
              <a:t> trust = </a:t>
            </a:r>
            <a:r>
              <a:rPr lang="fr-FR" dirty="0" err="1" smtClean="0"/>
              <a:t>built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r>
              <a:rPr lang="fr-FR" dirty="0" smtClean="0"/>
              <a:t> by </a:t>
            </a:r>
            <a:r>
              <a:rPr lang="fr-FR" dirty="0" err="1" smtClean="0"/>
              <a:t>step</a:t>
            </a:r>
            <a:endParaRPr lang="fr-FR" dirty="0"/>
          </a:p>
        </p:txBody>
      </p:sp>
      <p:pic>
        <p:nvPicPr>
          <p:cNvPr id="4" name="Espace réservé du contenu 3" descr="monter%20escali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7904" y="1748174"/>
            <a:ext cx="2592288" cy="36859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7290" y="1857364"/>
            <a:ext cx="7498080" cy="1143000"/>
          </a:xfrm>
        </p:spPr>
        <p:txBody>
          <a:bodyPr/>
          <a:lstStyle/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attention!!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197</TotalTime>
  <Words>365</Words>
  <Application>Microsoft Office PowerPoint</Application>
  <PresentationFormat>On-screen Show (4:3)</PresentationFormat>
  <Paragraphs>89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Solstice</vt:lpstr>
      <vt:lpstr>Themis Competition 2012</vt:lpstr>
      <vt:lpstr>What evidence are we talking about?</vt:lpstr>
      <vt:lpstr>What evidence are we talking about?</vt:lpstr>
      <vt:lpstr>What evidence are we talking about?</vt:lpstr>
      <vt:lpstr>Main issues :</vt:lpstr>
      <vt:lpstr>Main issues :</vt:lpstr>
      <vt:lpstr>      Part 1:  The so problematic application of the principle of mutual recognition to evidence issues regarding the different legal orders of the Member States 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 Part 1: The so problematic application of the principle of mutual recognition to evidence issues regarding the different legal orders of the Member States</vt:lpstr>
      <vt:lpstr>Principle of mutual recognition is not a magic wand </vt:lpstr>
      <vt:lpstr>    Part 2 :  The problematic consequences of the application of the principle of mutual recognition on the rights and liberties of the defendant</vt:lpstr>
      <vt:lpstr>Part 2 : The problematic consequences of the application of the principle of mutual recognition on the rights and liberties of the defendant</vt:lpstr>
      <vt:lpstr>Part 2 : The problematic consequences of the application of the principle of mutual recognition on the rights and liberties of the defendant</vt:lpstr>
      <vt:lpstr>CONCLUSION…some proposals</vt:lpstr>
      <vt:lpstr>CONCLUSION…some proposals</vt:lpstr>
      <vt:lpstr>CONCLUSION…some proposals</vt:lpstr>
      <vt:lpstr>CONCLUSION…some proposals</vt:lpstr>
      <vt:lpstr>Mutual recognition requires mutual trust = built step by step</vt:lpstr>
      <vt:lpstr>Thank you for your attention!!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MILENE</dc:creator>
  <cp:lastModifiedBy>Hélène CAMBRON</cp:lastModifiedBy>
  <cp:revision>27</cp:revision>
  <dcterms:created xsi:type="dcterms:W3CDTF">2012-10-28T14:29:16Z</dcterms:created>
  <dcterms:modified xsi:type="dcterms:W3CDTF">2012-12-03T08:59:40Z</dcterms:modified>
</cp:coreProperties>
</file>